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77" r:id="rId4"/>
    <p:sldId id="258" r:id="rId5"/>
    <p:sldId id="261" r:id="rId6"/>
    <p:sldId id="262" r:id="rId7"/>
    <p:sldId id="271" r:id="rId8"/>
    <p:sldId id="274" r:id="rId9"/>
    <p:sldId id="276" r:id="rId10"/>
    <p:sldId id="260"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99"/>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9" d="100"/>
          <a:sy n="109" d="100"/>
        </p:scale>
        <p:origin x="1674" y="10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3FE7D6E0-BD5D-4D04-9B27-DAFAEB4C7C95}" type="datetimeFigureOut">
              <a:rPr lang="en-GB" smtClean="0"/>
              <a:t>18/09/2024</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66B8C744-3297-4EFE-B28F-7E79EB884963}"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FE7D6E0-BD5D-4D04-9B27-DAFAEB4C7C95}"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FE7D6E0-BD5D-4D04-9B27-DAFAEB4C7C95}"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66B8C744-3297-4EFE-B28F-7E79EB884963}" type="slidenum">
              <a:rPr lang="en-GB" smtClean="0"/>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FE7D6E0-BD5D-4D04-9B27-DAFAEB4C7C95}"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3FE7D6E0-BD5D-4D04-9B27-DAFAEB4C7C95}" type="datetimeFigureOut">
              <a:rPr lang="en-GB" smtClean="0"/>
              <a:t>18/09/2024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3FE7D6E0-BD5D-4D04-9B27-DAFAEB4C7C95}" type="datetimeFigureOut">
              <a:rPr lang="en-GB" smtClean="0"/>
              <a:t>18/09/2024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FE7D6E0-BD5D-4D04-9B27-DAFAEB4C7C95}" type="datetimeFigureOut">
              <a:rPr lang="en-GB" smtClean="0"/>
              <a:t>18/09/2024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3FE7D6E0-BD5D-4D04-9B27-DAFAEB4C7C95}"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FE7D6E0-BD5D-4D04-9B27-DAFAEB4C7C95}" type="datetimeFigureOut">
              <a:rPr lang="en-GB" smtClean="0"/>
              <a:t>18/09/2024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FE7D6E0-BD5D-4D04-9B27-DAFAEB4C7C95}"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FE7D6E0-BD5D-4D04-9B27-DAFAEB4C7C95}" type="datetimeFigureOut">
              <a:rPr lang="en-GB" smtClean="0"/>
              <a:t>18/09/2024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6B8C744-3297-4EFE-B28F-7E79EB884963}"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3FE7D6E0-BD5D-4D04-9B27-DAFAEB4C7C95}" type="datetimeFigureOut">
              <a:rPr lang="en-GB" smtClean="0"/>
              <a:t>18/09/2024</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66B8C744-3297-4EFE-B28F-7E79EB884963}" type="slidenum">
              <a:rPr lang="en-GB" smtClean="0"/>
              <a:t>‹#›</a:t>
            </a:fld>
            <a:endParaRPr lang="en-GB"/>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73042" y="664096"/>
            <a:ext cx="4722751" cy="1828800"/>
          </a:xfrm>
        </p:spPr>
        <p:txBody>
          <a:bodyPr/>
          <a:lstStyle/>
          <a:p>
            <a:r>
              <a:rPr lang="en-GB" sz="8000" b="1" dirty="0">
                <a:latin typeface="Batang" panose="02030600000101010101" pitchFamily="18" charset="-127"/>
                <a:ea typeface="Batang" panose="02030600000101010101" pitchFamily="18" charset="-127"/>
              </a:rPr>
              <a:t>Year 6</a:t>
            </a:r>
            <a:r>
              <a:rPr lang="en-GB" dirty="0"/>
              <a:t> </a:t>
            </a:r>
          </a:p>
        </p:txBody>
      </p:sp>
      <p:sp>
        <p:nvSpPr>
          <p:cNvPr id="3" name="Subtitle 2"/>
          <p:cNvSpPr>
            <a:spLocks noGrp="1"/>
          </p:cNvSpPr>
          <p:nvPr>
            <p:ph type="subTitle" idx="1"/>
          </p:nvPr>
        </p:nvSpPr>
        <p:spPr>
          <a:xfrm>
            <a:off x="971599" y="2871840"/>
            <a:ext cx="6828066" cy="1752600"/>
          </a:xfrm>
        </p:spPr>
        <p:txBody>
          <a:bodyPr>
            <a:normAutofit/>
          </a:bodyPr>
          <a:lstStyle/>
          <a:p>
            <a:r>
              <a:rPr lang="en-GB" sz="3200" b="1" dirty="0">
                <a:solidFill>
                  <a:schemeClr val="bg1">
                    <a:lumMod val="95000"/>
                    <a:lumOff val="5000"/>
                  </a:schemeClr>
                </a:solidFill>
                <a:latin typeface="Calibri" panose="020F0502020204030204" pitchFamily="34" charset="0"/>
                <a:ea typeface="Batang" panose="02030600000101010101"/>
                <a:cs typeface="Calibri" panose="020F0502020204030204" pitchFamily="34" charset="0"/>
              </a:rPr>
              <a:t>Welcome to Meet the Teacher evening</a:t>
            </a:r>
          </a:p>
          <a:p>
            <a:r>
              <a:rPr lang="en-GB" sz="3200" b="1" dirty="0">
                <a:solidFill>
                  <a:schemeClr val="bg1">
                    <a:lumMod val="95000"/>
                    <a:lumOff val="5000"/>
                  </a:schemeClr>
                </a:solidFill>
                <a:latin typeface="Calibri" panose="020F0502020204030204" pitchFamily="34" charset="0"/>
                <a:ea typeface="Batang" panose="02030600000101010101"/>
                <a:cs typeface="Calibri" panose="020F0502020204030204" pitchFamily="34" charset="0"/>
              </a:rPr>
              <a:t>18th September 2024</a:t>
            </a:r>
          </a:p>
        </p:txBody>
      </p:sp>
      <p:pic>
        <p:nvPicPr>
          <p:cNvPr id="4" name="Picture 3"/>
          <p:cNvPicPr>
            <a:picLocks noChangeAspect="1"/>
          </p:cNvPicPr>
          <p:nvPr/>
        </p:nvPicPr>
        <p:blipFill>
          <a:blip r:embed="rId2"/>
          <a:stretch>
            <a:fillRect/>
          </a:stretch>
        </p:blipFill>
        <p:spPr>
          <a:xfrm>
            <a:off x="428265" y="285152"/>
            <a:ext cx="1086669" cy="1431222"/>
          </a:xfrm>
          <a:prstGeom prst="rect">
            <a:avLst/>
          </a:prstGeom>
        </p:spPr>
      </p:pic>
      <p:pic>
        <p:nvPicPr>
          <p:cNvPr id="5" name="Picture 4"/>
          <p:cNvPicPr>
            <a:picLocks noChangeAspect="1"/>
          </p:cNvPicPr>
          <p:nvPr/>
        </p:nvPicPr>
        <p:blipFill>
          <a:blip r:embed="rId3"/>
          <a:stretch>
            <a:fillRect/>
          </a:stretch>
        </p:blipFill>
        <p:spPr>
          <a:xfrm>
            <a:off x="6695793" y="285152"/>
            <a:ext cx="2207744" cy="2207744"/>
          </a:xfrm>
          <a:prstGeom prst="rect">
            <a:avLst/>
          </a:prstGeom>
        </p:spPr>
      </p:pic>
      <p:pic>
        <p:nvPicPr>
          <p:cNvPr id="7" name="Picture 6"/>
          <p:cNvPicPr>
            <a:picLocks noChangeAspect="1"/>
          </p:cNvPicPr>
          <p:nvPr/>
        </p:nvPicPr>
        <p:blipFill>
          <a:blip r:embed="rId4"/>
          <a:stretch>
            <a:fillRect/>
          </a:stretch>
        </p:blipFill>
        <p:spPr>
          <a:xfrm>
            <a:off x="323528" y="4077072"/>
            <a:ext cx="2592288" cy="2185655"/>
          </a:xfrm>
          <a:prstGeom prst="rect">
            <a:avLst/>
          </a:prstGeom>
        </p:spPr>
      </p:pic>
    </p:spTree>
    <p:extLst>
      <p:ext uri="{BB962C8B-B14F-4D97-AF65-F5344CB8AC3E}">
        <p14:creationId xmlns:p14="http://schemas.microsoft.com/office/powerpoint/2010/main" val="258654321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5400" dirty="0">
                <a:latin typeface="Batang" panose="02030600000101010101" pitchFamily="18" charset="-127"/>
                <a:ea typeface="Batang" panose="02030600000101010101" pitchFamily="18" charset="-127"/>
              </a:rPr>
              <a:t>Staffing</a:t>
            </a:r>
          </a:p>
        </p:txBody>
      </p:sp>
      <p:sp>
        <p:nvSpPr>
          <p:cNvPr id="3" name="Content Placeholder 2"/>
          <p:cNvSpPr>
            <a:spLocks noGrp="1"/>
          </p:cNvSpPr>
          <p:nvPr>
            <p:ph idx="1"/>
          </p:nvPr>
        </p:nvSpPr>
        <p:spPr>
          <a:xfrm>
            <a:off x="457200" y="1772816"/>
            <a:ext cx="8229600" cy="4709160"/>
          </a:xfrm>
        </p:spPr>
        <p:txBody>
          <a:bodyPr>
            <a:normAutofit/>
          </a:bodyPr>
          <a:lstStyle/>
          <a:p>
            <a:pPr marL="137160" indent="0">
              <a:buNone/>
            </a:pPr>
            <a:endPar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endParaRPr>
          </a:p>
          <a:p>
            <a:pPr marL="137160" indent="0">
              <a:buNone/>
            </a:pPr>
            <a:r>
              <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rPr>
              <a:t>St Brigid  - Mrs Mooney.</a:t>
            </a:r>
          </a:p>
          <a:p>
            <a:pPr marL="137160" indent="0">
              <a:buNone/>
            </a:pPr>
            <a:endPar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endParaRPr>
          </a:p>
          <a:p>
            <a:pPr marL="137160" indent="0">
              <a:buNone/>
            </a:pPr>
            <a:r>
              <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rPr>
              <a:t>St Therese – Mrs Mitchener.</a:t>
            </a:r>
          </a:p>
          <a:p>
            <a:pPr marL="137160" indent="0">
              <a:buNone/>
            </a:pPr>
            <a:endPar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endParaRPr>
          </a:p>
          <a:p>
            <a:pPr marL="137160" indent="0">
              <a:buNone/>
            </a:pPr>
            <a:r>
              <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rPr>
              <a:t>Support staff</a:t>
            </a:r>
          </a:p>
          <a:p>
            <a:pPr marL="137160" indent="0">
              <a:buNone/>
            </a:pPr>
            <a:r>
              <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rPr>
              <a:t>Mrs Bowler and Mrs </a:t>
            </a:r>
            <a:r>
              <a:rPr lang="en-GB" sz="3200" b="1" dirty="0" err="1">
                <a:solidFill>
                  <a:schemeClr val="bg1"/>
                </a:solidFill>
                <a:latin typeface="Calibri" panose="020F0502020204030204" pitchFamily="34" charset="0"/>
                <a:ea typeface="Batang" panose="02030600000101010101" pitchFamily="18" charset="-127"/>
                <a:cs typeface="Calibri" panose="020F0502020204030204" pitchFamily="34" charset="0"/>
              </a:rPr>
              <a:t>Streek</a:t>
            </a:r>
            <a:r>
              <a:rPr lang="en-GB" sz="3200" b="1" dirty="0">
                <a:solidFill>
                  <a:schemeClr val="bg1"/>
                </a:solidFill>
                <a:latin typeface="Calibri" panose="020F0502020204030204" pitchFamily="34" charset="0"/>
                <a:ea typeface="Batang" panose="02030600000101010101" pitchFamily="18" charset="-127"/>
                <a:cs typeface="Calibri" panose="020F0502020204030204" pitchFamily="34" charset="0"/>
              </a:rPr>
              <a:t>.</a:t>
            </a:r>
          </a:p>
        </p:txBody>
      </p:sp>
      <p:pic>
        <p:nvPicPr>
          <p:cNvPr id="4" name="Picture 3"/>
          <p:cNvPicPr>
            <a:picLocks noChangeAspect="1"/>
          </p:cNvPicPr>
          <p:nvPr/>
        </p:nvPicPr>
        <p:blipFill>
          <a:blip r:embed="rId2"/>
          <a:stretch>
            <a:fillRect/>
          </a:stretch>
        </p:blipFill>
        <p:spPr>
          <a:xfrm>
            <a:off x="611560" y="332656"/>
            <a:ext cx="477830" cy="630080"/>
          </a:xfrm>
          <a:prstGeom prst="rect">
            <a:avLst/>
          </a:prstGeom>
        </p:spPr>
      </p:pic>
    </p:spTree>
    <p:extLst>
      <p:ext uri="{BB962C8B-B14F-4D97-AF65-F5344CB8AC3E}">
        <p14:creationId xmlns:p14="http://schemas.microsoft.com/office/powerpoint/2010/main" val="306372570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267744" y="-24771"/>
            <a:ext cx="4358980" cy="923330"/>
          </a:xfrm>
          <a:prstGeom prst="rect">
            <a:avLst/>
          </a:prstGeom>
          <a:noFill/>
        </p:spPr>
        <p:txBody>
          <a:bodyPr wrap="square" rtlCol="0">
            <a:spAutoFit/>
          </a:bodyPr>
          <a:lstStyle/>
          <a:p>
            <a:pPr algn="ctr"/>
            <a:r>
              <a:rPr lang="en-GB" sz="5400" b="1" dirty="0">
                <a:ln w="6350">
                  <a:noFill/>
                </a:ln>
                <a:gradFill>
                  <a:gsLst>
                    <a:gs pos="0">
                      <a:srgbClr val="CEB966">
                        <a:tint val="73000"/>
                        <a:satMod val="145000"/>
                      </a:srgbClr>
                    </a:gs>
                    <a:gs pos="73000">
                      <a:srgbClr val="CEB966">
                        <a:tint val="73000"/>
                        <a:satMod val="145000"/>
                      </a:srgbClr>
                    </a:gs>
                    <a:gs pos="100000">
                      <a:srgbClr val="CEB966">
                        <a:tint val="83000"/>
                        <a:satMod val="143000"/>
                      </a:srgbClr>
                    </a:gs>
                  </a:gsLst>
                  <a:lin ang="4800000" scaled="1"/>
                </a:gradFill>
                <a:effectLst>
                  <a:outerShdw blurRad="114300" dist="101600" dir="2700000" algn="tl" rotWithShape="0">
                    <a:srgbClr val="000000">
                      <a:alpha val="40000"/>
                    </a:srgbClr>
                  </a:outerShdw>
                </a:effectLst>
                <a:latin typeface="Batang" panose="02030600000101010101" pitchFamily="18" charset="-127"/>
                <a:ea typeface="Batang" panose="02030600000101010101" pitchFamily="18" charset="-127"/>
                <a:cs typeface="+mj-cs"/>
              </a:rPr>
              <a:t>Curriculum</a:t>
            </a:r>
            <a:endParaRPr lang="en-GB" sz="3600" dirty="0">
              <a:solidFill>
                <a:srgbClr val="FFCC99"/>
              </a:solidFill>
            </a:endParaRPr>
          </a:p>
        </p:txBody>
      </p:sp>
      <p:pic>
        <p:nvPicPr>
          <p:cNvPr id="4" name="Picture 3">
            <a:extLst>
              <a:ext uri="{FF2B5EF4-FFF2-40B4-BE49-F238E27FC236}">
                <a16:creationId xmlns:a16="http://schemas.microsoft.com/office/drawing/2014/main" id="{336A019D-DAB4-4D93-9B5D-FA7AF32D9BEF}"/>
              </a:ext>
            </a:extLst>
          </p:cNvPr>
          <p:cNvPicPr>
            <a:picLocks noChangeAspect="1"/>
          </p:cNvPicPr>
          <p:nvPr/>
        </p:nvPicPr>
        <p:blipFill>
          <a:blip r:embed="rId2"/>
          <a:stretch>
            <a:fillRect/>
          </a:stretch>
        </p:blipFill>
        <p:spPr>
          <a:xfrm>
            <a:off x="0" y="898559"/>
            <a:ext cx="9144000" cy="6154563"/>
          </a:xfrm>
          <a:prstGeom prst="rect">
            <a:avLst/>
          </a:prstGeom>
        </p:spPr>
      </p:pic>
    </p:spTree>
    <p:extLst>
      <p:ext uri="{BB962C8B-B14F-4D97-AF65-F5344CB8AC3E}">
        <p14:creationId xmlns:p14="http://schemas.microsoft.com/office/powerpoint/2010/main" val="2898972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200391"/>
            <a:ext cx="8229600" cy="994122"/>
          </a:xfrm>
          <a:effectLst/>
        </p:spPr>
        <p:txBody>
          <a:bodyPr>
            <a:normAutofit/>
          </a:bodyPr>
          <a:lstStyle/>
          <a:p>
            <a:r>
              <a:rPr lang="en-GB" sz="5400" dirty="0">
                <a:latin typeface="Batang" panose="02030600000101010101" pitchFamily="18" charset="-127"/>
                <a:ea typeface="Batang" panose="02030600000101010101" pitchFamily="18" charset="-127"/>
              </a:rPr>
              <a:t>Uniform and appearance</a:t>
            </a:r>
          </a:p>
        </p:txBody>
      </p:sp>
      <p:sp>
        <p:nvSpPr>
          <p:cNvPr id="3" name="Content Placeholder 2"/>
          <p:cNvSpPr>
            <a:spLocks noGrp="1"/>
          </p:cNvSpPr>
          <p:nvPr>
            <p:ph idx="1"/>
          </p:nvPr>
        </p:nvSpPr>
        <p:spPr>
          <a:xfrm>
            <a:off x="227466" y="1267644"/>
            <a:ext cx="8640960" cy="5182915"/>
          </a:xfrm>
        </p:spPr>
        <p:txBody>
          <a:bodyPr>
            <a:normAutofit fontScale="25000" lnSpcReduction="20000"/>
          </a:bodyPr>
          <a:lstStyle/>
          <a:p>
            <a:pPr marL="137160" indent="0">
              <a:buNone/>
            </a:pPr>
            <a:r>
              <a:rPr lang="en-GB" sz="9600" b="1" dirty="0">
                <a:solidFill>
                  <a:schemeClr val="bg1">
                    <a:lumMod val="95000"/>
                    <a:lumOff val="5000"/>
                  </a:schemeClr>
                </a:solidFill>
                <a:latin typeface="Calibri" panose="020F0502020204030204" pitchFamily="34" charset="0"/>
                <a:cs typeface="Calibri" panose="020F0502020204030204" pitchFamily="34" charset="0"/>
              </a:rPr>
              <a:t>Please refer to the school website for the full uniform list. </a:t>
            </a:r>
          </a:p>
          <a:p>
            <a:endParaRPr lang="en-GB" sz="96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9600" b="1" dirty="0">
                <a:solidFill>
                  <a:schemeClr val="bg1">
                    <a:lumMod val="95000"/>
                    <a:lumOff val="5000"/>
                  </a:schemeClr>
                </a:solidFill>
                <a:latin typeface="Calibri" panose="020F0502020204030204" pitchFamily="34" charset="0"/>
                <a:cs typeface="Calibri" panose="020F0502020204030204" pitchFamily="34" charset="0"/>
              </a:rPr>
              <a:t>Children are expected to arrive and leave school looking respectable at all times. </a:t>
            </a:r>
          </a:p>
          <a:p>
            <a:endParaRPr lang="en-GB" sz="96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9600" b="1" dirty="0">
                <a:solidFill>
                  <a:schemeClr val="bg1">
                    <a:lumMod val="95000"/>
                    <a:lumOff val="5000"/>
                  </a:schemeClr>
                </a:solidFill>
                <a:latin typeface="Calibri" panose="020F0502020204030204" pitchFamily="34" charset="0"/>
                <a:cs typeface="Calibri" panose="020F0502020204030204" pitchFamily="34" charset="0"/>
              </a:rPr>
              <a:t>Correct uniform must be worn on school trips as children are representing the school.</a:t>
            </a:r>
          </a:p>
          <a:p>
            <a:endParaRPr lang="en-GB" sz="96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9600" b="1" dirty="0">
                <a:solidFill>
                  <a:schemeClr val="bg1">
                    <a:lumMod val="95000"/>
                    <a:lumOff val="5000"/>
                  </a:schemeClr>
                </a:solidFill>
                <a:latin typeface="Calibri" panose="020F0502020204030204" pitchFamily="34" charset="0"/>
                <a:cs typeface="Calibri" panose="020F0502020204030204" pitchFamily="34" charset="0"/>
              </a:rPr>
              <a:t>Shirts must be tucked in, ties worn at waist length, and top buttons done up.  </a:t>
            </a:r>
          </a:p>
          <a:p>
            <a:endParaRPr lang="en-GB" sz="96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9600" b="1" dirty="0">
                <a:solidFill>
                  <a:schemeClr val="bg1">
                    <a:lumMod val="95000"/>
                    <a:lumOff val="5000"/>
                  </a:schemeClr>
                </a:solidFill>
                <a:latin typeface="Calibri" panose="020F0502020204030204" pitchFamily="34" charset="0"/>
                <a:cs typeface="Calibri" panose="020F0502020204030204" pitchFamily="34" charset="0"/>
              </a:rPr>
              <a:t>The only jewellery to be worn is a pair of stud earrings. </a:t>
            </a:r>
          </a:p>
          <a:p>
            <a:endParaRPr lang="en-GB" sz="96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9600" b="1" dirty="0">
                <a:solidFill>
                  <a:schemeClr val="bg1">
                    <a:lumMod val="95000"/>
                    <a:lumOff val="5000"/>
                  </a:schemeClr>
                </a:solidFill>
                <a:latin typeface="Calibri" panose="020F0502020204030204" pitchFamily="34" charset="0"/>
                <a:cs typeface="Calibri" panose="020F0502020204030204" pitchFamily="34" charset="0"/>
              </a:rPr>
              <a:t>Hair - Fasteners are in school colours only, grey, white, yellow, or black. No hair extensions or shaved designs are allowed, and long hair must be tied back.  </a:t>
            </a:r>
          </a:p>
          <a:p>
            <a:pPr marL="137160" indent="0">
              <a:buNone/>
            </a:pPr>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pPr marL="137160" indent="0">
              <a:buNone/>
            </a:pPr>
            <a:endParaRPr lang="en-GB" dirty="0">
              <a:latin typeface="Calibri" panose="020F0502020204030204" pitchFamily="34" charset="0"/>
              <a:cs typeface="Calibri" panose="020F0502020204030204" pitchFamily="34" charset="0"/>
            </a:endParaRPr>
          </a:p>
        </p:txBody>
      </p:sp>
      <p:pic>
        <p:nvPicPr>
          <p:cNvPr id="4" name="Picture 3"/>
          <p:cNvPicPr>
            <a:picLocks noChangeAspect="1"/>
          </p:cNvPicPr>
          <p:nvPr/>
        </p:nvPicPr>
        <p:blipFill>
          <a:blip r:embed="rId2"/>
          <a:stretch>
            <a:fillRect/>
          </a:stretch>
        </p:blipFill>
        <p:spPr>
          <a:xfrm>
            <a:off x="437946" y="274638"/>
            <a:ext cx="481626" cy="627942"/>
          </a:xfrm>
          <a:prstGeom prst="rect">
            <a:avLst/>
          </a:prstGeom>
        </p:spPr>
      </p:pic>
    </p:spTree>
    <p:extLst>
      <p:ext uri="{BB962C8B-B14F-4D97-AF65-F5344CB8AC3E}">
        <p14:creationId xmlns:p14="http://schemas.microsoft.com/office/powerpoint/2010/main" val="23878403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latin typeface="Batang" panose="02030600000101010101" pitchFamily="18" charset="-127"/>
                <a:ea typeface="Batang" panose="02030600000101010101" pitchFamily="18" charset="-127"/>
              </a:rPr>
              <a:t>P.E. Kit </a:t>
            </a:r>
            <a:endParaRPr lang="en-GB" sz="6000" dirty="0"/>
          </a:p>
        </p:txBody>
      </p:sp>
      <p:sp>
        <p:nvSpPr>
          <p:cNvPr id="3" name="Content Placeholder 2"/>
          <p:cNvSpPr>
            <a:spLocks noGrp="1"/>
          </p:cNvSpPr>
          <p:nvPr>
            <p:ph idx="1"/>
          </p:nvPr>
        </p:nvSpPr>
        <p:spPr>
          <a:xfrm>
            <a:off x="539552" y="1700808"/>
            <a:ext cx="8229600" cy="3960440"/>
          </a:xfrm>
        </p:spPr>
        <p:txBody>
          <a:bodyPr>
            <a:normAutofit fontScale="92500" lnSpcReduction="20000"/>
          </a:bodyPr>
          <a:lstStyle/>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P.E. kit – All children to have yellow polo shirt (with school badge), black shorts, long black tracksuit bottoms, (no logos) St Chad’s P.E black jumper (with school badge), P.E. socks, plimsolls and plain white/black trainers.  </a:t>
            </a:r>
          </a:p>
          <a:p>
            <a:pPr marL="137160" indent="0">
              <a:buNone/>
            </a:pPr>
            <a:endParaRPr lang="en-GB" sz="32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P.E. is taught on: </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St Brigid – Monday</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St Therese - Thursday.  </a:t>
            </a:r>
            <a:endParaRPr lang="en-GB" sz="3200" dirty="0">
              <a:latin typeface="Comic Sans MS" panose="030F0702030302020204" pitchFamily="66" charset="0"/>
            </a:endParaRPr>
          </a:p>
        </p:txBody>
      </p:sp>
    </p:spTree>
    <p:extLst>
      <p:ext uri="{BB962C8B-B14F-4D97-AF65-F5344CB8AC3E}">
        <p14:creationId xmlns:p14="http://schemas.microsoft.com/office/powerpoint/2010/main" val="1480661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dirty="0">
                <a:latin typeface="Batang" panose="02030600000101010101" pitchFamily="18" charset="-127"/>
                <a:ea typeface="Batang" panose="02030600000101010101" pitchFamily="18" charset="-127"/>
              </a:rPr>
              <a:t>Assessment</a:t>
            </a:r>
          </a:p>
        </p:txBody>
      </p:sp>
      <p:sp>
        <p:nvSpPr>
          <p:cNvPr id="3" name="Content Placeholder 2"/>
          <p:cNvSpPr>
            <a:spLocks noGrp="1"/>
          </p:cNvSpPr>
          <p:nvPr>
            <p:ph idx="1"/>
          </p:nvPr>
        </p:nvSpPr>
        <p:spPr>
          <a:xfrm>
            <a:off x="457200" y="1268760"/>
            <a:ext cx="8229600" cy="5328592"/>
          </a:xfrm>
        </p:spPr>
        <p:txBody>
          <a:bodyPr>
            <a:normAutofit/>
          </a:bodyPr>
          <a:lstStyle/>
          <a:p>
            <a:pPr marL="137160" indent="0">
              <a:buNone/>
            </a:pPr>
            <a:endParaRPr lang="en-GB" dirty="0"/>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Assessment will be ongoing.</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SATs will take place from 8</a:t>
            </a:r>
            <a:r>
              <a:rPr lang="en-GB" sz="3200" b="1" baseline="30000" dirty="0">
                <a:solidFill>
                  <a:schemeClr val="bg1">
                    <a:lumMod val="95000"/>
                    <a:lumOff val="5000"/>
                  </a:schemeClr>
                </a:solidFill>
                <a:latin typeface="Calibri" panose="020F0502020204030204" pitchFamily="34" charset="0"/>
                <a:cs typeface="Calibri" panose="020F0502020204030204" pitchFamily="34" charset="0"/>
              </a:rPr>
              <a:t>th</a:t>
            </a:r>
            <a:r>
              <a:rPr lang="en-GB" sz="3200" b="1" dirty="0">
                <a:solidFill>
                  <a:schemeClr val="bg1">
                    <a:lumMod val="95000"/>
                    <a:lumOff val="5000"/>
                  </a:schemeClr>
                </a:solidFill>
                <a:latin typeface="Calibri" panose="020F0502020204030204" pitchFamily="34" charset="0"/>
                <a:cs typeface="Calibri" panose="020F0502020204030204" pitchFamily="34" charset="0"/>
              </a:rPr>
              <a:t> -11</a:t>
            </a:r>
            <a:r>
              <a:rPr lang="en-GB" sz="3200" b="1" baseline="30000" dirty="0">
                <a:solidFill>
                  <a:schemeClr val="bg1">
                    <a:lumMod val="95000"/>
                    <a:lumOff val="5000"/>
                  </a:schemeClr>
                </a:solidFill>
                <a:latin typeface="Calibri" panose="020F0502020204030204" pitchFamily="34" charset="0"/>
                <a:cs typeface="Calibri" panose="020F0502020204030204" pitchFamily="34" charset="0"/>
              </a:rPr>
              <a:t>th</a:t>
            </a:r>
            <a:r>
              <a:rPr lang="en-GB" sz="3200" b="1" dirty="0">
                <a:solidFill>
                  <a:schemeClr val="bg1">
                    <a:lumMod val="95000"/>
                    <a:lumOff val="5000"/>
                  </a:schemeClr>
                </a:solidFill>
                <a:latin typeface="Calibri" panose="020F0502020204030204" pitchFamily="34" charset="0"/>
                <a:cs typeface="Calibri" panose="020F0502020204030204" pitchFamily="34" charset="0"/>
              </a:rPr>
              <a:t> May</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Sept – Baseline</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Dec – Autumn Assessment</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Feb – Spring 1</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April - Spring 2</a:t>
            </a:r>
          </a:p>
          <a:p>
            <a:pPr marL="137160" indent="0">
              <a:buNone/>
            </a:pPr>
            <a:r>
              <a:rPr lang="en-GB" sz="3200" b="1" dirty="0">
                <a:solidFill>
                  <a:schemeClr val="bg1">
                    <a:lumMod val="95000"/>
                    <a:lumOff val="5000"/>
                  </a:schemeClr>
                </a:solidFill>
                <a:latin typeface="Calibri" panose="020F0502020204030204" pitchFamily="34" charset="0"/>
                <a:cs typeface="Calibri" panose="020F0502020204030204" pitchFamily="34" charset="0"/>
              </a:rPr>
              <a:t>White Rose end of block assessments- ongoing </a:t>
            </a:r>
          </a:p>
          <a:p>
            <a:pPr marL="137160" indent="0">
              <a:buNone/>
            </a:pPr>
            <a:endParaRPr lang="en-GB" b="1" dirty="0"/>
          </a:p>
        </p:txBody>
      </p:sp>
      <p:pic>
        <p:nvPicPr>
          <p:cNvPr id="4" name="Picture 3"/>
          <p:cNvPicPr>
            <a:picLocks noChangeAspect="1"/>
          </p:cNvPicPr>
          <p:nvPr/>
        </p:nvPicPr>
        <p:blipFill>
          <a:blip r:embed="rId2"/>
          <a:stretch>
            <a:fillRect/>
          </a:stretch>
        </p:blipFill>
        <p:spPr>
          <a:xfrm>
            <a:off x="971600" y="605649"/>
            <a:ext cx="481626" cy="627942"/>
          </a:xfrm>
          <a:prstGeom prst="rect">
            <a:avLst/>
          </a:prstGeom>
        </p:spPr>
      </p:pic>
    </p:spTree>
    <p:extLst>
      <p:ext uri="{BB962C8B-B14F-4D97-AF65-F5344CB8AC3E}">
        <p14:creationId xmlns:p14="http://schemas.microsoft.com/office/powerpoint/2010/main" val="41469910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t>Homework</a:t>
            </a:r>
          </a:p>
        </p:txBody>
      </p:sp>
      <p:sp>
        <p:nvSpPr>
          <p:cNvPr id="3" name="Content Placeholder 2"/>
          <p:cNvSpPr>
            <a:spLocks noGrp="1"/>
          </p:cNvSpPr>
          <p:nvPr>
            <p:ph idx="1"/>
          </p:nvPr>
        </p:nvSpPr>
        <p:spPr>
          <a:xfrm>
            <a:off x="457200" y="1268760"/>
            <a:ext cx="8229600" cy="5472608"/>
          </a:xfrm>
        </p:spPr>
        <p:txBody>
          <a:bodyPr>
            <a:normAutofit/>
          </a:bodyPr>
          <a:lstStyle/>
          <a:p>
            <a:endParaRPr lang="en-GB" dirty="0"/>
          </a:p>
          <a:p>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2558466192"/>
              </p:ext>
            </p:extLst>
          </p:nvPr>
        </p:nvGraphicFramePr>
        <p:xfrm>
          <a:off x="611560" y="1646127"/>
          <a:ext cx="7704855" cy="2646969"/>
        </p:xfrm>
        <a:graphic>
          <a:graphicData uri="http://schemas.openxmlformats.org/drawingml/2006/table">
            <a:tbl>
              <a:tblPr firstRow="1" bandRow="1">
                <a:tableStyleId>{5C22544A-7EE6-4342-B048-85BDC9FD1C3A}</a:tableStyleId>
              </a:tblPr>
              <a:tblGrid>
                <a:gridCol w="1540971">
                  <a:extLst>
                    <a:ext uri="{9D8B030D-6E8A-4147-A177-3AD203B41FA5}">
                      <a16:colId xmlns:a16="http://schemas.microsoft.com/office/drawing/2014/main" val="2302425798"/>
                    </a:ext>
                  </a:extLst>
                </a:gridCol>
                <a:gridCol w="1540971">
                  <a:extLst>
                    <a:ext uri="{9D8B030D-6E8A-4147-A177-3AD203B41FA5}">
                      <a16:colId xmlns:a16="http://schemas.microsoft.com/office/drawing/2014/main" val="2913276576"/>
                    </a:ext>
                  </a:extLst>
                </a:gridCol>
                <a:gridCol w="1540971">
                  <a:extLst>
                    <a:ext uri="{9D8B030D-6E8A-4147-A177-3AD203B41FA5}">
                      <a16:colId xmlns:a16="http://schemas.microsoft.com/office/drawing/2014/main" val="2866574710"/>
                    </a:ext>
                  </a:extLst>
                </a:gridCol>
                <a:gridCol w="1540971">
                  <a:extLst>
                    <a:ext uri="{9D8B030D-6E8A-4147-A177-3AD203B41FA5}">
                      <a16:colId xmlns:a16="http://schemas.microsoft.com/office/drawing/2014/main" val="1488607330"/>
                    </a:ext>
                  </a:extLst>
                </a:gridCol>
                <a:gridCol w="1540971">
                  <a:extLst>
                    <a:ext uri="{9D8B030D-6E8A-4147-A177-3AD203B41FA5}">
                      <a16:colId xmlns:a16="http://schemas.microsoft.com/office/drawing/2014/main" val="1042057210"/>
                    </a:ext>
                  </a:extLst>
                </a:gridCol>
              </a:tblGrid>
              <a:tr h="812047">
                <a:tc>
                  <a:txBody>
                    <a:bodyPr/>
                    <a:lstStyle/>
                    <a:p>
                      <a:pPr algn="ctr"/>
                      <a:r>
                        <a:rPr lang="en-GB" dirty="0"/>
                        <a:t>Monday</a:t>
                      </a:r>
                    </a:p>
                  </a:txBody>
                  <a:tcPr/>
                </a:tc>
                <a:tc>
                  <a:txBody>
                    <a:bodyPr/>
                    <a:lstStyle/>
                    <a:p>
                      <a:pPr algn="ctr"/>
                      <a:r>
                        <a:rPr lang="en-GB" dirty="0"/>
                        <a:t>Tuesday</a:t>
                      </a:r>
                    </a:p>
                  </a:txBody>
                  <a:tcPr/>
                </a:tc>
                <a:tc>
                  <a:txBody>
                    <a:bodyPr/>
                    <a:lstStyle/>
                    <a:p>
                      <a:pPr algn="ctr"/>
                      <a:r>
                        <a:rPr lang="en-GB" dirty="0"/>
                        <a:t>Wednesday</a:t>
                      </a:r>
                    </a:p>
                  </a:txBody>
                  <a:tcPr/>
                </a:tc>
                <a:tc>
                  <a:txBody>
                    <a:bodyPr/>
                    <a:lstStyle/>
                    <a:p>
                      <a:pPr algn="ctr"/>
                      <a:r>
                        <a:rPr lang="en-GB" dirty="0"/>
                        <a:t>Thursday</a:t>
                      </a:r>
                    </a:p>
                  </a:txBody>
                  <a:tcPr/>
                </a:tc>
                <a:tc>
                  <a:txBody>
                    <a:bodyPr/>
                    <a:lstStyle/>
                    <a:p>
                      <a:pPr algn="ctr"/>
                      <a:r>
                        <a:rPr lang="en-GB" dirty="0"/>
                        <a:t>Friday</a:t>
                      </a:r>
                    </a:p>
                  </a:txBody>
                  <a:tcPr/>
                </a:tc>
                <a:extLst>
                  <a:ext uri="{0D108BD9-81ED-4DB2-BD59-A6C34878D82A}">
                    <a16:rowId xmlns:a16="http://schemas.microsoft.com/office/drawing/2014/main" val="472035187"/>
                  </a:ext>
                </a:extLst>
              </a:tr>
              <a:tr h="532498">
                <a:tc>
                  <a:txBody>
                    <a:bodyPr/>
                    <a:lstStyle/>
                    <a:p>
                      <a:pPr algn="ctr"/>
                      <a:r>
                        <a:rPr lang="en-GB" sz="1400" dirty="0"/>
                        <a:t>Comprehension/Grammar</a:t>
                      </a:r>
                    </a:p>
                  </a:txBody>
                  <a:tcPr/>
                </a:tc>
                <a:tc>
                  <a:txBody>
                    <a:bodyPr/>
                    <a:lstStyle/>
                    <a:p>
                      <a:pPr algn="ctr"/>
                      <a:r>
                        <a:rPr lang="en-GB" dirty="0"/>
                        <a:t>Reading</a:t>
                      </a:r>
                    </a:p>
                  </a:txBody>
                  <a:tcPr/>
                </a:tc>
                <a:tc>
                  <a:txBody>
                    <a:bodyPr/>
                    <a:lstStyle/>
                    <a:p>
                      <a:pPr algn="ctr"/>
                      <a:r>
                        <a:rPr lang="en-GB" dirty="0"/>
                        <a:t>Spelling</a:t>
                      </a:r>
                    </a:p>
                  </a:txBody>
                  <a:tcPr/>
                </a:tc>
                <a:tc>
                  <a:txBody>
                    <a:bodyPr/>
                    <a:lstStyle/>
                    <a:p>
                      <a:pPr algn="ctr"/>
                      <a:r>
                        <a:rPr lang="en-GB" dirty="0"/>
                        <a:t>Maths</a:t>
                      </a:r>
                    </a:p>
                  </a:txBody>
                  <a:tcPr/>
                </a:tc>
                <a:tc>
                  <a:txBody>
                    <a:bodyPr/>
                    <a:lstStyle/>
                    <a:p>
                      <a:pPr algn="ctr"/>
                      <a:r>
                        <a:rPr lang="en-GB" dirty="0"/>
                        <a:t>Reading</a:t>
                      </a:r>
                    </a:p>
                  </a:txBody>
                  <a:tcPr/>
                </a:tc>
                <a:extLst>
                  <a:ext uri="{0D108BD9-81ED-4DB2-BD59-A6C34878D82A}">
                    <a16:rowId xmlns:a16="http://schemas.microsoft.com/office/drawing/2014/main" val="732074556"/>
                  </a:ext>
                </a:extLst>
              </a:tr>
              <a:tr h="1302424">
                <a:tc>
                  <a:txBody>
                    <a:bodyPr/>
                    <a:lstStyle/>
                    <a:p>
                      <a:pPr algn="ctr"/>
                      <a:r>
                        <a:rPr lang="en-GB" dirty="0"/>
                        <a:t>Due in on Wed</a:t>
                      </a:r>
                    </a:p>
                  </a:txBody>
                  <a:tcPr/>
                </a:tc>
                <a:tc>
                  <a:txBody>
                    <a:bodyPr/>
                    <a:lstStyle/>
                    <a:p>
                      <a:pPr algn="ctr"/>
                      <a:endParaRPr lang="en-GB"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dirty="0"/>
                        <a:t>Tested</a:t>
                      </a:r>
                      <a:r>
                        <a:rPr lang="en-GB" baseline="0" dirty="0"/>
                        <a:t> the following Wednesday</a:t>
                      </a:r>
                      <a:endParaRPr lang="en-GB" dirty="0"/>
                    </a:p>
                    <a:p>
                      <a:pPr algn="ctr"/>
                      <a:endParaRPr lang="en-GB" dirty="0"/>
                    </a:p>
                  </a:txBody>
                  <a:tcPr/>
                </a:tc>
                <a:tc>
                  <a:txBody>
                    <a:bodyPr/>
                    <a:lstStyle/>
                    <a:p>
                      <a:pPr algn="ctr"/>
                      <a:r>
                        <a:rPr lang="en-GB" dirty="0"/>
                        <a:t>Due in on Monday</a:t>
                      </a:r>
                    </a:p>
                  </a:txBody>
                  <a:tcPr/>
                </a:tc>
                <a:tc>
                  <a:txBody>
                    <a:bodyPr/>
                    <a:lstStyle/>
                    <a:p>
                      <a:pPr algn="ctr"/>
                      <a:endParaRPr lang="en-GB" dirty="0"/>
                    </a:p>
                  </a:txBody>
                  <a:tcPr/>
                </a:tc>
                <a:extLst>
                  <a:ext uri="{0D108BD9-81ED-4DB2-BD59-A6C34878D82A}">
                    <a16:rowId xmlns:a16="http://schemas.microsoft.com/office/drawing/2014/main" val="2747539548"/>
                  </a:ext>
                </a:extLst>
              </a:tr>
            </a:tbl>
          </a:graphicData>
        </a:graphic>
      </p:graphicFrame>
      <p:sp>
        <p:nvSpPr>
          <p:cNvPr id="5" name="TextBox 4"/>
          <p:cNvSpPr txBox="1"/>
          <p:nvPr/>
        </p:nvSpPr>
        <p:spPr>
          <a:xfrm>
            <a:off x="323528" y="4711769"/>
            <a:ext cx="8363272"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b="1" dirty="0">
                <a:solidFill>
                  <a:schemeClr val="bg1"/>
                </a:solidFill>
                <a:latin typeface="Calibri" panose="020F0502020204030204" pitchFamily="34" charset="0"/>
                <a:cs typeface="Calibri" panose="020F0502020204030204" pitchFamily="34" charset="0"/>
              </a:rPr>
              <a:t>The responsibility to complete the homework is with you and your child.</a:t>
            </a:r>
          </a:p>
          <a:p>
            <a:r>
              <a:rPr lang="en-GB" sz="2400" b="1" dirty="0">
                <a:solidFill>
                  <a:schemeClr val="bg1"/>
                </a:solidFill>
                <a:latin typeface="Calibri" panose="020F0502020204030204" pitchFamily="34" charset="0"/>
                <a:cs typeface="Calibri" panose="020F0502020204030204" pitchFamily="34" charset="0"/>
              </a:rPr>
              <a:t>Please ensure that they complete it, to the best of their ability.</a:t>
            </a:r>
          </a:p>
        </p:txBody>
      </p:sp>
      <p:pic>
        <p:nvPicPr>
          <p:cNvPr id="6" name="Picture 5"/>
          <p:cNvPicPr>
            <a:picLocks noChangeAspect="1"/>
          </p:cNvPicPr>
          <p:nvPr/>
        </p:nvPicPr>
        <p:blipFill>
          <a:blip r:embed="rId2"/>
          <a:stretch>
            <a:fillRect/>
          </a:stretch>
        </p:blipFill>
        <p:spPr>
          <a:xfrm>
            <a:off x="611560" y="442045"/>
            <a:ext cx="481626" cy="627942"/>
          </a:xfrm>
          <a:prstGeom prst="rect">
            <a:avLst/>
          </a:prstGeom>
        </p:spPr>
      </p:pic>
    </p:spTree>
    <p:extLst>
      <p:ext uri="{BB962C8B-B14F-4D97-AF65-F5344CB8AC3E}">
        <p14:creationId xmlns:p14="http://schemas.microsoft.com/office/powerpoint/2010/main" val="31536728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395536" y="548680"/>
            <a:ext cx="8343610" cy="5832053"/>
          </a:xfrm>
          <a:prstGeom prst="rect">
            <a:avLst/>
          </a:prstGeom>
        </p:spPr>
      </p:pic>
    </p:spTree>
    <p:extLst>
      <p:ext uri="{BB962C8B-B14F-4D97-AF65-F5344CB8AC3E}">
        <p14:creationId xmlns:p14="http://schemas.microsoft.com/office/powerpoint/2010/main" val="4157281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SAT’s preparation</a:t>
            </a:r>
          </a:p>
        </p:txBody>
      </p:sp>
      <p:sp>
        <p:nvSpPr>
          <p:cNvPr id="3" name="Content Placeholder 2"/>
          <p:cNvSpPr>
            <a:spLocks noGrp="1"/>
          </p:cNvSpPr>
          <p:nvPr>
            <p:ph idx="1"/>
          </p:nvPr>
        </p:nvSpPr>
        <p:spPr>
          <a:xfrm>
            <a:off x="251520" y="1600200"/>
            <a:ext cx="8640960" cy="4709160"/>
          </a:xfrm>
        </p:spPr>
        <p:txBody>
          <a:bodyPr>
            <a:normAutofit fontScale="92500"/>
          </a:bodyPr>
          <a:lstStyle/>
          <a:p>
            <a:pPr marL="137160" indent="0">
              <a:buNone/>
            </a:pPr>
            <a:r>
              <a:rPr lang="en-GB" sz="2400" b="1" dirty="0">
                <a:solidFill>
                  <a:schemeClr val="bg1">
                    <a:lumMod val="95000"/>
                    <a:lumOff val="5000"/>
                  </a:schemeClr>
                </a:solidFill>
                <a:latin typeface="Calibri" panose="020F0502020204030204" pitchFamily="34" charset="0"/>
                <a:cs typeface="Calibri" panose="020F0502020204030204" pitchFamily="34" charset="0"/>
              </a:rPr>
              <a:t>All English and Maths work supports SAT’s preparation. Therefore it is essential your child attends school every day.</a:t>
            </a:r>
          </a:p>
          <a:p>
            <a:pPr marL="137160" indent="0">
              <a:buNone/>
            </a:pPr>
            <a:endParaRPr lang="en-GB" sz="24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2400" b="1" dirty="0">
                <a:solidFill>
                  <a:schemeClr val="bg1">
                    <a:lumMod val="95000"/>
                    <a:lumOff val="5000"/>
                  </a:schemeClr>
                </a:solidFill>
                <a:latin typeface="Calibri" panose="020F0502020204030204" pitchFamily="34" charset="0"/>
                <a:cs typeface="Calibri" panose="020F0502020204030204" pitchFamily="34" charset="0"/>
              </a:rPr>
              <a:t>Yr6 classes are set for Reading and Maths across the year group. These groups are fluid and subject to change.</a:t>
            </a:r>
          </a:p>
          <a:p>
            <a:pPr marL="137160" indent="0">
              <a:buNone/>
            </a:pPr>
            <a:endParaRPr lang="en-GB" sz="24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2400" b="1" dirty="0">
                <a:solidFill>
                  <a:schemeClr val="bg1">
                    <a:lumMod val="95000"/>
                    <a:lumOff val="5000"/>
                  </a:schemeClr>
                </a:solidFill>
                <a:latin typeface="Calibri" panose="020F0502020204030204" pitchFamily="34" charset="0"/>
                <a:cs typeface="Calibri" panose="020F0502020204030204" pitchFamily="34" charset="0"/>
              </a:rPr>
              <a:t>There is a focus on Reading fluency and understanding this year, to support the increased demand of the SAT paper. Your child will be expected to read 3200 words and answer 32 questions in 1 hour. </a:t>
            </a:r>
          </a:p>
          <a:p>
            <a:pPr marL="137160" indent="0">
              <a:buNone/>
            </a:pPr>
            <a:endParaRPr lang="en-GB" sz="2400"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sz="2400" b="1" dirty="0">
                <a:solidFill>
                  <a:schemeClr val="bg1">
                    <a:lumMod val="95000"/>
                    <a:lumOff val="5000"/>
                  </a:schemeClr>
                </a:solidFill>
                <a:latin typeface="Calibri" panose="020F0502020204030204" pitchFamily="34" charset="0"/>
                <a:cs typeface="Calibri" panose="020F0502020204030204" pitchFamily="34" charset="0"/>
              </a:rPr>
              <a:t>There will be a further meeting in the Spring term, to discuss the arrangements for SAT’s.</a:t>
            </a:r>
          </a:p>
        </p:txBody>
      </p:sp>
      <p:pic>
        <p:nvPicPr>
          <p:cNvPr id="4" name="Picture 3"/>
          <p:cNvPicPr>
            <a:picLocks noChangeAspect="1"/>
          </p:cNvPicPr>
          <p:nvPr/>
        </p:nvPicPr>
        <p:blipFill>
          <a:blip r:embed="rId2"/>
          <a:stretch>
            <a:fillRect/>
          </a:stretch>
        </p:blipFill>
        <p:spPr>
          <a:xfrm>
            <a:off x="539552" y="404664"/>
            <a:ext cx="481626" cy="627942"/>
          </a:xfrm>
          <a:prstGeom prst="rect">
            <a:avLst/>
          </a:prstGeom>
        </p:spPr>
      </p:pic>
    </p:spTree>
    <p:extLst>
      <p:ext uri="{BB962C8B-B14F-4D97-AF65-F5344CB8AC3E}">
        <p14:creationId xmlns:p14="http://schemas.microsoft.com/office/powerpoint/2010/main" val="7865653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dirty="0">
                <a:latin typeface="Batang" panose="02030600000101010101" pitchFamily="18" charset="-127"/>
                <a:ea typeface="Batang" panose="02030600000101010101" pitchFamily="18" charset="-127"/>
              </a:rPr>
              <a:t>How to contact us . . .</a:t>
            </a:r>
            <a:endParaRPr lang="en-GB" sz="4800" dirty="0"/>
          </a:p>
        </p:txBody>
      </p:sp>
      <p:sp>
        <p:nvSpPr>
          <p:cNvPr id="3" name="Content Placeholder 2"/>
          <p:cNvSpPr>
            <a:spLocks noGrp="1"/>
          </p:cNvSpPr>
          <p:nvPr>
            <p:ph idx="1"/>
          </p:nvPr>
        </p:nvSpPr>
        <p:spPr>
          <a:xfrm>
            <a:off x="457200" y="1340768"/>
            <a:ext cx="8229600" cy="5256584"/>
          </a:xfrm>
        </p:spPr>
        <p:txBody>
          <a:bodyPr>
            <a:normAutofit lnSpcReduction="10000"/>
          </a:bodyPr>
          <a:lstStyle/>
          <a:p>
            <a:pPr marL="137160" indent="0">
              <a:buNone/>
            </a:pPr>
            <a:r>
              <a:rPr lang="en-GB" b="1" dirty="0">
                <a:solidFill>
                  <a:schemeClr val="bg1">
                    <a:lumMod val="95000"/>
                    <a:lumOff val="5000"/>
                  </a:schemeClr>
                </a:solidFill>
                <a:latin typeface="Calibri" panose="020F0502020204030204" pitchFamily="34" charset="0"/>
                <a:cs typeface="Calibri" panose="020F0502020204030204" pitchFamily="34" charset="0"/>
              </a:rPr>
              <a:t>If you have any concerns or need to talk to us for any reason we are available for a very brief word after school , or appointments can be made with the office. </a:t>
            </a:r>
          </a:p>
          <a:p>
            <a:endParaRPr lang="en-GB"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b="1" dirty="0">
                <a:solidFill>
                  <a:schemeClr val="bg1">
                    <a:lumMod val="95000"/>
                    <a:lumOff val="5000"/>
                  </a:schemeClr>
                </a:solidFill>
                <a:latin typeface="Calibri" panose="020F0502020204030204" pitchFamily="34" charset="0"/>
                <a:cs typeface="Calibri" panose="020F0502020204030204" pitchFamily="34" charset="0"/>
              </a:rPr>
              <a:t>If we receive a message that you have called, we will endeavour to contact you by the end the working day, or if unavailable, by the end of the next working day.</a:t>
            </a:r>
          </a:p>
          <a:p>
            <a:endParaRPr lang="en-GB" b="1" dirty="0">
              <a:solidFill>
                <a:schemeClr val="bg1">
                  <a:lumMod val="95000"/>
                  <a:lumOff val="5000"/>
                </a:schemeClr>
              </a:solidFill>
              <a:latin typeface="Calibri" panose="020F0502020204030204" pitchFamily="34" charset="0"/>
              <a:cs typeface="Calibri" panose="020F0502020204030204" pitchFamily="34" charset="0"/>
            </a:endParaRPr>
          </a:p>
          <a:p>
            <a:pPr marL="137160" indent="0">
              <a:buNone/>
            </a:pPr>
            <a:r>
              <a:rPr lang="en-GB" b="1" dirty="0">
                <a:solidFill>
                  <a:schemeClr val="bg1">
                    <a:lumMod val="95000"/>
                    <a:lumOff val="5000"/>
                  </a:schemeClr>
                </a:solidFill>
                <a:latin typeface="Calibri" panose="020F0502020204030204" pitchFamily="34" charset="0"/>
                <a:cs typeface="Calibri" panose="020F0502020204030204" pitchFamily="34" charset="0"/>
              </a:rPr>
              <a:t>All messages left should indicate the nature of your call. </a:t>
            </a:r>
          </a:p>
        </p:txBody>
      </p:sp>
    </p:spTree>
    <p:extLst>
      <p:ext uri="{BB962C8B-B14F-4D97-AF65-F5344CB8AC3E}">
        <p14:creationId xmlns:p14="http://schemas.microsoft.com/office/powerpoint/2010/main" val="177501468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622</TotalTime>
  <Words>485</Words>
  <Application>Microsoft Office PowerPoint</Application>
  <PresentationFormat>On-screen Show (4:3)</PresentationFormat>
  <Paragraphs>70</Paragraphs>
  <Slides>10</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Batang</vt:lpstr>
      <vt:lpstr>Book Antiqua</vt:lpstr>
      <vt:lpstr>Calibri</vt:lpstr>
      <vt:lpstr>Comic Sans MS</vt:lpstr>
      <vt:lpstr>Lucida Sans</vt:lpstr>
      <vt:lpstr>Wingdings</vt:lpstr>
      <vt:lpstr>Wingdings 2</vt:lpstr>
      <vt:lpstr>Wingdings 3</vt:lpstr>
      <vt:lpstr>Apex</vt:lpstr>
      <vt:lpstr>Year 6 </vt:lpstr>
      <vt:lpstr>Staffing</vt:lpstr>
      <vt:lpstr>PowerPoint Presentation</vt:lpstr>
      <vt:lpstr>Uniform and appearance</vt:lpstr>
      <vt:lpstr>P.E. Kit </vt:lpstr>
      <vt:lpstr>Assessment</vt:lpstr>
      <vt:lpstr>Homework</vt:lpstr>
      <vt:lpstr>PowerPoint Presentation</vt:lpstr>
      <vt:lpstr>SAT’s preparation</vt:lpstr>
      <vt:lpstr>How to contact us . . .</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3</dc:title>
  <dc:creator>Kirsty Christie</dc:creator>
  <cp:lastModifiedBy>Jennifer Mooney</cp:lastModifiedBy>
  <cp:revision>55</cp:revision>
  <dcterms:created xsi:type="dcterms:W3CDTF">2014-09-11T15:06:18Z</dcterms:created>
  <dcterms:modified xsi:type="dcterms:W3CDTF">2024-09-18T15:43:52Z</dcterms:modified>
</cp:coreProperties>
</file>