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sldIdLst>
    <p:sldId id="257" r:id="rId5"/>
    <p:sldId id="256" r:id="rId6"/>
    <p:sldId id="266" r:id="rId7"/>
    <p:sldId id="273" r:id="rId8"/>
    <p:sldId id="285" r:id="rId9"/>
    <p:sldId id="261" r:id="rId10"/>
    <p:sldId id="267" r:id="rId11"/>
    <p:sldId id="282" r:id="rId12"/>
    <p:sldId id="286" r:id="rId13"/>
    <p:sldId id="287" r:id="rId14"/>
    <p:sldId id="288" r:id="rId15"/>
    <p:sldId id="289" r:id="rId16"/>
    <p:sldId id="25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25" autoAdjust="0"/>
  </p:normalViewPr>
  <p:slideViewPr>
    <p:cSldViewPr snapToGrid="0">
      <p:cViewPr varScale="1">
        <p:scale>
          <a:sx n="62" d="100"/>
          <a:sy n="62" d="100"/>
        </p:scale>
        <p:origin x="96"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Ashman" userId="S::janineashman@sppschool.uk::c67ffe5e-16b6-42dc-a432-9337143443bf" providerId="AD" clId="Web-{7E3B23A0-B6D6-A748-B7DF-873E7ED098BF}"/>
    <pc:docChg chg="delSld modSld">
      <pc:chgData name="Janine Ashman" userId="S::janineashman@sppschool.uk::c67ffe5e-16b6-42dc-a432-9337143443bf" providerId="AD" clId="Web-{7E3B23A0-B6D6-A748-B7DF-873E7ED098BF}" dt="2022-02-15T15:57:52.514" v="9"/>
      <pc:docMkLst>
        <pc:docMk/>
      </pc:docMkLst>
      <pc:sldChg chg="modSp">
        <pc:chgData name="Janine Ashman" userId="S::janineashman@sppschool.uk::c67ffe5e-16b6-42dc-a432-9337143443bf" providerId="AD" clId="Web-{7E3B23A0-B6D6-A748-B7DF-873E7ED098BF}" dt="2022-02-15T15:57:31.810" v="4" actId="20577"/>
        <pc:sldMkLst>
          <pc:docMk/>
          <pc:sldMk cId="3558472903" sldId="256"/>
        </pc:sldMkLst>
        <pc:spChg chg="mod">
          <ac:chgData name="Janine Ashman" userId="S::janineashman@sppschool.uk::c67ffe5e-16b6-42dc-a432-9337143443bf" providerId="AD" clId="Web-{7E3B23A0-B6D6-A748-B7DF-873E7ED098BF}" dt="2022-02-15T15:57:31.810" v="4" actId="20577"/>
          <ac:spMkLst>
            <pc:docMk/>
            <pc:sldMk cId="3558472903" sldId="256"/>
            <ac:spMk id="5" creationId="{9026D875-81BE-4246-9B12-0A45835B262A}"/>
          </ac:spMkLst>
        </pc:spChg>
      </pc:sldChg>
      <pc:sldChg chg="modSp">
        <pc:chgData name="Janine Ashman" userId="S::janineashman@sppschool.uk::c67ffe5e-16b6-42dc-a432-9337143443bf" providerId="AD" clId="Web-{7E3B23A0-B6D6-A748-B7DF-873E7ED098BF}" dt="2022-02-15T15:57:48.467" v="8" actId="20577"/>
        <pc:sldMkLst>
          <pc:docMk/>
          <pc:sldMk cId="3957661510" sldId="259"/>
        </pc:sldMkLst>
        <pc:spChg chg="mod">
          <ac:chgData name="Janine Ashman" userId="S::janineashman@sppschool.uk::c67ffe5e-16b6-42dc-a432-9337143443bf" providerId="AD" clId="Web-{7E3B23A0-B6D6-A748-B7DF-873E7ED098BF}" dt="2022-02-15T15:57:48.467" v="8" actId="20577"/>
          <ac:spMkLst>
            <pc:docMk/>
            <pc:sldMk cId="3957661510" sldId="259"/>
            <ac:spMk id="3" creationId="{1D2FB36C-A9E2-C14F-8814-71A8E43D7F43}"/>
          </ac:spMkLst>
        </pc:spChg>
      </pc:sldChg>
      <pc:sldChg chg="del">
        <pc:chgData name="Janine Ashman" userId="S::janineashman@sppschool.uk::c67ffe5e-16b6-42dc-a432-9337143443bf" providerId="AD" clId="Web-{7E3B23A0-B6D6-A748-B7DF-873E7ED098BF}" dt="2022-02-15T15:57:52.514" v="9"/>
        <pc:sldMkLst>
          <pc:docMk/>
          <pc:sldMk cId="2109241287" sldId="282"/>
        </pc:sldMkLst>
      </pc:sldChg>
    </pc:docChg>
  </pc:docChgLst>
  <pc:docChgLst>
    <pc:chgData name="Gemma Larner" userId="S::gemmalarner@sppschool.uk::2e9ebf4f-81fe-4621-9bb1-fdb1654dc2ce" providerId="AD" clId="Web-{928413A5-FACA-AA95-4699-097F764AC594}"/>
    <pc:docChg chg="modSld">
      <pc:chgData name="Gemma Larner" userId="S::gemmalarner@sppschool.uk::2e9ebf4f-81fe-4621-9bb1-fdb1654dc2ce" providerId="AD" clId="Web-{928413A5-FACA-AA95-4699-097F764AC594}" dt="2022-02-08T18:35:36.713" v="3" actId="1076"/>
      <pc:docMkLst>
        <pc:docMk/>
      </pc:docMkLst>
      <pc:sldChg chg="delSp modSp">
        <pc:chgData name="Gemma Larner" userId="S::gemmalarner@sppschool.uk::2e9ebf4f-81fe-4621-9bb1-fdb1654dc2ce" providerId="AD" clId="Web-{928413A5-FACA-AA95-4699-097F764AC594}" dt="2022-02-08T18:35:36.713" v="3" actId="1076"/>
        <pc:sldMkLst>
          <pc:docMk/>
          <pc:sldMk cId="703118035" sldId="279"/>
        </pc:sldMkLst>
        <pc:spChg chg="del">
          <ac:chgData name="Gemma Larner" userId="S::gemmalarner@sppschool.uk::2e9ebf4f-81fe-4621-9bb1-fdb1654dc2ce" providerId="AD" clId="Web-{928413A5-FACA-AA95-4699-097F764AC594}" dt="2022-02-08T18:35:27.010" v="2"/>
          <ac:spMkLst>
            <pc:docMk/>
            <pc:sldMk cId="703118035" sldId="279"/>
            <ac:spMk id="10" creationId="{00000000-0000-0000-0000-000000000000}"/>
          </ac:spMkLst>
        </pc:spChg>
        <pc:picChg chg="mod">
          <ac:chgData name="Gemma Larner" userId="S::gemmalarner@sppschool.uk::2e9ebf4f-81fe-4621-9bb1-fdb1654dc2ce" providerId="AD" clId="Web-{928413A5-FACA-AA95-4699-097F764AC594}" dt="2022-02-08T18:35:36.713" v="3" actId="1076"/>
          <ac:picMkLst>
            <pc:docMk/>
            <pc:sldMk cId="703118035" sldId="279"/>
            <ac:picMk id="3" creationId="{00000000-0000-0000-0000-000000000000}"/>
          </ac:picMkLst>
        </pc:picChg>
        <pc:picChg chg="del mod">
          <ac:chgData name="Gemma Larner" userId="S::gemmalarner@sppschool.uk::2e9ebf4f-81fe-4621-9bb1-fdb1654dc2ce" providerId="AD" clId="Web-{928413A5-FACA-AA95-4699-097F764AC594}" dt="2022-02-08T18:35:21.932" v="1"/>
          <ac:picMkLst>
            <pc:docMk/>
            <pc:sldMk cId="703118035" sldId="279"/>
            <ac:picMk id="4" creationId="{00000000-0000-0000-0000-000000000000}"/>
          </ac:picMkLst>
        </pc:picChg>
      </pc:sldChg>
    </pc:docChg>
  </pc:docChgLst>
  <pc:docChgLst>
    <pc:chgData name="Charlotte Vickers" userId="S::charlottevickers@sppschool.uk::0ba44d3a-9531-4e46-b5dc-16c964dee256" providerId="AD" clId="Web-{019AD0D9-6FA3-3B41-F573-A001B5757412}"/>
    <pc:docChg chg="modSld">
      <pc:chgData name="Charlotte Vickers" userId="S::charlottevickers@sppschool.uk::0ba44d3a-9531-4e46-b5dc-16c964dee256" providerId="AD" clId="Web-{019AD0D9-6FA3-3B41-F573-A001B5757412}" dt="2022-08-31T19:50:58.164" v="5"/>
      <pc:docMkLst>
        <pc:docMk/>
      </pc:docMkLst>
      <pc:sldChg chg="modNotes">
        <pc:chgData name="Charlotte Vickers" userId="S::charlottevickers@sppschool.uk::0ba44d3a-9531-4e46-b5dc-16c964dee256" providerId="AD" clId="Web-{019AD0D9-6FA3-3B41-F573-A001B5757412}" dt="2022-08-31T19:50:58.164" v="5"/>
        <pc:sldMkLst>
          <pc:docMk/>
          <pc:sldMk cId="1521706342" sldId="262"/>
        </pc:sldMkLst>
      </pc:sldChg>
      <pc:sldChg chg="modNotes">
        <pc:chgData name="Charlotte Vickers" userId="S::charlottevickers@sppschool.uk::0ba44d3a-9531-4e46-b5dc-16c964dee256" providerId="AD" clId="Web-{019AD0D9-6FA3-3B41-F573-A001B5757412}" dt="2022-08-31T19:38:47.377" v="1"/>
        <pc:sldMkLst>
          <pc:docMk/>
          <pc:sldMk cId="3721322069"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28/09/2022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Welcome parents to the session. </a:t>
            </a:r>
          </a:p>
          <a:p>
            <a:endParaRPr lang="en-GB" baseline="0" dirty="0"/>
          </a:p>
          <a:p>
            <a:r>
              <a:rPr lang="en-GB" baseline="0" dirty="0"/>
              <a:t>We are very excited they are here to learn about the most amazing journey that their children are starting – learning to read!!! </a:t>
            </a:r>
          </a:p>
          <a:p>
            <a:endParaRPr lang="en-GB" baseline="0" dirty="0"/>
          </a:p>
          <a:p>
            <a:r>
              <a:rPr lang="en-GB" baseline="0" dirty="0"/>
              <a:t>Explain how you are structuring the session/ sessions to give them information about how early reading is taught at your school and how they can play a vital role in supporting their child’s reading journey. </a:t>
            </a:r>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154836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Think of reading activities you do everyday…. (ask parents to contribute or have a list to share!) </a:t>
            </a:r>
          </a:p>
          <a:p>
            <a:endParaRPr lang="en-GB" baseline="0" dirty="0"/>
          </a:p>
          <a:p>
            <a:r>
              <a:rPr lang="en-GB" baseline="0" dirty="0"/>
              <a:t>As children start their school life they will very much focus on learning to read. As they move higher up the school and intro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We know this might be different to how you were taught to read so we hope this session/ sessions helps you to understand what phonics is, how we will teach phonics at our school and how you can help your child to learn to read. </a:t>
            </a:r>
          </a:p>
          <a:p>
            <a:endParaRPr lang="en-GB" baseline="0" dirty="0"/>
          </a:p>
          <a:p>
            <a:r>
              <a:rPr lang="en-GB" baseline="0" dirty="0"/>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All schemes are slightly differently but , as a school , we think this is the best one for our pupils. All children in the school will use Unlocking Letters and Sounds to teach their phonics and early reading. All staff have had training with this scheme so they are experts at using it. </a:t>
            </a:r>
          </a:p>
          <a:p>
            <a:endParaRPr lang="en-GB" baseline="0" dirty="0"/>
          </a:p>
          <a:p>
            <a:r>
              <a:rPr lang="en-GB" baseline="0" dirty="0"/>
              <a:t>Phonics teaches the link between the words we read/ say and he words we write on the page. It teaches how the letters in written words represent the sounds we say in spoken words – this is called decoding. </a:t>
            </a:r>
          </a:p>
          <a:p>
            <a:endParaRPr lang="en-GB" baseline="0" dirty="0"/>
          </a:p>
          <a:p>
            <a:r>
              <a:rPr lang="en-GB" baseline="0" dirty="0"/>
              <a:t>Sat the word CAT. </a:t>
            </a:r>
          </a:p>
          <a:p>
            <a:endParaRPr lang="en-GB" baseline="0" dirty="0"/>
          </a:p>
          <a:p>
            <a:r>
              <a:rPr lang="en-GB" baseline="0" dirty="0"/>
              <a:t>When we say this word we say lots of sounds very quickly – so quickly we hardly notice the sound each letter makes. </a:t>
            </a:r>
          </a:p>
          <a:p>
            <a:endParaRPr lang="en-GB" baseline="0" dirty="0"/>
          </a:p>
          <a:p>
            <a:r>
              <a:rPr lang="en-GB" baseline="0" dirty="0"/>
              <a:t>Say the sounds in CAT c/a/t</a:t>
            </a:r>
          </a:p>
          <a:p>
            <a:endParaRPr lang="en-GB" baseline="0" dirty="0"/>
          </a:p>
          <a:p>
            <a:r>
              <a:rPr lang="en-GB" baseline="0" dirty="0"/>
              <a:t>What sounds can we hear?  When we write the word cat we  represent each sound with a symbol that we call a letter.  C A T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a:p>
            <a:r>
              <a:rPr lang="en-GB" baseline="0" dirty="0"/>
              <a:t>With your new vocabulary can you tell me the phonemes that make this word (map)</a:t>
            </a:r>
          </a:p>
          <a:p>
            <a:endParaRPr lang="en-GB" baseline="0" dirty="0"/>
          </a:p>
          <a:p>
            <a:r>
              <a:rPr lang="en-GB" baseline="0" dirty="0"/>
              <a:t>Can you tell me the graphemes that represent these phonemes?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a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he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give the example of fun – funny – funniest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r>
              <a:rPr lang="en-GB" baseline="0" dirty="0"/>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tests quickly we want children to learn these CEWs early on. Many of them have usual patterns or GPCs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some GPCs together to read words we will be giving them a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They will read everyday in their phonics lessons and also every week/ day/ 3 times a week in a guided group. This is when they read with their teacher in a small group. The teacher will listen to every child read as well as teaching for part of the session. This allows us to check every child’s learning. </a:t>
            </a:r>
          </a:p>
          <a:p>
            <a:endParaRPr lang="en-GB" baseline="0" dirty="0">
              <a:cs typeface="Calibri"/>
            </a:endParaRPr>
          </a:p>
          <a:p>
            <a:r>
              <a:rPr lang="en-GB" baseline="0" dirty="0">
                <a:cs typeface="Calibri"/>
              </a:rPr>
              <a:t>We will listen to children read on a 1:1 basis once a fortnight/ term/ </a:t>
            </a:r>
          </a:p>
          <a:p>
            <a:endParaRPr lang="en-GB" baseline="0" dirty="0">
              <a:cs typeface="Calibri"/>
            </a:endParaRPr>
          </a:p>
          <a:p>
            <a:r>
              <a:rPr lang="en-GB" baseline="0" dirty="0">
                <a:cs typeface="Calibri"/>
              </a:rPr>
              <a:t>Books are allocated to match the sets and phases that children are secure in. When teachers assess they are ready to move onto the next set we </a:t>
            </a:r>
            <a:r>
              <a:rPr lang="en-GB" baseline="0" dirty="0" err="1">
                <a:cs typeface="Calibri"/>
              </a:rPr>
              <a:t>wil</a:t>
            </a:r>
            <a:r>
              <a:rPr lang="en-GB" baseline="0" dirty="0">
                <a:cs typeface="Calibri"/>
              </a:rPr>
              <a:t> do so but we know that this takes a different amount of time for each child – some will need more practice than others. </a:t>
            </a:r>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XX number of books each week – we would like each book to be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a:t>We know that when children are reading they are decoding the GPCs they know and blending them together to read a word or group of words. We teach children to use their phonics to spell in the opposite way. Instead of blending the phonemes together to spell a words we seperate the phonemes so we can hear each sound to be able to spell the word. This is called segmenting.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Let’s try segmenting this word to write it:   </a:t>
            </a:r>
            <a:r>
              <a:rPr lang="en-GB" baseline="0" dirty="0" err="1"/>
              <a:t>sh</a:t>
            </a:r>
            <a:r>
              <a:rPr lang="en-GB" baseline="0" dirty="0"/>
              <a:t> </a:t>
            </a:r>
            <a:r>
              <a:rPr lang="en-GB" baseline="0" dirty="0" err="1"/>
              <a:t>i</a:t>
            </a:r>
            <a:r>
              <a:rPr lang="en-GB" baseline="0" dirty="0"/>
              <a:t> p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All children are different and, at different points in their learning, will find things more difficult or challenging. Staff at our school have all had training to identify  what children are finding difficult and to help them overcome this.  We know if is very tempting to compare you child to others – especially  with reading and what books they are on </a:t>
            </a:r>
            <a:r>
              <a:rPr lang="en-GB" baseline="0" dirty="0" err="1"/>
              <a:t>etc</a:t>
            </a:r>
            <a:r>
              <a:rPr lang="en-GB" baseline="0" dirty="0"/>
              <a:t> but  we would suggest you speak to teachers if you have any concerns.  If we have any concerns we will discuss them with you – and we might ask you to do some extra practice at home. </a:t>
            </a:r>
          </a:p>
          <a:p>
            <a:endParaRPr lang="en-GB" baseline="0" dirty="0"/>
          </a:p>
          <a:p>
            <a:endParaRPr lang="en-GB" baseline="0" dirty="0"/>
          </a:p>
          <a:p>
            <a:r>
              <a:rPr lang="en-GB" baseline="0" dirty="0"/>
              <a:t>Teachers and TAs will assess your child reguarly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endParaRPr lang="en-GB" baseline="0" dirty="0"/>
          </a:p>
          <a:p>
            <a:r>
              <a:rPr lang="en-GB" baseline="0" dirty="0"/>
              <a:t>If a child has SEND we ma need to make adaptions to their phonics eg. additional time to practice, more visuals . Again we will discuss these with you but research has shown that phonics is the most effective way of teaching children with SEND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to read is such an exciting journey for children and we are incredibly excited to be starting it with your child. We hope today’s session has given you an understanding of how we teach phonics at our school. </a:t>
            </a:r>
          </a:p>
          <a:p>
            <a:endParaRPr lang="en-GB" baseline="0" dirty="0"/>
          </a:p>
          <a:p>
            <a:r>
              <a:rPr lang="en-GB" baseline="0" dirty="0"/>
              <a:t>Ask for questions</a:t>
            </a:r>
          </a:p>
          <a:p>
            <a:endParaRPr lang="en-GB" baseline="0" dirty="0"/>
          </a:p>
          <a:p>
            <a:r>
              <a:rPr lang="en-GB" baseline="0" dirty="0"/>
              <a:t>Give information about next steps specific to your school eg. more workshops, coming in to read with their child etc.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13</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28/09/2022</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fontScale="90000"/>
          </a:bodyPr>
          <a:lstStyle/>
          <a:p>
            <a:r>
              <a:rPr lang="en-GB" dirty="0"/>
              <a:t>Parent/ Carer Introduction to Phonics 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fontScale="47500" lnSpcReduction="20000"/>
          </a:bodyPr>
          <a:lstStyle/>
          <a:p>
            <a:r>
              <a:rPr lang="en-GB" sz="12800" dirty="0"/>
              <a:t>2022-23</a:t>
            </a:r>
            <a:endParaRPr lang="en-GB" sz="12800" dirty="0">
              <a:cs typeface="Calibri"/>
            </a:endParaRPr>
          </a:p>
          <a:p>
            <a:endParaRPr lang="en-GB" dirty="0">
              <a:cs typeface="Calibri"/>
            </a:endParaRPr>
          </a:p>
        </p:txBody>
      </p:sp>
    </p:spTree>
    <p:extLst>
      <p:ext uri="{BB962C8B-B14F-4D97-AF65-F5344CB8AC3E}">
        <p14:creationId xmlns:p14="http://schemas.microsoft.com/office/powerpoint/2010/main" val="15328107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Welcome!</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What is phonics? </a:t>
            </a:r>
          </a:p>
          <a:p>
            <a:r>
              <a:rPr lang="en-GB" dirty="0"/>
              <a:t>The alphabetic code</a:t>
            </a:r>
          </a:p>
          <a:p>
            <a:r>
              <a:rPr lang="en-GB" dirty="0"/>
              <a:t>Blending</a:t>
            </a:r>
          </a:p>
          <a:p>
            <a:r>
              <a:rPr lang="en-GB" dirty="0"/>
              <a:t>Reading and books</a:t>
            </a:r>
          </a:p>
          <a:p>
            <a:r>
              <a:rPr lang="en-GB" dirty="0"/>
              <a:t>Reading at home</a:t>
            </a:r>
          </a:p>
          <a:p>
            <a:r>
              <a:rPr lang="en-GB" dirty="0"/>
              <a:t>Spelling</a:t>
            </a:r>
          </a:p>
          <a:p>
            <a:r>
              <a:rPr lang="en-GB" dirty="0"/>
              <a:t>Concerns about progress</a:t>
            </a:r>
          </a:p>
          <a:p>
            <a:r>
              <a:rPr lang="en-GB" dirty="0"/>
              <a:t>Questions and next steps</a:t>
            </a:r>
          </a:p>
        </p:txBody>
      </p:sp>
    </p:spTree>
    <p:extLst>
      <p:ext uri="{BB962C8B-B14F-4D97-AF65-F5344CB8AC3E}">
        <p14:creationId xmlns:p14="http://schemas.microsoft.com/office/powerpoint/2010/main" val="3558472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a:t>
            </a:r>
            <a:r>
              <a:rPr lang="en-GB" dirty="0" smtClean="0"/>
              <a:t>pleasure</a:t>
            </a:r>
          </a:p>
          <a:p>
            <a:r>
              <a:rPr lang="en-GB" dirty="0" smtClean="0"/>
              <a:t>Reading for a purpose</a:t>
            </a:r>
            <a:endParaRPr lang="en-GB" dirty="0"/>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sounds 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4"/>
          <a:stretch>
            <a:fillRect/>
          </a:stretch>
        </p:blipFill>
        <p:spPr>
          <a:xfrm>
            <a:off x="2800230" y="4904770"/>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6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stretch>
            <a:fillRect/>
          </a:stretch>
        </p:blipFill>
        <p:spPr>
          <a:xfrm>
            <a:off x="511794" y="943866"/>
            <a:ext cx="6582434" cy="4638685"/>
          </a:xfrm>
          <a:prstGeom prst="rect">
            <a:avLst/>
          </a:prstGeom>
        </p:spPr>
      </p:pic>
      <p:sp>
        <p:nvSpPr>
          <p:cNvPr id="4" name="TextBox 3"/>
          <p:cNvSpPr txBox="1"/>
          <p:nvPr/>
        </p:nvSpPr>
        <p:spPr>
          <a:xfrm>
            <a:off x="186566" y="5706537"/>
            <a:ext cx="7400926" cy="1384995"/>
          </a:xfrm>
          <a:prstGeom prst="rect">
            <a:avLst/>
          </a:prstGeom>
          <a:noFill/>
        </p:spPr>
        <p:txBody>
          <a:bodyPr wrap="square" rtlCol="0">
            <a:spAutoFit/>
          </a:bodyPr>
          <a:lstStyle/>
          <a:p>
            <a:r>
              <a:rPr lang="en-GB" sz="2800" dirty="0" smtClean="0"/>
              <a:t>Every phoneme has a picture to show the action </a:t>
            </a:r>
            <a:r>
              <a:rPr lang="en-GB" sz="2800" b="1" dirty="0" smtClean="0"/>
              <a:t>44 </a:t>
            </a:r>
            <a:r>
              <a:rPr lang="en-GB" sz="2800" b="1" dirty="0"/>
              <a:t>phonemes Phase 2, 3, </a:t>
            </a:r>
            <a:r>
              <a:rPr lang="en-GB" sz="2800" b="1" dirty="0" smtClean="0"/>
              <a:t>and 4 </a:t>
            </a:r>
            <a:endParaRPr lang="en-GB" sz="2800" b="1" dirty="0"/>
          </a:p>
          <a:p>
            <a:endParaRPr lang="en-GB" sz="2800" dirty="0"/>
          </a:p>
        </p:txBody>
      </p:sp>
    </p:spTree>
    <p:extLst>
      <p:ext uri="{BB962C8B-B14F-4D97-AF65-F5344CB8AC3E}">
        <p14:creationId xmlns:p14="http://schemas.microsoft.com/office/powerpoint/2010/main" val="28711829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r>
              <a:rPr lang="en-GB" dirty="0" smtClean="0"/>
              <a:t>Clear pronunciation.</a:t>
            </a:r>
            <a:endParaRPr lang="en-GB" dirty="0"/>
          </a:p>
          <a:p>
            <a:endParaRPr lang="en-GB" dirty="0"/>
          </a:p>
          <a:p>
            <a:pPr marL="0" indent="0">
              <a:buNone/>
            </a:pPr>
            <a:r>
              <a:rPr lang="en-GB" dirty="0"/>
              <a:t> </a:t>
            </a:r>
          </a:p>
          <a:p>
            <a:pPr marL="0" indent="0">
              <a:buNone/>
            </a:pPr>
            <a:endParaRPr lang="en-GB" dirty="0"/>
          </a:p>
          <a:p>
            <a:pPr marL="0" indent="0">
              <a:buNone/>
            </a:pPr>
            <a:endParaRPr lang="en-GB" dirty="0"/>
          </a:p>
        </p:txBody>
      </p:sp>
      <p:pic>
        <p:nvPicPr>
          <p:cNvPr id="5" name="Picture 4"/>
          <p:cNvPicPr>
            <a:picLocks noChangeAspect="1"/>
          </p:cNvPicPr>
          <p:nvPr/>
        </p:nvPicPr>
        <p:blipFill>
          <a:blip r:embed="rId3"/>
          <a:stretch>
            <a:fillRect/>
          </a:stretch>
        </p:blipFill>
        <p:spPr>
          <a:xfrm>
            <a:off x="502342" y="2956537"/>
            <a:ext cx="3697699" cy="2902578"/>
          </a:xfrm>
          <a:prstGeom prst="rect">
            <a:avLst/>
          </a:prstGeom>
        </p:spPr>
      </p:pic>
      <p:sp>
        <p:nvSpPr>
          <p:cNvPr id="6" name="TextBox 5"/>
          <p:cNvSpPr txBox="1"/>
          <p:nvPr/>
        </p:nvSpPr>
        <p:spPr>
          <a:xfrm>
            <a:off x="4714518" y="2882757"/>
            <a:ext cx="2712203" cy="1815882"/>
          </a:xfrm>
          <a:prstGeom prst="rect">
            <a:avLst/>
          </a:prstGeom>
          <a:noFill/>
        </p:spPr>
        <p:txBody>
          <a:bodyPr wrap="square" rtlCol="0">
            <a:spAutoFit/>
          </a:bodyPr>
          <a:lstStyle/>
          <a:p>
            <a:r>
              <a:rPr lang="en-GB" sz="2800" dirty="0"/>
              <a:t>c</a:t>
            </a:r>
            <a:r>
              <a:rPr lang="en-GB" sz="2800" dirty="0" smtClean="0"/>
              <a:t>– a – t </a:t>
            </a:r>
          </a:p>
          <a:p>
            <a:r>
              <a:rPr lang="en-GB" sz="2800" dirty="0" smtClean="0"/>
              <a:t>Not </a:t>
            </a:r>
            <a:r>
              <a:rPr lang="en-GB" sz="2800" dirty="0" err="1" smtClean="0"/>
              <a:t>cuh</a:t>
            </a:r>
            <a:r>
              <a:rPr lang="en-GB" sz="2800" dirty="0" smtClean="0"/>
              <a:t> – </a:t>
            </a:r>
            <a:r>
              <a:rPr lang="en-GB" sz="2800" dirty="0" err="1" smtClean="0"/>
              <a:t>aah</a:t>
            </a:r>
            <a:r>
              <a:rPr lang="en-GB" sz="2800" dirty="0" smtClean="0"/>
              <a:t>- </a:t>
            </a:r>
            <a:r>
              <a:rPr lang="en-GB" sz="2800" dirty="0" err="1" smtClean="0"/>
              <a:t>tu</a:t>
            </a:r>
            <a:endParaRPr lang="en-GB" sz="2800" dirty="0" smtClean="0"/>
          </a:p>
          <a:p>
            <a:endParaRPr lang="en-GB" sz="2800" dirty="0" smtClean="0"/>
          </a:p>
          <a:p>
            <a:r>
              <a:rPr lang="en-GB" sz="2800" dirty="0" smtClean="0"/>
              <a:t>Oral blending</a:t>
            </a:r>
            <a:endParaRPr lang="en-GB" sz="2800" dirty="0"/>
          </a:p>
        </p:txBody>
      </p:sp>
    </p:spTree>
    <p:extLst>
      <p:ext uri="{BB962C8B-B14F-4D97-AF65-F5344CB8AC3E}">
        <p14:creationId xmlns:p14="http://schemas.microsoft.com/office/powerpoint/2010/main" val="1442545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p:txBody>
          <a:bodyPr>
            <a:normAutofit fontScale="90000"/>
          </a:bodyPr>
          <a:lstStyle/>
          <a:p>
            <a:r>
              <a:rPr lang="en-GB" sz="4400" dirty="0"/>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
        <p:nvSpPr>
          <p:cNvPr id="2" name="TextBox 1"/>
          <p:cNvSpPr txBox="1"/>
          <p:nvPr/>
        </p:nvSpPr>
        <p:spPr>
          <a:xfrm>
            <a:off x="8198603" y="2820692"/>
            <a:ext cx="3394129" cy="1384995"/>
          </a:xfrm>
          <a:prstGeom prst="rect">
            <a:avLst/>
          </a:prstGeom>
          <a:noFill/>
        </p:spPr>
        <p:txBody>
          <a:bodyPr wrap="square" rtlCol="0">
            <a:spAutoFit/>
          </a:bodyPr>
          <a:lstStyle/>
          <a:p>
            <a:r>
              <a:rPr lang="en-GB" sz="2800" dirty="0" smtClean="0"/>
              <a:t>Yellow wallet </a:t>
            </a:r>
          </a:p>
          <a:p>
            <a:r>
              <a:rPr lang="en-GB" sz="2800" dirty="0" smtClean="0"/>
              <a:t>3 words a week</a:t>
            </a:r>
          </a:p>
          <a:p>
            <a:r>
              <a:rPr lang="en-GB" sz="2800" dirty="0" smtClean="0"/>
              <a:t>Red and green words</a:t>
            </a:r>
            <a:endParaRPr lang="en-GB" sz="2800" dirty="0"/>
          </a:p>
        </p:txBody>
      </p:sp>
    </p:spTree>
    <p:extLst>
      <p:ext uri="{BB962C8B-B14F-4D97-AF65-F5344CB8AC3E}">
        <p14:creationId xmlns:p14="http://schemas.microsoft.com/office/powerpoint/2010/main" val="23473348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9" y="2255840"/>
            <a:ext cx="6526924" cy="3108543"/>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From next week your child will bring home a phonics reading book.  </a:t>
            </a:r>
          </a:p>
          <a:p>
            <a:pPr marL="285750" indent="-285750">
              <a:buFont typeface="Arial" panose="020B0604020202020204" pitchFamily="34" charset="0"/>
              <a:buChar char="•"/>
            </a:pPr>
            <a:r>
              <a:rPr lang="en-GB" sz="2800" dirty="0" smtClean="0"/>
              <a:t>Encourage them to spot phonemes/graphemes, try blending and discuss the story and pictures.  </a:t>
            </a:r>
          </a:p>
          <a:p>
            <a:pPr marL="285750" indent="-285750">
              <a:buFont typeface="Arial" panose="020B0604020202020204" pitchFamily="34" charset="0"/>
              <a:buChar char="•"/>
            </a:pPr>
            <a:r>
              <a:rPr lang="en-GB" sz="2800" dirty="0" smtClean="0"/>
              <a:t>Reading record</a:t>
            </a:r>
          </a:p>
          <a:p>
            <a:pPr marL="285750" indent="-285750">
              <a:buFont typeface="Arial" panose="020B0604020202020204" pitchFamily="34" charset="0"/>
              <a:buChar char="•"/>
            </a:pPr>
            <a:r>
              <a:rPr lang="en-GB" sz="2800" dirty="0" smtClean="0"/>
              <a:t>Books will be changed twice a week </a:t>
            </a:r>
            <a:endParaRPr lang="en-GB" sz="2800" dirty="0"/>
          </a:p>
        </p:txBody>
      </p:sp>
    </p:spTree>
    <p:extLst>
      <p:ext uri="{BB962C8B-B14F-4D97-AF65-F5344CB8AC3E}">
        <p14:creationId xmlns:p14="http://schemas.microsoft.com/office/powerpoint/2010/main" val="12193575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4247317"/>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Model </a:t>
            </a:r>
            <a:r>
              <a:rPr lang="en-GB" sz="2800" dirty="0"/>
              <a:t>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 </a:t>
            </a:r>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a:bodyPr>
          <a:lstStyle/>
          <a:p>
            <a:r>
              <a:rPr lang="en-GB" dirty="0"/>
              <a:t>Segmenting </a:t>
            </a:r>
            <a:r>
              <a:rPr lang="en-GB" dirty="0" smtClean="0"/>
              <a:t>words</a:t>
            </a:r>
            <a:endParaRPr lang="en-GB" dirty="0"/>
          </a:p>
          <a:p>
            <a:r>
              <a:rPr lang="en-GB" dirty="0"/>
              <a:t>Daily writing as part of phonics </a:t>
            </a:r>
            <a:r>
              <a:rPr lang="en-GB" dirty="0" smtClean="0"/>
              <a:t>lessons</a:t>
            </a:r>
          </a:p>
          <a:p>
            <a:r>
              <a:rPr lang="en-GB" dirty="0" smtClean="0"/>
              <a:t>When writing we encourage the children use their phonics</a:t>
            </a:r>
          </a:p>
          <a:p>
            <a:r>
              <a:rPr lang="en-GB" dirty="0" smtClean="0"/>
              <a:t>Pat may be written just as a p or </a:t>
            </a:r>
            <a:r>
              <a:rPr lang="en-GB" dirty="0" err="1" smtClean="0"/>
              <a:t>pt</a:t>
            </a:r>
            <a:r>
              <a:rPr lang="en-GB" dirty="0" smtClean="0"/>
              <a:t> or garden may </a:t>
            </a:r>
            <a:r>
              <a:rPr lang="en-GB" dirty="0" err="1" smtClean="0"/>
              <a:t>gdn</a:t>
            </a:r>
            <a:r>
              <a:rPr lang="en-GB" dirty="0" smtClean="0"/>
              <a:t> this is encouraged</a:t>
            </a:r>
          </a:p>
          <a:p>
            <a:r>
              <a:rPr lang="en-GB" dirty="0" smtClean="0"/>
              <a:t>Correct spelling of the common except words </a:t>
            </a:r>
            <a:endParaRPr lang="en-GB" dirty="0"/>
          </a:p>
          <a:p>
            <a:endParaRPr lang="en-GB" dirty="0"/>
          </a:p>
          <a:p>
            <a:endParaRPr lang="en-GB" dirty="0"/>
          </a:p>
        </p:txBody>
      </p:sp>
      <p:pic>
        <p:nvPicPr>
          <p:cNvPr id="7" name="Picture 6"/>
          <p:cNvPicPr>
            <a:picLocks noChangeAspect="1"/>
          </p:cNvPicPr>
          <p:nvPr/>
        </p:nvPicPr>
        <p:blipFill rotWithShape="1">
          <a:blip r:embed="rId3"/>
          <a:srcRect l="24209" t="21071" r="24154" b="14702"/>
          <a:stretch/>
        </p:blipFill>
        <p:spPr>
          <a:xfrm>
            <a:off x="403436" y="2158879"/>
            <a:ext cx="3527434" cy="24679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76091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All children are different </a:t>
            </a:r>
          </a:p>
          <a:p>
            <a:r>
              <a:rPr lang="en-GB" dirty="0"/>
              <a:t>Discuss any concerns with teachers</a:t>
            </a:r>
          </a:p>
          <a:p>
            <a:r>
              <a:rPr lang="en-GB" dirty="0"/>
              <a:t>Teachers will assess your child reguarly</a:t>
            </a:r>
          </a:p>
          <a:p>
            <a:r>
              <a:rPr lang="en-GB" dirty="0"/>
              <a:t>Interventions to support child in the specific skill they are struggling with</a:t>
            </a:r>
          </a:p>
          <a:p>
            <a:r>
              <a:rPr lang="en-GB" dirty="0"/>
              <a:t>Adaptions for children with SEND</a:t>
            </a:r>
          </a:p>
          <a:p>
            <a:pPr marL="0" indent="0">
              <a:buNone/>
            </a:pPr>
            <a:endParaRPr lang="en-GB" dirty="0"/>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smtClean="0"/>
              <a:t>Questions?</a:t>
            </a:r>
            <a:endParaRPr lang="en-GB" dirty="0"/>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193581" y="2223436"/>
            <a:ext cx="10099532" cy="377042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3957661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2DE157-3BF4-4C78-8FEB-475F9E4779C9}">
  <ds:schemaRefs>
    <ds:schemaRef ds:uri="http://purl.org/dc/dcmitype/"/>
    <ds:schemaRef ds:uri="http://purl.org/dc/elements/1.1/"/>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041dc435-e86c-4ed9-b6d2-e545f030cf1f"/>
    <ds:schemaRef ds:uri="a014cecc-c637-46a2-a0b9-3ac524332dd2"/>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EFAC575-C967-4D0E-9DAA-168E023779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335</TotalTime>
  <Words>2551</Words>
  <Application>Microsoft Office PowerPoint</Application>
  <PresentationFormat>Widescreen</PresentationFormat>
  <Paragraphs>204</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Parent/ Carer Introduction to Phonics and Early Reading</vt:lpstr>
      <vt:lpstr>Welcome!</vt:lpstr>
      <vt:lpstr>We love reading! </vt:lpstr>
      <vt:lpstr>What is Phonics? </vt:lpstr>
      <vt:lpstr>What is Phonics? </vt:lpstr>
      <vt:lpstr>Blending</vt:lpstr>
      <vt:lpstr>Common Exception Words</vt:lpstr>
      <vt:lpstr>Reading and Books</vt:lpstr>
      <vt:lpstr>Reading at home </vt:lpstr>
      <vt:lpstr>Reading at home  </vt:lpstr>
      <vt:lpstr>Spelling </vt:lpstr>
      <vt:lpstr>Concerns about progress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Bernadette Xavier</cp:lastModifiedBy>
  <cp:revision>50</cp:revision>
  <cp:lastPrinted>2022-04-26T12:26:16Z</cp:lastPrinted>
  <dcterms:created xsi:type="dcterms:W3CDTF">2021-12-16T19:38:44Z</dcterms:created>
  <dcterms:modified xsi:type="dcterms:W3CDTF">2022-09-28T16:40:05Z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