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4"/>
  </p:notesMasterIdLst>
  <p:sldIdLst>
    <p:sldId id="530" r:id="rId5"/>
    <p:sldId id="526" r:id="rId6"/>
    <p:sldId id="556" r:id="rId7"/>
    <p:sldId id="549" r:id="rId8"/>
    <p:sldId id="550" r:id="rId9"/>
    <p:sldId id="557" r:id="rId10"/>
    <p:sldId id="466" r:id="rId11"/>
    <p:sldId id="528" r:id="rId12"/>
    <p:sldId id="467" r:id="rId13"/>
    <p:sldId id="520" r:id="rId14"/>
    <p:sldId id="554" r:id="rId15"/>
    <p:sldId id="521" r:id="rId16"/>
    <p:sldId id="532" r:id="rId17"/>
    <p:sldId id="476" r:id="rId18"/>
    <p:sldId id="483" r:id="rId19"/>
    <p:sldId id="533" r:id="rId20"/>
    <p:sldId id="544" r:id="rId21"/>
    <p:sldId id="545" r:id="rId22"/>
    <p:sldId id="546" r:id="rId23"/>
    <p:sldId id="450" r:id="rId24"/>
    <p:sldId id="536" r:id="rId25"/>
    <p:sldId id="539" r:id="rId26"/>
    <p:sldId id="540" r:id="rId27"/>
    <p:sldId id="541" r:id="rId28"/>
    <p:sldId id="542" r:id="rId29"/>
    <p:sldId id="468" r:id="rId30"/>
    <p:sldId id="559" r:id="rId31"/>
    <p:sldId id="511" r:id="rId32"/>
    <p:sldId id="512" r:id="rId33"/>
    <p:sldId id="513" r:id="rId34"/>
    <p:sldId id="256" r:id="rId35"/>
    <p:sldId id="285" r:id="rId36"/>
    <p:sldId id="410" r:id="rId37"/>
    <p:sldId id="429" r:id="rId38"/>
    <p:sldId id="553" r:id="rId39"/>
    <p:sldId id="432" r:id="rId40"/>
    <p:sldId id="433" r:id="rId41"/>
    <p:sldId id="558" r:id="rId42"/>
    <p:sldId id="525" r:id="rId4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00" autoAdjust="0"/>
    <p:restoredTop sz="93039" autoAdjust="0"/>
  </p:normalViewPr>
  <p:slideViewPr>
    <p:cSldViewPr snapToGrid="0" snapToObjects="1">
      <p:cViewPr varScale="1">
        <p:scale>
          <a:sx n="81" d="100"/>
          <a:sy n="81" d="100"/>
        </p:scale>
        <p:origin x="989"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83E0AB-36BF-4840-AB31-F595E29FA401}" type="doc">
      <dgm:prSet loTypeId="urn:microsoft.com/office/officeart/2005/8/layout/cycle4#1" loCatId="cycle" qsTypeId="urn:microsoft.com/office/officeart/2005/8/quickstyle/simple1" qsCatId="simple" csTypeId="urn:microsoft.com/office/officeart/2005/8/colors/colorful5" csCatId="colorful" phldr="1"/>
      <dgm:spPr/>
      <dgm:t>
        <a:bodyPr/>
        <a:lstStyle/>
        <a:p>
          <a:endParaRPr lang="en-GB"/>
        </a:p>
      </dgm:t>
    </dgm:pt>
    <dgm:pt modelId="{22E323C3-B103-4E06-B904-468704DD69F8}">
      <dgm:prSet phldrT="[Text]" custT="1"/>
      <dgm:spPr/>
      <dgm:t>
        <a:bodyPr/>
        <a:lstStyle/>
        <a:p>
          <a:r>
            <a:rPr lang="en-GB" sz="1900" b="1" dirty="0" smtClean="0">
              <a:solidFill>
                <a:schemeClr val="tx1"/>
              </a:solidFill>
            </a:rPr>
            <a:t>Representation</a:t>
          </a:r>
        </a:p>
        <a:p>
          <a:r>
            <a:rPr lang="en-GB" sz="1900" b="1" dirty="0" smtClean="0">
              <a:solidFill>
                <a:schemeClr val="tx1"/>
              </a:solidFill>
            </a:rPr>
            <a:t>&amp; Structure</a:t>
          </a:r>
          <a:endParaRPr lang="en-GB" sz="1900" b="1" dirty="0">
            <a:solidFill>
              <a:schemeClr val="tx1"/>
            </a:solidFill>
          </a:endParaRPr>
        </a:p>
      </dgm:t>
    </dgm:pt>
    <dgm:pt modelId="{AC6A9C30-4265-465E-8BDC-22B8D9E39BF3}" type="parTrans" cxnId="{C09BD8AB-3525-4E8C-BC84-FD2B5EEB7571}">
      <dgm:prSet/>
      <dgm:spPr/>
      <dgm:t>
        <a:bodyPr/>
        <a:lstStyle/>
        <a:p>
          <a:endParaRPr lang="en-GB"/>
        </a:p>
      </dgm:t>
    </dgm:pt>
    <dgm:pt modelId="{5021CA2F-D158-41BD-952B-F57281645E8E}" type="sibTrans" cxnId="{C09BD8AB-3525-4E8C-BC84-FD2B5EEB7571}">
      <dgm:prSet/>
      <dgm:spPr/>
      <dgm:t>
        <a:bodyPr/>
        <a:lstStyle/>
        <a:p>
          <a:endParaRPr lang="en-GB"/>
        </a:p>
      </dgm:t>
    </dgm:pt>
    <dgm:pt modelId="{3530731D-79A7-4A6F-B2B4-28B8C9C75CAB}">
      <dgm:prSet phldrT="[Text]"/>
      <dgm:spPr/>
      <dgm:t>
        <a:bodyPr/>
        <a:lstStyle/>
        <a:p>
          <a:r>
            <a:rPr lang="en-GB" dirty="0" smtClean="0"/>
            <a:t>Access</a:t>
          </a:r>
          <a:endParaRPr lang="en-GB" dirty="0"/>
        </a:p>
      </dgm:t>
    </dgm:pt>
    <dgm:pt modelId="{823BB718-FCEA-4901-AD19-6C33D2D8EF09}" type="parTrans" cxnId="{00A3D434-C224-42F0-AAAB-275AA7B73AB3}">
      <dgm:prSet/>
      <dgm:spPr/>
      <dgm:t>
        <a:bodyPr/>
        <a:lstStyle/>
        <a:p>
          <a:endParaRPr lang="en-GB"/>
        </a:p>
      </dgm:t>
    </dgm:pt>
    <dgm:pt modelId="{BF63D3F5-E901-414A-8072-D03C4E359189}" type="sibTrans" cxnId="{00A3D434-C224-42F0-AAAB-275AA7B73AB3}">
      <dgm:prSet/>
      <dgm:spPr/>
      <dgm:t>
        <a:bodyPr/>
        <a:lstStyle/>
        <a:p>
          <a:endParaRPr lang="en-GB"/>
        </a:p>
      </dgm:t>
    </dgm:pt>
    <dgm:pt modelId="{2A58493D-D840-4D21-BADB-892F52C2765B}">
      <dgm:prSet phldrT="[Text]" custT="1"/>
      <dgm:spPr/>
      <dgm:t>
        <a:bodyPr/>
        <a:lstStyle/>
        <a:p>
          <a:r>
            <a:rPr lang="en-GB" sz="1900" b="1" dirty="0" smtClean="0">
              <a:solidFill>
                <a:schemeClr val="tx1"/>
              </a:solidFill>
            </a:rPr>
            <a:t>Mathematical Thinking</a:t>
          </a:r>
          <a:endParaRPr lang="en-GB" sz="1900" b="1" dirty="0">
            <a:solidFill>
              <a:schemeClr val="tx1"/>
            </a:solidFill>
          </a:endParaRPr>
        </a:p>
      </dgm:t>
    </dgm:pt>
    <dgm:pt modelId="{3E379897-019F-4AAB-9C4F-E6E8BB6FF46C}" type="parTrans" cxnId="{05FCD9C7-35F5-4447-B14C-FD319B1A6AD3}">
      <dgm:prSet/>
      <dgm:spPr/>
      <dgm:t>
        <a:bodyPr/>
        <a:lstStyle/>
        <a:p>
          <a:endParaRPr lang="en-GB"/>
        </a:p>
      </dgm:t>
    </dgm:pt>
    <dgm:pt modelId="{417741D1-017B-41B5-B74E-1E78A27123BF}" type="sibTrans" cxnId="{05FCD9C7-35F5-4447-B14C-FD319B1A6AD3}">
      <dgm:prSet/>
      <dgm:spPr/>
      <dgm:t>
        <a:bodyPr/>
        <a:lstStyle/>
        <a:p>
          <a:endParaRPr lang="en-GB"/>
        </a:p>
      </dgm:t>
    </dgm:pt>
    <dgm:pt modelId="{80DB8F0E-0584-4227-88E5-0EA537F0BD7B}">
      <dgm:prSet phldrT="[Text]"/>
      <dgm:spPr/>
      <dgm:t>
        <a:bodyPr/>
        <a:lstStyle/>
        <a:p>
          <a:r>
            <a:rPr lang="en-GB" dirty="0" smtClean="0"/>
            <a:t>Chains of Reasoning</a:t>
          </a:r>
          <a:endParaRPr lang="en-GB" dirty="0"/>
        </a:p>
      </dgm:t>
    </dgm:pt>
    <dgm:pt modelId="{6CD5B008-C8F8-4879-B581-B1E3462E7DB4}" type="parTrans" cxnId="{9849B9FC-C283-4B9C-B2C8-6BC37FE2EEF8}">
      <dgm:prSet/>
      <dgm:spPr/>
      <dgm:t>
        <a:bodyPr/>
        <a:lstStyle/>
        <a:p>
          <a:endParaRPr lang="en-GB"/>
        </a:p>
      </dgm:t>
    </dgm:pt>
    <dgm:pt modelId="{74DDB3FE-DC03-4787-9C8E-BF40C6B14C22}" type="sibTrans" cxnId="{9849B9FC-C283-4B9C-B2C8-6BC37FE2EEF8}">
      <dgm:prSet/>
      <dgm:spPr/>
      <dgm:t>
        <a:bodyPr/>
        <a:lstStyle/>
        <a:p>
          <a:endParaRPr lang="en-GB"/>
        </a:p>
      </dgm:t>
    </dgm:pt>
    <dgm:pt modelId="{74389412-38CB-4EEC-8073-F1DA990246C2}">
      <dgm:prSet phldrT="[Text]"/>
      <dgm:spPr/>
      <dgm:t>
        <a:bodyPr/>
        <a:lstStyle/>
        <a:p>
          <a:r>
            <a:rPr lang="en-GB" b="1" dirty="0" smtClean="0">
              <a:solidFill>
                <a:schemeClr val="tx1"/>
              </a:solidFill>
            </a:rPr>
            <a:t>Fluency</a:t>
          </a:r>
          <a:endParaRPr lang="en-GB" b="1" dirty="0">
            <a:solidFill>
              <a:schemeClr val="tx1"/>
            </a:solidFill>
          </a:endParaRPr>
        </a:p>
      </dgm:t>
    </dgm:pt>
    <dgm:pt modelId="{ACA5FC57-3195-499D-9DDC-C7D250DE6182}" type="parTrans" cxnId="{57140D74-A084-4E10-979A-DCC6953F6A69}">
      <dgm:prSet/>
      <dgm:spPr/>
      <dgm:t>
        <a:bodyPr/>
        <a:lstStyle/>
        <a:p>
          <a:endParaRPr lang="en-GB"/>
        </a:p>
      </dgm:t>
    </dgm:pt>
    <dgm:pt modelId="{51BE3CF1-7132-4D5D-874D-1FB573AC0F39}" type="sibTrans" cxnId="{57140D74-A084-4E10-979A-DCC6953F6A69}">
      <dgm:prSet/>
      <dgm:spPr/>
      <dgm:t>
        <a:bodyPr/>
        <a:lstStyle/>
        <a:p>
          <a:endParaRPr lang="en-GB"/>
        </a:p>
      </dgm:t>
    </dgm:pt>
    <dgm:pt modelId="{4161C7C7-FF8C-4485-B947-AD005A87130D}">
      <dgm:prSet phldrT="[Text]"/>
      <dgm:spPr/>
      <dgm:t>
        <a:bodyPr/>
        <a:lstStyle/>
        <a:p>
          <a:r>
            <a:rPr lang="en-GB" dirty="0" smtClean="0"/>
            <a:t>Number Facts</a:t>
          </a:r>
          <a:endParaRPr lang="en-GB" dirty="0"/>
        </a:p>
      </dgm:t>
    </dgm:pt>
    <dgm:pt modelId="{26EB904A-CFE2-4FEB-8222-733DAD21002A}" type="parTrans" cxnId="{A280EBA6-CD31-4938-8CBA-1B7514895087}">
      <dgm:prSet/>
      <dgm:spPr/>
      <dgm:t>
        <a:bodyPr/>
        <a:lstStyle/>
        <a:p>
          <a:endParaRPr lang="en-GB"/>
        </a:p>
      </dgm:t>
    </dgm:pt>
    <dgm:pt modelId="{1964AFA4-9998-4691-83F9-0CE249B16144}" type="sibTrans" cxnId="{A280EBA6-CD31-4938-8CBA-1B7514895087}">
      <dgm:prSet/>
      <dgm:spPr/>
      <dgm:t>
        <a:bodyPr/>
        <a:lstStyle/>
        <a:p>
          <a:endParaRPr lang="en-GB"/>
        </a:p>
      </dgm:t>
    </dgm:pt>
    <dgm:pt modelId="{8E639659-3F5C-43C7-9400-9ECA486EFD8B}">
      <dgm:prSet phldrT="[Text]"/>
      <dgm:spPr/>
      <dgm:t>
        <a:bodyPr/>
        <a:lstStyle/>
        <a:p>
          <a:r>
            <a:rPr lang="en-GB" b="1" dirty="0" smtClean="0">
              <a:solidFill>
                <a:schemeClr val="tx1"/>
              </a:solidFill>
            </a:rPr>
            <a:t>Variation</a:t>
          </a:r>
          <a:endParaRPr lang="en-GB" b="1" dirty="0">
            <a:solidFill>
              <a:schemeClr val="tx1"/>
            </a:solidFill>
          </a:endParaRPr>
        </a:p>
      </dgm:t>
    </dgm:pt>
    <dgm:pt modelId="{EEB896D4-BF7E-402C-A701-0CDB404D564E}" type="parTrans" cxnId="{8C26FFE9-4987-438B-ABBF-B6B535013D57}">
      <dgm:prSet/>
      <dgm:spPr/>
      <dgm:t>
        <a:bodyPr/>
        <a:lstStyle/>
        <a:p>
          <a:endParaRPr lang="en-GB"/>
        </a:p>
      </dgm:t>
    </dgm:pt>
    <dgm:pt modelId="{FBDF778C-D1C4-43D8-9059-AB9371C7E615}" type="sibTrans" cxnId="{8C26FFE9-4987-438B-ABBF-B6B535013D57}">
      <dgm:prSet/>
      <dgm:spPr/>
      <dgm:t>
        <a:bodyPr/>
        <a:lstStyle/>
        <a:p>
          <a:endParaRPr lang="en-GB"/>
        </a:p>
      </dgm:t>
    </dgm:pt>
    <dgm:pt modelId="{9B117384-E209-4A2A-A4E8-84B50D8EBA83}">
      <dgm:prSet phldrT="[Text]"/>
      <dgm:spPr/>
      <dgm:t>
        <a:bodyPr/>
        <a:lstStyle/>
        <a:p>
          <a:r>
            <a:rPr lang="en-GB" dirty="0" smtClean="0"/>
            <a:t>Procedural</a:t>
          </a:r>
          <a:endParaRPr lang="en-GB" dirty="0"/>
        </a:p>
      </dgm:t>
    </dgm:pt>
    <dgm:pt modelId="{2B25C48D-BDCD-4CD9-ACC9-3E12B10E5D93}" type="parTrans" cxnId="{F99A544B-E6E7-438D-8D1A-282636FCF47E}">
      <dgm:prSet/>
      <dgm:spPr/>
      <dgm:t>
        <a:bodyPr/>
        <a:lstStyle/>
        <a:p>
          <a:endParaRPr lang="en-GB"/>
        </a:p>
      </dgm:t>
    </dgm:pt>
    <dgm:pt modelId="{284639CF-9E75-410F-8DE7-C0311306B9DB}" type="sibTrans" cxnId="{F99A544B-E6E7-438D-8D1A-282636FCF47E}">
      <dgm:prSet/>
      <dgm:spPr/>
      <dgm:t>
        <a:bodyPr/>
        <a:lstStyle/>
        <a:p>
          <a:endParaRPr lang="en-GB"/>
        </a:p>
      </dgm:t>
    </dgm:pt>
    <dgm:pt modelId="{60BF146E-32ED-49A7-9622-6EB150A45B8C}">
      <dgm:prSet/>
      <dgm:spPr/>
      <dgm:t>
        <a:bodyPr/>
        <a:lstStyle/>
        <a:p>
          <a:r>
            <a:rPr lang="en-GB" dirty="0" smtClean="0"/>
            <a:t>Conceptual</a:t>
          </a:r>
          <a:endParaRPr lang="en-GB" dirty="0"/>
        </a:p>
      </dgm:t>
    </dgm:pt>
    <dgm:pt modelId="{F48CE58E-8000-4A2B-9C55-0F46D46D9C29}" type="parTrans" cxnId="{D3EB8995-C95F-449E-9A16-DBC49AB31200}">
      <dgm:prSet/>
      <dgm:spPr/>
      <dgm:t>
        <a:bodyPr/>
        <a:lstStyle/>
        <a:p>
          <a:endParaRPr lang="en-GB"/>
        </a:p>
      </dgm:t>
    </dgm:pt>
    <dgm:pt modelId="{FB410023-2686-47EF-815B-7B003D53B854}" type="sibTrans" cxnId="{D3EB8995-C95F-449E-9A16-DBC49AB31200}">
      <dgm:prSet/>
      <dgm:spPr/>
      <dgm:t>
        <a:bodyPr/>
        <a:lstStyle/>
        <a:p>
          <a:endParaRPr lang="en-GB"/>
        </a:p>
      </dgm:t>
    </dgm:pt>
    <dgm:pt modelId="{796FB5F6-1374-466D-BD8A-1BE79B725736}">
      <dgm:prSet phldrT="[Text]"/>
      <dgm:spPr/>
      <dgm:t>
        <a:bodyPr/>
        <a:lstStyle/>
        <a:p>
          <a:r>
            <a:rPr lang="en-GB" dirty="0" smtClean="0"/>
            <a:t>Table Facts</a:t>
          </a:r>
          <a:endParaRPr lang="en-GB" dirty="0"/>
        </a:p>
      </dgm:t>
    </dgm:pt>
    <dgm:pt modelId="{F25CE0FB-22B5-4F8D-9001-AF09712FC8A2}" type="parTrans" cxnId="{DFA808DF-B625-4043-8539-17B00FFE081D}">
      <dgm:prSet/>
      <dgm:spPr/>
      <dgm:t>
        <a:bodyPr/>
        <a:lstStyle/>
        <a:p>
          <a:endParaRPr lang="en-GB"/>
        </a:p>
      </dgm:t>
    </dgm:pt>
    <dgm:pt modelId="{D3697825-63C2-4966-8D86-DEDCFD57BEE3}" type="sibTrans" cxnId="{DFA808DF-B625-4043-8539-17B00FFE081D}">
      <dgm:prSet/>
      <dgm:spPr/>
      <dgm:t>
        <a:bodyPr/>
        <a:lstStyle/>
        <a:p>
          <a:endParaRPr lang="en-GB"/>
        </a:p>
      </dgm:t>
    </dgm:pt>
    <dgm:pt modelId="{097D2E13-0A43-46A7-9C85-8F66660FEA22}">
      <dgm:prSet phldrT="[Text]"/>
      <dgm:spPr/>
      <dgm:t>
        <a:bodyPr/>
        <a:lstStyle/>
        <a:p>
          <a:r>
            <a:rPr lang="en-GB" dirty="0" smtClean="0"/>
            <a:t>Pattern</a:t>
          </a:r>
          <a:endParaRPr lang="en-GB" dirty="0"/>
        </a:p>
      </dgm:t>
    </dgm:pt>
    <dgm:pt modelId="{FCC8AB38-0848-44A3-AEC9-DF45086CC2E4}" type="parTrans" cxnId="{71975241-F59E-4816-9B29-48A1822A750C}">
      <dgm:prSet/>
      <dgm:spPr/>
      <dgm:t>
        <a:bodyPr/>
        <a:lstStyle/>
        <a:p>
          <a:endParaRPr lang="en-GB"/>
        </a:p>
      </dgm:t>
    </dgm:pt>
    <dgm:pt modelId="{0F2F9D9C-B84E-4F34-B1D4-54F707B47FD5}" type="sibTrans" cxnId="{71975241-F59E-4816-9B29-48A1822A750C}">
      <dgm:prSet/>
      <dgm:spPr/>
      <dgm:t>
        <a:bodyPr/>
        <a:lstStyle/>
        <a:p>
          <a:endParaRPr lang="en-GB"/>
        </a:p>
      </dgm:t>
    </dgm:pt>
    <dgm:pt modelId="{4722707C-02C0-4593-82C2-F2C42050B480}">
      <dgm:prSet phldrT="[Text]"/>
      <dgm:spPr/>
      <dgm:t>
        <a:bodyPr/>
        <a:lstStyle/>
        <a:p>
          <a:r>
            <a:rPr lang="en-GB" dirty="0" smtClean="0"/>
            <a:t>Making Connections</a:t>
          </a:r>
          <a:endParaRPr lang="en-GB" dirty="0"/>
        </a:p>
      </dgm:t>
    </dgm:pt>
    <dgm:pt modelId="{A27419D1-E9E8-4BD1-9E2A-EC33C95B4F8C}" type="parTrans" cxnId="{C1FDCE29-0A78-4A53-B286-B0F04AD6A093}">
      <dgm:prSet/>
      <dgm:spPr/>
      <dgm:t>
        <a:bodyPr/>
        <a:lstStyle/>
        <a:p>
          <a:endParaRPr lang="en-GB"/>
        </a:p>
      </dgm:t>
    </dgm:pt>
    <dgm:pt modelId="{99AD0CF7-6120-4D49-9297-74D7AFEFBEC4}" type="sibTrans" cxnId="{C1FDCE29-0A78-4A53-B286-B0F04AD6A093}">
      <dgm:prSet/>
      <dgm:spPr/>
      <dgm:t>
        <a:bodyPr/>
        <a:lstStyle/>
        <a:p>
          <a:endParaRPr lang="en-GB"/>
        </a:p>
      </dgm:t>
    </dgm:pt>
    <dgm:pt modelId="{CCAC4D98-EA18-48FB-9F64-F179F19FCE96}">
      <dgm:prSet phldrT="[Text]"/>
      <dgm:spPr/>
      <dgm:t>
        <a:bodyPr/>
        <a:lstStyle/>
        <a:p>
          <a:r>
            <a:rPr lang="en-GB" dirty="0" smtClean="0"/>
            <a:t>Making Connections</a:t>
          </a:r>
          <a:endParaRPr lang="en-GB" dirty="0"/>
        </a:p>
      </dgm:t>
    </dgm:pt>
    <dgm:pt modelId="{206EA1B7-81AB-4402-816B-2313B7FDFF96}" type="parTrans" cxnId="{2ECE6DD3-4800-4DD4-A24A-49C397352BCE}">
      <dgm:prSet/>
      <dgm:spPr/>
      <dgm:t>
        <a:bodyPr/>
        <a:lstStyle/>
        <a:p>
          <a:endParaRPr lang="en-GB"/>
        </a:p>
      </dgm:t>
    </dgm:pt>
    <dgm:pt modelId="{DB451673-33A6-4B32-800B-6E953CB1BED6}" type="sibTrans" cxnId="{2ECE6DD3-4800-4DD4-A24A-49C397352BCE}">
      <dgm:prSet/>
      <dgm:spPr/>
      <dgm:t>
        <a:bodyPr/>
        <a:lstStyle/>
        <a:p>
          <a:endParaRPr lang="en-GB"/>
        </a:p>
      </dgm:t>
    </dgm:pt>
    <dgm:pt modelId="{CCFDEAFB-B0E1-48E5-9214-2A0649B73FEB}">
      <dgm:prSet/>
      <dgm:spPr/>
      <dgm:t>
        <a:bodyPr/>
        <a:lstStyle/>
        <a:p>
          <a:r>
            <a:rPr lang="en-GB" dirty="0" smtClean="0"/>
            <a:t>Making Connections</a:t>
          </a:r>
          <a:endParaRPr lang="en-GB" dirty="0"/>
        </a:p>
      </dgm:t>
    </dgm:pt>
    <dgm:pt modelId="{B8A6E30A-C727-4C33-841F-36C211ECE0E7}" type="parTrans" cxnId="{CEFF7302-BB1B-4BF1-8409-64588431E87D}">
      <dgm:prSet/>
      <dgm:spPr/>
      <dgm:t>
        <a:bodyPr/>
        <a:lstStyle/>
        <a:p>
          <a:endParaRPr lang="en-GB"/>
        </a:p>
      </dgm:t>
    </dgm:pt>
    <dgm:pt modelId="{27C5CCAE-F00F-4258-B82D-1DBD481E073D}" type="sibTrans" cxnId="{CEFF7302-BB1B-4BF1-8409-64588431E87D}">
      <dgm:prSet/>
      <dgm:spPr/>
      <dgm:t>
        <a:bodyPr/>
        <a:lstStyle/>
        <a:p>
          <a:endParaRPr lang="en-GB"/>
        </a:p>
      </dgm:t>
    </dgm:pt>
    <dgm:pt modelId="{42601DCD-48EE-48C2-BF8C-0393365B34B0}">
      <dgm:prSet phldrT="[Text]"/>
      <dgm:spPr/>
      <dgm:t>
        <a:bodyPr/>
        <a:lstStyle/>
        <a:p>
          <a:r>
            <a:rPr lang="en-GB" dirty="0" smtClean="0"/>
            <a:t>Making Connections</a:t>
          </a:r>
          <a:endParaRPr lang="en-GB" dirty="0"/>
        </a:p>
      </dgm:t>
    </dgm:pt>
    <dgm:pt modelId="{D25959E7-4BD9-4DAE-BBD0-49E5A0A13F59}" type="parTrans" cxnId="{4E9179B9-4DD8-4607-8984-D3C428EFEACB}">
      <dgm:prSet/>
      <dgm:spPr/>
      <dgm:t>
        <a:bodyPr/>
        <a:lstStyle/>
        <a:p>
          <a:endParaRPr lang="en-GB"/>
        </a:p>
      </dgm:t>
    </dgm:pt>
    <dgm:pt modelId="{EC23EB49-2CD3-4189-8562-62A4BEC04AF0}" type="sibTrans" cxnId="{4E9179B9-4DD8-4607-8984-D3C428EFEACB}">
      <dgm:prSet/>
      <dgm:spPr/>
      <dgm:t>
        <a:bodyPr/>
        <a:lstStyle/>
        <a:p>
          <a:endParaRPr lang="en-GB"/>
        </a:p>
      </dgm:t>
    </dgm:pt>
    <dgm:pt modelId="{98312319-2538-4198-B6DA-B0F934700EAF}" type="pres">
      <dgm:prSet presAssocID="{F483E0AB-36BF-4840-AB31-F595E29FA401}" presName="cycleMatrixDiagram" presStyleCnt="0">
        <dgm:presLayoutVars>
          <dgm:chMax val="1"/>
          <dgm:dir/>
          <dgm:animLvl val="lvl"/>
          <dgm:resizeHandles val="exact"/>
        </dgm:presLayoutVars>
      </dgm:prSet>
      <dgm:spPr/>
      <dgm:t>
        <a:bodyPr/>
        <a:lstStyle/>
        <a:p>
          <a:endParaRPr lang="en-GB"/>
        </a:p>
      </dgm:t>
    </dgm:pt>
    <dgm:pt modelId="{9517F00B-FC82-4BA2-B2D8-3163E0B76F23}" type="pres">
      <dgm:prSet presAssocID="{F483E0AB-36BF-4840-AB31-F595E29FA401}" presName="children" presStyleCnt="0"/>
      <dgm:spPr/>
    </dgm:pt>
    <dgm:pt modelId="{F862E0ED-7B42-4762-92F7-044BDB6C119A}" type="pres">
      <dgm:prSet presAssocID="{F483E0AB-36BF-4840-AB31-F595E29FA401}" presName="child1group" presStyleCnt="0"/>
      <dgm:spPr/>
    </dgm:pt>
    <dgm:pt modelId="{2B94B00E-2568-4441-956B-A22D3C4EED0E}" type="pres">
      <dgm:prSet presAssocID="{F483E0AB-36BF-4840-AB31-F595E29FA401}" presName="child1" presStyleLbl="bgAcc1" presStyleIdx="0" presStyleCnt="4"/>
      <dgm:spPr/>
      <dgm:t>
        <a:bodyPr/>
        <a:lstStyle/>
        <a:p>
          <a:endParaRPr lang="en-GB"/>
        </a:p>
      </dgm:t>
    </dgm:pt>
    <dgm:pt modelId="{1365C95A-FF09-4939-9585-6FF1FD590202}" type="pres">
      <dgm:prSet presAssocID="{F483E0AB-36BF-4840-AB31-F595E29FA401}" presName="child1Text" presStyleLbl="bgAcc1" presStyleIdx="0" presStyleCnt="4">
        <dgm:presLayoutVars>
          <dgm:bulletEnabled val="1"/>
        </dgm:presLayoutVars>
      </dgm:prSet>
      <dgm:spPr/>
      <dgm:t>
        <a:bodyPr/>
        <a:lstStyle/>
        <a:p>
          <a:endParaRPr lang="en-GB"/>
        </a:p>
      </dgm:t>
    </dgm:pt>
    <dgm:pt modelId="{348DF67F-2252-4E59-B27D-35668A38BE1C}" type="pres">
      <dgm:prSet presAssocID="{F483E0AB-36BF-4840-AB31-F595E29FA401}" presName="child2group" presStyleCnt="0"/>
      <dgm:spPr/>
    </dgm:pt>
    <dgm:pt modelId="{5AD39154-A209-4AC8-8855-C0F6E69B60AD}" type="pres">
      <dgm:prSet presAssocID="{F483E0AB-36BF-4840-AB31-F595E29FA401}" presName="child2" presStyleLbl="bgAcc1" presStyleIdx="1" presStyleCnt="4"/>
      <dgm:spPr/>
      <dgm:t>
        <a:bodyPr/>
        <a:lstStyle/>
        <a:p>
          <a:endParaRPr lang="en-GB"/>
        </a:p>
      </dgm:t>
    </dgm:pt>
    <dgm:pt modelId="{FB6E1734-39F0-4953-AE16-81F9D681331D}" type="pres">
      <dgm:prSet presAssocID="{F483E0AB-36BF-4840-AB31-F595E29FA401}" presName="child2Text" presStyleLbl="bgAcc1" presStyleIdx="1" presStyleCnt="4">
        <dgm:presLayoutVars>
          <dgm:bulletEnabled val="1"/>
        </dgm:presLayoutVars>
      </dgm:prSet>
      <dgm:spPr/>
      <dgm:t>
        <a:bodyPr/>
        <a:lstStyle/>
        <a:p>
          <a:endParaRPr lang="en-GB"/>
        </a:p>
      </dgm:t>
    </dgm:pt>
    <dgm:pt modelId="{8B5AC227-CED8-471F-B9D7-058182DBCE30}" type="pres">
      <dgm:prSet presAssocID="{F483E0AB-36BF-4840-AB31-F595E29FA401}" presName="child3group" presStyleCnt="0"/>
      <dgm:spPr/>
    </dgm:pt>
    <dgm:pt modelId="{983D7330-B899-4B1C-B58F-41A5EC504C16}" type="pres">
      <dgm:prSet presAssocID="{F483E0AB-36BF-4840-AB31-F595E29FA401}" presName="child3" presStyleLbl="bgAcc1" presStyleIdx="2" presStyleCnt="4"/>
      <dgm:spPr/>
      <dgm:t>
        <a:bodyPr/>
        <a:lstStyle/>
        <a:p>
          <a:endParaRPr lang="en-GB"/>
        </a:p>
      </dgm:t>
    </dgm:pt>
    <dgm:pt modelId="{7E5EE65D-ACE1-4CAB-AE81-652619F679AD}" type="pres">
      <dgm:prSet presAssocID="{F483E0AB-36BF-4840-AB31-F595E29FA401}" presName="child3Text" presStyleLbl="bgAcc1" presStyleIdx="2" presStyleCnt="4">
        <dgm:presLayoutVars>
          <dgm:bulletEnabled val="1"/>
        </dgm:presLayoutVars>
      </dgm:prSet>
      <dgm:spPr/>
      <dgm:t>
        <a:bodyPr/>
        <a:lstStyle/>
        <a:p>
          <a:endParaRPr lang="en-GB"/>
        </a:p>
      </dgm:t>
    </dgm:pt>
    <dgm:pt modelId="{33846F67-5FA4-48C8-B048-A2412538224A}" type="pres">
      <dgm:prSet presAssocID="{F483E0AB-36BF-4840-AB31-F595E29FA401}" presName="child4group" presStyleCnt="0"/>
      <dgm:spPr/>
    </dgm:pt>
    <dgm:pt modelId="{24306224-40E3-4BD3-AE82-CE61C8405A28}" type="pres">
      <dgm:prSet presAssocID="{F483E0AB-36BF-4840-AB31-F595E29FA401}" presName="child4" presStyleLbl="bgAcc1" presStyleIdx="3" presStyleCnt="4"/>
      <dgm:spPr/>
      <dgm:t>
        <a:bodyPr/>
        <a:lstStyle/>
        <a:p>
          <a:endParaRPr lang="en-GB"/>
        </a:p>
      </dgm:t>
    </dgm:pt>
    <dgm:pt modelId="{32420C53-4C5F-4036-B496-5CE0CFF74817}" type="pres">
      <dgm:prSet presAssocID="{F483E0AB-36BF-4840-AB31-F595E29FA401}" presName="child4Text" presStyleLbl="bgAcc1" presStyleIdx="3" presStyleCnt="4">
        <dgm:presLayoutVars>
          <dgm:bulletEnabled val="1"/>
        </dgm:presLayoutVars>
      </dgm:prSet>
      <dgm:spPr/>
      <dgm:t>
        <a:bodyPr/>
        <a:lstStyle/>
        <a:p>
          <a:endParaRPr lang="en-GB"/>
        </a:p>
      </dgm:t>
    </dgm:pt>
    <dgm:pt modelId="{EF335ABF-5416-44EE-ACE0-6222B79A39D8}" type="pres">
      <dgm:prSet presAssocID="{F483E0AB-36BF-4840-AB31-F595E29FA401}" presName="childPlaceholder" presStyleCnt="0"/>
      <dgm:spPr/>
    </dgm:pt>
    <dgm:pt modelId="{B1481DF9-FE19-4B26-9BF1-7AA65010C63A}" type="pres">
      <dgm:prSet presAssocID="{F483E0AB-36BF-4840-AB31-F595E29FA401}" presName="circle" presStyleCnt="0"/>
      <dgm:spPr/>
    </dgm:pt>
    <dgm:pt modelId="{E70BA328-C568-4538-8468-5240056195EA}" type="pres">
      <dgm:prSet presAssocID="{F483E0AB-36BF-4840-AB31-F595E29FA401}" presName="quadrant1" presStyleLbl="node1" presStyleIdx="0" presStyleCnt="4" custLinFactNeighborX="9" custLinFactNeighborY="9">
        <dgm:presLayoutVars>
          <dgm:chMax val="1"/>
          <dgm:bulletEnabled val="1"/>
        </dgm:presLayoutVars>
      </dgm:prSet>
      <dgm:spPr/>
      <dgm:t>
        <a:bodyPr/>
        <a:lstStyle/>
        <a:p>
          <a:endParaRPr lang="en-GB"/>
        </a:p>
      </dgm:t>
    </dgm:pt>
    <dgm:pt modelId="{38CC1600-32E7-47A6-9CAA-16434BE81CD3}" type="pres">
      <dgm:prSet presAssocID="{F483E0AB-36BF-4840-AB31-F595E29FA401}" presName="quadrant2" presStyleLbl="node1" presStyleIdx="1" presStyleCnt="4">
        <dgm:presLayoutVars>
          <dgm:chMax val="1"/>
          <dgm:bulletEnabled val="1"/>
        </dgm:presLayoutVars>
      </dgm:prSet>
      <dgm:spPr/>
      <dgm:t>
        <a:bodyPr/>
        <a:lstStyle/>
        <a:p>
          <a:endParaRPr lang="en-GB"/>
        </a:p>
      </dgm:t>
    </dgm:pt>
    <dgm:pt modelId="{2D6F1DFA-D33F-4976-9E90-9218015D64A9}" type="pres">
      <dgm:prSet presAssocID="{F483E0AB-36BF-4840-AB31-F595E29FA401}" presName="quadrant3" presStyleLbl="node1" presStyleIdx="2" presStyleCnt="4">
        <dgm:presLayoutVars>
          <dgm:chMax val="1"/>
          <dgm:bulletEnabled val="1"/>
        </dgm:presLayoutVars>
      </dgm:prSet>
      <dgm:spPr/>
      <dgm:t>
        <a:bodyPr/>
        <a:lstStyle/>
        <a:p>
          <a:endParaRPr lang="en-GB"/>
        </a:p>
      </dgm:t>
    </dgm:pt>
    <dgm:pt modelId="{D72309E7-5DFE-401A-87AA-77BE6BBF3E42}" type="pres">
      <dgm:prSet presAssocID="{F483E0AB-36BF-4840-AB31-F595E29FA401}" presName="quadrant4" presStyleLbl="node1" presStyleIdx="3" presStyleCnt="4">
        <dgm:presLayoutVars>
          <dgm:chMax val="1"/>
          <dgm:bulletEnabled val="1"/>
        </dgm:presLayoutVars>
      </dgm:prSet>
      <dgm:spPr/>
      <dgm:t>
        <a:bodyPr/>
        <a:lstStyle/>
        <a:p>
          <a:endParaRPr lang="en-GB"/>
        </a:p>
      </dgm:t>
    </dgm:pt>
    <dgm:pt modelId="{377CA086-8A14-44C6-B778-A9AC6F5BF926}" type="pres">
      <dgm:prSet presAssocID="{F483E0AB-36BF-4840-AB31-F595E29FA401}" presName="quadrantPlaceholder" presStyleCnt="0"/>
      <dgm:spPr/>
    </dgm:pt>
    <dgm:pt modelId="{2477DBA9-141C-43DB-B34F-60ECA3D54DAA}" type="pres">
      <dgm:prSet presAssocID="{F483E0AB-36BF-4840-AB31-F595E29FA401}" presName="center1" presStyleLbl="fgShp" presStyleIdx="0" presStyleCnt="2"/>
      <dgm:spPr/>
    </dgm:pt>
    <dgm:pt modelId="{A06D21F1-AE5D-4FC8-B64E-A7E8CD8D7EF2}" type="pres">
      <dgm:prSet presAssocID="{F483E0AB-36BF-4840-AB31-F595E29FA401}" presName="center2" presStyleLbl="fgShp" presStyleIdx="1" presStyleCnt="2"/>
      <dgm:spPr/>
    </dgm:pt>
  </dgm:ptLst>
  <dgm:cxnLst>
    <dgm:cxn modelId="{00A3D434-C224-42F0-AAAB-275AA7B73AB3}" srcId="{22E323C3-B103-4E06-B904-468704DD69F8}" destId="{3530731D-79A7-4A6F-B2B4-28B8C9C75CAB}" srcOrd="0" destOrd="0" parTransId="{823BB718-FCEA-4901-AD19-6C33D2D8EF09}" sibTransId="{BF63D3F5-E901-414A-8072-D03C4E359189}"/>
    <dgm:cxn modelId="{DDAB463D-0B7A-431B-802A-C01A114E80F5}" type="presOf" srcId="{4722707C-02C0-4593-82C2-F2C42050B480}" destId="{2B94B00E-2568-4441-956B-A22D3C4EED0E}" srcOrd="0" destOrd="2" presId="urn:microsoft.com/office/officeart/2005/8/layout/cycle4#1"/>
    <dgm:cxn modelId="{C3C6AA1D-7AAE-4A55-B256-4BAB619988C0}" type="presOf" srcId="{4722707C-02C0-4593-82C2-F2C42050B480}" destId="{1365C95A-FF09-4939-9585-6FF1FD590202}" srcOrd="1" destOrd="2" presId="urn:microsoft.com/office/officeart/2005/8/layout/cycle4#1"/>
    <dgm:cxn modelId="{10FEA4D0-25DD-479D-B76E-99BB0D571B29}" type="presOf" srcId="{8E639659-3F5C-43C7-9400-9ECA486EFD8B}" destId="{D72309E7-5DFE-401A-87AA-77BE6BBF3E42}" srcOrd="0" destOrd="0" presId="urn:microsoft.com/office/officeart/2005/8/layout/cycle4#1"/>
    <dgm:cxn modelId="{F5A6B018-7968-41CA-AA97-35A65D3325E5}" type="presOf" srcId="{097D2E13-0A43-46A7-9C85-8F66660FEA22}" destId="{1365C95A-FF09-4939-9585-6FF1FD590202}" srcOrd="1" destOrd="1" presId="urn:microsoft.com/office/officeart/2005/8/layout/cycle4#1"/>
    <dgm:cxn modelId="{4B56CD05-DF44-4DF1-ACE4-9E6E9F7FFC04}" type="presOf" srcId="{CCAC4D98-EA18-48FB-9F64-F179F19FCE96}" destId="{5AD39154-A209-4AC8-8855-C0F6E69B60AD}" srcOrd="0" destOrd="1" presId="urn:microsoft.com/office/officeart/2005/8/layout/cycle4#1"/>
    <dgm:cxn modelId="{BE6342C7-1A66-4A17-965E-C5283C6ECE23}" type="presOf" srcId="{4161C7C7-FF8C-4485-B947-AD005A87130D}" destId="{983D7330-B899-4B1C-B58F-41A5EC504C16}" srcOrd="0" destOrd="0" presId="urn:microsoft.com/office/officeart/2005/8/layout/cycle4#1"/>
    <dgm:cxn modelId="{A3DC076C-8081-4BBA-A94D-1FDE8B227C10}" type="presOf" srcId="{60BF146E-32ED-49A7-9622-6EB150A45B8C}" destId="{32420C53-4C5F-4036-B496-5CE0CFF74817}" srcOrd="1" destOrd="1" presId="urn:microsoft.com/office/officeart/2005/8/layout/cycle4#1"/>
    <dgm:cxn modelId="{3C730823-0D62-4044-B2C0-9D7CD07BB90B}" type="presOf" srcId="{22E323C3-B103-4E06-B904-468704DD69F8}" destId="{E70BA328-C568-4538-8468-5240056195EA}" srcOrd="0" destOrd="0" presId="urn:microsoft.com/office/officeart/2005/8/layout/cycle4#1"/>
    <dgm:cxn modelId="{EF4F0C1C-7CA6-45ED-AC6A-00F37AEB39E9}" type="presOf" srcId="{74389412-38CB-4EEC-8073-F1DA990246C2}" destId="{2D6F1DFA-D33F-4976-9E90-9218015D64A9}" srcOrd="0" destOrd="0" presId="urn:microsoft.com/office/officeart/2005/8/layout/cycle4#1"/>
    <dgm:cxn modelId="{F126E5DB-9176-47DB-A2A2-8402B8D235CA}" type="presOf" srcId="{796FB5F6-1374-466D-BD8A-1BE79B725736}" destId="{983D7330-B899-4B1C-B58F-41A5EC504C16}" srcOrd="0" destOrd="1" presId="urn:microsoft.com/office/officeart/2005/8/layout/cycle4#1"/>
    <dgm:cxn modelId="{DFA808DF-B625-4043-8539-17B00FFE081D}" srcId="{74389412-38CB-4EEC-8073-F1DA990246C2}" destId="{796FB5F6-1374-466D-BD8A-1BE79B725736}" srcOrd="1" destOrd="0" parTransId="{F25CE0FB-22B5-4F8D-9001-AF09712FC8A2}" sibTransId="{D3697825-63C2-4966-8D86-DEDCFD57BEE3}"/>
    <dgm:cxn modelId="{8A1DFACD-413A-44B9-820E-2BAB867E5655}" type="presOf" srcId="{CCFDEAFB-B0E1-48E5-9214-2A0649B73FEB}" destId="{32420C53-4C5F-4036-B496-5CE0CFF74817}" srcOrd="1" destOrd="2" presId="urn:microsoft.com/office/officeart/2005/8/layout/cycle4#1"/>
    <dgm:cxn modelId="{2ECE6DD3-4800-4DD4-A24A-49C397352BCE}" srcId="{2A58493D-D840-4D21-BADB-892F52C2765B}" destId="{CCAC4D98-EA18-48FB-9F64-F179F19FCE96}" srcOrd="1" destOrd="0" parTransId="{206EA1B7-81AB-4402-816B-2313B7FDFF96}" sibTransId="{DB451673-33A6-4B32-800B-6E953CB1BED6}"/>
    <dgm:cxn modelId="{71975241-F59E-4816-9B29-48A1822A750C}" srcId="{22E323C3-B103-4E06-B904-468704DD69F8}" destId="{097D2E13-0A43-46A7-9C85-8F66660FEA22}" srcOrd="1" destOrd="0" parTransId="{FCC8AB38-0848-44A3-AEC9-DF45086CC2E4}" sibTransId="{0F2F9D9C-B84E-4F34-B1D4-54F707B47FD5}"/>
    <dgm:cxn modelId="{03DFB15B-B15E-486F-8F8B-4A6ED14A316B}" type="presOf" srcId="{4161C7C7-FF8C-4485-B947-AD005A87130D}" destId="{7E5EE65D-ACE1-4CAB-AE81-652619F679AD}" srcOrd="1" destOrd="0" presId="urn:microsoft.com/office/officeart/2005/8/layout/cycle4#1"/>
    <dgm:cxn modelId="{C82DF45C-EB3D-4BA6-81F4-F86CFC949358}" type="presOf" srcId="{F483E0AB-36BF-4840-AB31-F595E29FA401}" destId="{98312319-2538-4198-B6DA-B0F934700EAF}" srcOrd="0" destOrd="0" presId="urn:microsoft.com/office/officeart/2005/8/layout/cycle4#1"/>
    <dgm:cxn modelId="{D3EB8995-C95F-449E-9A16-DBC49AB31200}" srcId="{8E639659-3F5C-43C7-9400-9ECA486EFD8B}" destId="{60BF146E-32ED-49A7-9622-6EB150A45B8C}" srcOrd="1" destOrd="0" parTransId="{F48CE58E-8000-4A2B-9C55-0F46D46D9C29}" sibTransId="{FB410023-2686-47EF-815B-7B003D53B854}"/>
    <dgm:cxn modelId="{8DFE20DA-07A3-4EBB-B7B8-D13DCAF7B371}" type="presOf" srcId="{9B117384-E209-4A2A-A4E8-84B50D8EBA83}" destId="{32420C53-4C5F-4036-B496-5CE0CFF74817}" srcOrd="1" destOrd="0" presId="urn:microsoft.com/office/officeart/2005/8/layout/cycle4#1"/>
    <dgm:cxn modelId="{A280EBA6-CD31-4938-8CBA-1B7514895087}" srcId="{74389412-38CB-4EEC-8073-F1DA990246C2}" destId="{4161C7C7-FF8C-4485-B947-AD005A87130D}" srcOrd="0" destOrd="0" parTransId="{26EB904A-CFE2-4FEB-8222-733DAD21002A}" sibTransId="{1964AFA4-9998-4691-83F9-0CE249B16144}"/>
    <dgm:cxn modelId="{57140D74-A084-4E10-979A-DCC6953F6A69}" srcId="{F483E0AB-36BF-4840-AB31-F595E29FA401}" destId="{74389412-38CB-4EEC-8073-F1DA990246C2}" srcOrd="2" destOrd="0" parTransId="{ACA5FC57-3195-499D-9DDC-C7D250DE6182}" sibTransId="{51BE3CF1-7132-4D5D-874D-1FB573AC0F39}"/>
    <dgm:cxn modelId="{41863602-84C6-4D18-8B23-2B808950FEE5}" type="presOf" srcId="{3530731D-79A7-4A6F-B2B4-28B8C9C75CAB}" destId="{1365C95A-FF09-4939-9585-6FF1FD590202}" srcOrd="1" destOrd="0" presId="urn:microsoft.com/office/officeart/2005/8/layout/cycle4#1"/>
    <dgm:cxn modelId="{F37DFAF2-26A3-4C92-9B82-33D2B653223D}" type="presOf" srcId="{CCFDEAFB-B0E1-48E5-9214-2A0649B73FEB}" destId="{24306224-40E3-4BD3-AE82-CE61C8405A28}" srcOrd="0" destOrd="2" presId="urn:microsoft.com/office/officeart/2005/8/layout/cycle4#1"/>
    <dgm:cxn modelId="{C09BD8AB-3525-4E8C-BC84-FD2B5EEB7571}" srcId="{F483E0AB-36BF-4840-AB31-F595E29FA401}" destId="{22E323C3-B103-4E06-B904-468704DD69F8}" srcOrd="0" destOrd="0" parTransId="{AC6A9C30-4265-465E-8BDC-22B8D9E39BF3}" sibTransId="{5021CA2F-D158-41BD-952B-F57281645E8E}"/>
    <dgm:cxn modelId="{C1FDCE29-0A78-4A53-B286-B0F04AD6A093}" srcId="{22E323C3-B103-4E06-B904-468704DD69F8}" destId="{4722707C-02C0-4593-82C2-F2C42050B480}" srcOrd="2" destOrd="0" parTransId="{A27419D1-E9E8-4BD1-9E2A-EC33C95B4F8C}" sibTransId="{99AD0CF7-6120-4D49-9297-74D7AFEFBEC4}"/>
    <dgm:cxn modelId="{8C26FFE9-4987-438B-ABBF-B6B535013D57}" srcId="{F483E0AB-36BF-4840-AB31-F595E29FA401}" destId="{8E639659-3F5C-43C7-9400-9ECA486EFD8B}" srcOrd="3" destOrd="0" parTransId="{EEB896D4-BF7E-402C-A701-0CDB404D564E}" sibTransId="{FBDF778C-D1C4-43D8-9059-AB9371C7E615}"/>
    <dgm:cxn modelId="{64A7BAEC-8DCF-4E8C-B86B-557453D043DE}" type="presOf" srcId="{80DB8F0E-0584-4227-88E5-0EA537F0BD7B}" destId="{5AD39154-A209-4AC8-8855-C0F6E69B60AD}" srcOrd="0" destOrd="0" presId="urn:microsoft.com/office/officeart/2005/8/layout/cycle4#1"/>
    <dgm:cxn modelId="{CEFF7302-BB1B-4BF1-8409-64588431E87D}" srcId="{8E639659-3F5C-43C7-9400-9ECA486EFD8B}" destId="{CCFDEAFB-B0E1-48E5-9214-2A0649B73FEB}" srcOrd="2" destOrd="0" parTransId="{B8A6E30A-C727-4C33-841F-36C211ECE0E7}" sibTransId="{27C5CCAE-F00F-4258-B82D-1DBD481E073D}"/>
    <dgm:cxn modelId="{4E9179B9-4DD8-4607-8984-D3C428EFEACB}" srcId="{74389412-38CB-4EEC-8073-F1DA990246C2}" destId="{42601DCD-48EE-48C2-BF8C-0393365B34B0}" srcOrd="2" destOrd="0" parTransId="{D25959E7-4BD9-4DAE-BBD0-49E5A0A13F59}" sibTransId="{EC23EB49-2CD3-4189-8562-62A4BEC04AF0}"/>
    <dgm:cxn modelId="{039564F6-3384-45AE-872E-032989936730}" type="presOf" srcId="{097D2E13-0A43-46A7-9C85-8F66660FEA22}" destId="{2B94B00E-2568-4441-956B-A22D3C4EED0E}" srcOrd="0" destOrd="1" presId="urn:microsoft.com/office/officeart/2005/8/layout/cycle4#1"/>
    <dgm:cxn modelId="{996A9F02-11E4-4F80-B328-203B28F6278D}" type="presOf" srcId="{80DB8F0E-0584-4227-88E5-0EA537F0BD7B}" destId="{FB6E1734-39F0-4953-AE16-81F9D681331D}" srcOrd="1" destOrd="0" presId="urn:microsoft.com/office/officeart/2005/8/layout/cycle4#1"/>
    <dgm:cxn modelId="{47EA2640-2491-4C53-8B91-3D0583CF3F06}" type="presOf" srcId="{42601DCD-48EE-48C2-BF8C-0393365B34B0}" destId="{7E5EE65D-ACE1-4CAB-AE81-652619F679AD}" srcOrd="1" destOrd="2" presId="urn:microsoft.com/office/officeart/2005/8/layout/cycle4#1"/>
    <dgm:cxn modelId="{226E17AF-148C-43E8-B145-34C9A48AC2CE}" type="presOf" srcId="{3530731D-79A7-4A6F-B2B4-28B8C9C75CAB}" destId="{2B94B00E-2568-4441-956B-A22D3C4EED0E}" srcOrd="0" destOrd="0" presId="urn:microsoft.com/office/officeart/2005/8/layout/cycle4#1"/>
    <dgm:cxn modelId="{9849B9FC-C283-4B9C-B2C8-6BC37FE2EEF8}" srcId="{2A58493D-D840-4D21-BADB-892F52C2765B}" destId="{80DB8F0E-0584-4227-88E5-0EA537F0BD7B}" srcOrd="0" destOrd="0" parTransId="{6CD5B008-C8F8-4879-B581-B1E3462E7DB4}" sibTransId="{74DDB3FE-DC03-4787-9C8E-BF40C6B14C22}"/>
    <dgm:cxn modelId="{F99A544B-E6E7-438D-8D1A-282636FCF47E}" srcId="{8E639659-3F5C-43C7-9400-9ECA486EFD8B}" destId="{9B117384-E209-4A2A-A4E8-84B50D8EBA83}" srcOrd="0" destOrd="0" parTransId="{2B25C48D-BDCD-4CD9-ACC9-3E12B10E5D93}" sibTransId="{284639CF-9E75-410F-8DE7-C0311306B9DB}"/>
    <dgm:cxn modelId="{B7B2CD78-0D01-471D-AD39-D825AFA1E8A2}" type="presOf" srcId="{796FB5F6-1374-466D-BD8A-1BE79B725736}" destId="{7E5EE65D-ACE1-4CAB-AE81-652619F679AD}" srcOrd="1" destOrd="1" presId="urn:microsoft.com/office/officeart/2005/8/layout/cycle4#1"/>
    <dgm:cxn modelId="{477000DF-B65D-4D53-ADB7-48998DDB9B02}" type="presOf" srcId="{CCAC4D98-EA18-48FB-9F64-F179F19FCE96}" destId="{FB6E1734-39F0-4953-AE16-81F9D681331D}" srcOrd="1" destOrd="1" presId="urn:microsoft.com/office/officeart/2005/8/layout/cycle4#1"/>
    <dgm:cxn modelId="{76AB15B6-2D79-40F7-AD04-47770B71B5AD}" type="presOf" srcId="{9B117384-E209-4A2A-A4E8-84B50D8EBA83}" destId="{24306224-40E3-4BD3-AE82-CE61C8405A28}" srcOrd="0" destOrd="0" presId="urn:microsoft.com/office/officeart/2005/8/layout/cycle4#1"/>
    <dgm:cxn modelId="{2BA18A63-CF76-4159-A105-52B7118A5056}" type="presOf" srcId="{2A58493D-D840-4D21-BADB-892F52C2765B}" destId="{38CC1600-32E7-47A6-9CAA-16434BE81CD3}" srcOrd="0" destOrd="0" presId="urn:microsoft.com/office/officeart/2005/8/layout/cycle4#1"/>
    <dgm:cxn modelId="{C66DEE1E-59E0-4E9C-8064-50A627369AE8}" type="presOf" srcId="{60BF146E-32ED-49A7-9622-6EB150A45B8C}" destId="{24306224-40E3-4BD3-AE82-CE61C8405A28}" srcOrd="0" destOrd="1" presId="urn:microsoft.com/office/officeart/2005/8/layout/cycle4#1"/>
    <dgm:cxn modelId="{05FCD9C7-35F5-4447-B14C-FD319B1A6AD3}" srcId="{F483E0AB-36BF-4840-AB31-F595E29FA401}" destId="{2A58493D-D840-4D21-BADB-892F52C2765B}" srcOrd="1" destOrd="0" parTransId="{3E379897-019F-4AAB-9C4F-E6E8BB6FF46C}" sibTransId="{417741D1-017B-41B5-B74E-1E78A27123BF}"/>
    <dgm:cxn modelId="{679E7822-A87E-4E11-BC07-ADEFE3F53230}" type="presOf" srcId="{42601DCD-48EE-48C2-BF8C-0393365B34B0}" destId="{983D7330-B899-4B1C-B58F-41A5EC504C16}" srcOrd="0" destOrd="2" presId="urn:microsoft.com/office/officeart/2005/8/layout/cycle4#1"/>
    <dgm:cxn modelId="{EFDB7221-ACC4-4FBF-B6AF-A9F35AAAC065}" type="presParOf" srcId="{98312319-2538-4198-B6DA-B0F934700EAF}" destId="{9517F00B-FC82-4BA2-B2D8-3163E0B76F23}" srcOrd="0" destOrd="0" presId="urn:microsoft.com/office/officeart/2005/8/layout/cycle4#1"/>
    <dgm:cxn modelId="{B77D1CF6-C015-4CA5-9364-A069840C79FD}" type="presParOf" srcId="{9517F00B-FC82-4BA2-B2D8-3163E0B76F23}" destId="{F862E0ED-7B42-4762-92F7-044BDB6C119A}" srcOrd="0" destOrd="0" presId="urn:microsoft.com/office/officeart/2005/8/layout/cycle4#1"/>
    <dgm:cxn modelId="{2DFCB3E1-0CC2-4C99-8F87-AA54E1578F34}" type="presParOf" srcId="{F862E0ED-7B42-4762-92F7-044BDB6C119A}" destId="{2B94B00E-2568-4441-956B-A22D3C4EED0E}" srcOrd="0" destOrd="0" presId="urn:microsoft.com/office/officeart/2005/8/layout/cycle4#1"/>
    <dgm:cxn modelId="{28D208C3-21C3-4808-9387-45571C537910}" type="presParOf" srcId="{F862E0ED-7B42-4762-92F7-044BDB6C119A}" destId="{1365C95A-FF09-4939-9585-6FF1FD590202}" srcOrd="1" destOrd="0" presId="urn:microsoft.com/office/officeart/2005/8/layout/cycle4#1"/>
    <dgm:cxn modelId="{55A2EB62-AF87-471C-82B4-D0DA32E301C2}" type="presParOf" srcId="{9517F00B-FC82-4BA2-B2D8-3163E0B76F23}" destId="{348DF67F-2252-4E59-B27D-35668A38BE1C}" srcOrd="1" destOrd="0" presId="urn:microsoft.com/office/officeart/2005/8/layout/cycle4#1"/>
    <dgm:cxn modelId="{FF150354-1F5F-4BC2-B593-F7085AEC1736}" type="presParOf" srcId="{348DF67F-2252-4E59-B27D-35668A38BE1C}" destId="{5AD39154-A209-4AC8-8855-C0F6E69B60AD}" srcOrd="0" destOrd="0" presId="urn:microsoft.com/office/officeart/2005/8/layout/cycle4#1"/>
    <dgm:cxn modelId="{16C17E66-C541-4736-B1CB-93EA05860191}" type="presParOf" srcId="{348DF67F-2252-4E59-B27D-35668A38BE1C}" destId="{FB6E1734-39F0-4953-AE16-81F9D681331D}" srcOrd="1" destOrd="0" presId="urn:microsoft.com/office/officeart/2005/8/layout/cycle4#1"/>
    <dgm:cxn modelId="{C1105EBD-1F96-4890-9672-95AEBD2F6936}" type="presParOf" srcId="{9517F00B-FC82-4BA2-B2D8-3163E0B76F23}" destId="{8B5AC227-CED8-471F-B9D7-058182DBCE30}" srcOrd="2" destOrd="0" presId="urn:microsoft.com/office/officeart/2005/8/layout/cycle4#1"/>
    <dgm:cxn modelId="{3654C1F8-1521-41D6-9CEC-03F11C4446DE}" type="presParOf" srcId="{8B5AC227-CED8-471F-B9D7-058182DBCE30}" destId="{983D7330-B899-4B1C-B58F-41A5EC504C16}" srcOrd="0" destOrd="0" presId="urn:microsoft.com/office/officeart/2005/8/layout/cycle4#1"/>
    <dgm:cxn modelId="{490BC538-D3D1-46FA-BDCE-EFA3F404EFB0}" type="presParOf" srcId="{8B5AC227-CED8-471F-B9D7-058182DBCE30}" destId="{7E5EE65D-ACE1-4CAB-AE81-652619F679AD}" srcOrd="1" destOrd="0" presId="urn:microsoft.com/office/officeart/2005/8/layout/cycle4#1"/>
    <dgm:cxn modelId="{C2D0C311-E83A-43EC-BFE6-44038B67C2CC}" type="presParOf" srcId="{9517F00B-FC82-4BA2-B2D8-3163E0B76F23}" destId="{33846F67-5FA4-48C8-B048-A2412538224A}" srcOrd="3" destOrd="0" presId="urn:microsoft.com/office/officeart/2005/8/layout/cycle4#1"/>
    <dgm:cxn modelId="{B7712074-20BB-43EA-B56A-903E69AE317F}" type="presParOf" srcId="{33846F67-5FA4-48C8-B048-A2412538224A}" destId="{24306224-40E3-4BD3-AE82-CE61C8405A28}" srcOrd="0" destOrd="0" presId="urn:microsoft.com/office/officeart/2005/8/layout/cycle4#1"/>
    <dgm:cxn modelId="{B785B492-E34C-4E3A-8750-D476A762514B}" type="presParOf" srcId="{33846F67-5FA4-48C8-B048-A2412538224A}" destId="{32420C53-4C5F-4036-B496-5CE0CFF74817}" srcOrd="1" destOrd="0" presId="urn:microsoft.com/office/officeart/2005/8/layout/cycle4#1"/>
    <dgm:cxn modelId="{BFE86918-86F1-4014-88F6-4951F5C778C7}" type="presParOf" srcId="{9517F00B-FC82-4BA2-B2D8-3163E0B76F23}" destId="{EF335ABF-5416-44EE-ACE0-6222B79A39D8}" srcOrd="4" destOrd="0" presId="urn:microsoft.com/office/officeart/2005/8/layout/cycle4#1"/>
    <dgm:cxn modelId="{1EC142E5-88A8-4253-A326-DA7921DC8B7A}" type="presParOf" srcId="{98312319-2538-4198-B6DA-B0F934700EAF}" destId="{B1481DF9-FE19-4B26-9BF1-7AA65010C63A}" srcOrd="1" destOrd="0" presId="urn:microsoft.com/office/officeart/2005/8/layout/cycle4#1"/>
    <dgm:cxn modelId="{0C258BD3-4189-4598-941E-6861DB1BD671}" type="presParOf" srcId="{B1481DF9-FE19-4B26-9BF1-7AA65010C63A}" destId="{E70BA328-C568-4538-8468-5240056195EA}" srcOrd="0" destOrd="0" presId="urn:microsoft.com/office/officeart/2005/8/layout/cycle4#1"/>
    <dgm:cxn modelId="{44042246-CFFB-43E1-B6A1-CA30B66E215D}" type="presParOf" srcId="{B1481DF9-FE19-4B26-9BF1-7AA65010C63A}" destId="{38CC1600-32E7-47A6-9CAA-16434BE81CD3}" srcOrd="1" destOrd="0" presId="urn:microsoft.com/office/officeart/2005/8/layout/cycle4#1"/>
    <dgm:cxn modelId="{1298DA4C-A00C-42A5-B9FA-982C419EF91F}" type="presParOf" srcId="{B1481DF9-FE19-4B26-9BF1-7AA65010C63A}" destId="{2D6F1DFA-D33F-4976-9E90-9218015D64A9}" srcOrd="2" destOrd="0" presId="urn:microsoft.com/office/officeart/2005/8/layout/cycle4#1"/>
    <dgm:cxn modelId="{99372549-7060-481D-BFE8-6868BC934D69}" type="presParOf" srcId="{B1481DF9-FE19-4B26-9BF1-7AA65010C63A}" destId="{D72309E7-5DFE-401A-87AA-77BE6BBF3E42}" srcOrd="3" destOrd="0" presId="urn:microsoft.com/office/officeart/2005/8/layout/cycle4#1"/>
    <dgm:cxn modelId="{CB79C6DE-1521-47F1-B67F-18B40ABB9D71}" type="presParOf" srcId="{B1481DF9-FE19-4B26-9BF1-7AA65010C63A}" destId="{377CA086-8A14-44C6-B778-A9AC6F5BF926}" srcOrd="4" destOrd="0" presId="urn:microsoft.com/office/officeart/2005/8/layout/cycle4#1"/>
    <dgm:cxn modelId="{29F49D2E-182B-476E-A4E4-D5EA44F6E970}" type="presParOf" srcId="{98312319-2538-4198-B6DA-B0F934700EAF}" destId="{2477DBA9-141C-43DB-B34F-60ECA3D54DAA}" srcOrd="2" destOrd="0" presId="urn:microsoft.com/office/officeart/2005/8/layout/cycle4#1"/>
    <dgm:cxn modelId="{0133A8C3-022E-475A-9555-AA8874DBDA40}" type="presParOf" srcId="{98312319-2538-4198-B6DA-B0F934700EAF}" destId="{A06D21F1-AE5D-4FC8-B64E-A7E8CD8D7EF2}" srcOrd="3" destOrd="0" presId="urn:microsoft.com/office/officeart/2005/8/layout/cycle4#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3D7330-B899-4B1C-B58F-41A5EC504C16}">
      <dsp:nvSpPr>
        <dsp:cNvPr id="0" name=""/>
        <dsp:cNvSpPr/>
      </dsp:nvSpPr>
      <dsp:spPr>
        <a:xfrm>
          <a:off x="5425116" y="3011374"/>
          <a:ext cx="2187675" cy="1417117"/>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6622584"/>
              <a:satOff val="26541"/>
              <a:lumOff val="575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114300" lvl="1" indent="-114300" algn="l" defTabSz="622300">
            <a:lnSpc>
              <a:spcPct val="90000"/>
            </a:lnSpc>
            <a:spcBef>
              <a:spcPct val="0"/>
            </a:spcBef>
            <a:spcAft>
              <a:spcPct val="15000"/>
            </a:spcAft>
            <a:buChar char="••"/>
          </a:pPr>
          <a:r>
            <a:rPr lang="en-GB" sz="1400" kern="1200" dirty="0" smtClean="0"/>
            <a:t>Number Facts</a:t>
          </a:r>
          <a:endParaRPr lang="en-GB" sz="1400" kern="1200" dirty="0"/>
        </a:p>
        <a:p>
          <a:pPr marL="114300" lvl="1" indent="-114300" algn="l" defTabSz="622300">
            <a:lnSpc>
              <a:spcPct val="90000"/>
            </a:lnSpc>
            <a:spcBef>
              <a:spcPct val="0"/>
            </a:spcBef>
            <a:spcAft>
              <a:spcPct val="15000"/>
            </a:spcAft>
            <a:buChar char="••"/>
          </a:pPr>
          <a:r>
            <a:rPr lang="en-GB" sz="1400" kern="1200" dirty="0" smtClean="0"/>
            <a:t>Table Facts</a:t>
          </a:r>
          <a:endParaRPr lang="en-GB" sz="1400" kern="1200" dirty="0"/>
        </a:p>
        <a:p>
          <a:pPr marL="114300" lvl="1" indent="-114300" algn="l" defTabSz="622300">
            <a:lnSpc>
              <a:spcPct val="90000"/>
            </a:lnSpc>
            <a:spcBef>
              <a:spcPct val="0"/>
            </a:spcBef>
            <a:spcAft>
              <a:spcPct val="15000"/>
            </a:spcAft>
            <a:buChar char="••"/>
          </a:pPr>
          <a:r>
            <a:rPr lang="en-GB" sz="1400" kern="1200" dirty="0" smtClean="0"/>
            <a:t>Making Connections</a:t>
          </a:r>
          <a:endParaRPr lang="en-GB" sz="1400" kern="1200" dirty="0"/>
        </a:p>
      </dsp:txBody>
      <dsp:txXfrm>
        <a:off x="6112548" y="3396782"/>
        <a:ext cx="1469114" cy="1000580"/>
      </dsp:txXfrm>
    </dsp:sp>
    <dsp:sp modelId="{24306224-40E3-4BD3-AE82-CE61C8405A28}">
      <dsp:nvSpPr>
        <dsp:cNvPr id="0" name=""/>
        <dsp:cNvSpPr/>
      </dsp:nvSpPr>
      <dsp:spPr>
        <a:xfrm>
          <a:off x="1855752" y="3011374"/>
          <a:ext cx="2187675" cy="1417117"/>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114300" lvl="1" indent="-114300" algn="l" defTabSz="622300">
            <a:lnSpc>
              <a:spcPct val="90000"/>
            </a:lnSpc>
            <a:spcBef>
              <a:spcPct val="0"/>
            </a:spcBef>
            <a:spcAft>
              <a:spcPct val="15000"/>
            </a:spcAft>
            <a:buChar char="••"/>
          </a:pPr>
          <a:r>
            <a:rPr lang="en-GB" sz="1400" kern="1200" dirty="0" smtClean="0"/>
            <a:t>Procedural</a:t>
          </a:r>
          <a:endParaRPr lang="en-GB" sz="1400" kern="1200" dirty="0"/>
        </a:p>
        <a:p>
          <a:pPr marL="114300" lvl="1" indent="-114300" algn="l" defTabSz="622300">
            <a:lnSpc>
              <a:spcPct val="90000"/>
            </a:lnSpc>
            <a:spcBef>
              <a:spcPct val="0"/>
            </a:spcBef>
            <a:spcAft>
              <a:spcPct val="15000"/>
            </a:spcAft>
            <a:buChar char="••"/>
          </a:pPr>
          <a:r>
            <a:rPr lang="en-GB" sz="1400" kern="1200" dirty="0" smtClean="0"/>
            <a:t>Conceptual</a:t>
          </a:r>
          <a:endParaRPr lang="en-GB" sz="1400" kern="1200" dirty="0"/>
        </a:p>
        <a:p>
          <a:pPr marL="114300" lvl="1" indent="-114300" algn="l" defTabSz="622300">
            <a:lnSpc>
              <a:spcPct val="90000"/>
            </a:lnSpc>
            <a:spcBef>
              <a:spcPct val="0"/>
            </a:spcBef>
            <a:spcAft>
              <a:spcPct val="15000"/>
            </a:spcAft>
            <a:buChar char="••"/>
          </a:pPr>
          <a:r>
            <a:rPr lang="en-GB" sz="1400" kern="1200" dirty="0" smtClean="0"/>
            <a:t>Making Connections</a:t>
          </a:r>
          <a:endParaRPr lang="en-GB" sz="1400" kern="1200" dirty="0"/>
        </a:p>
      </dsp:txBody>
      <dsp:txXfrm>
        <a:off x="1886881" y="3396782"/>
        <a:ext cx="1469114" cy="1000580"/>
      </dsp:txXfrm>
    </dsp:sp>
    <dsp:sp modelId="{5AD39154-A209-4AC8-8855-C0F6E69B60AD}">
      <dsp:nvSpPr>
        <dsp:cNvPr id="0" name=""/>
        <dsp:cNvSpPr/>
      </dsp:nvSpPr>
      <dsp:spPr>
        <a:xfrm>
          <a:off x="5425116" y="0"/>
          <a:ext cx="2187675" cy="1417117"/>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3311292"/>
              <a:satOff val="13270"/>
              <a:lumOff val="287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114300" lvl="1" indent="-114300" algn="l" defTabSz="622300">
            <a:lnSpc>
              <a:spcPct val="90000"/>
            </a:lnSpc>
            <a:spcBef>
              <a:spcPct val="0"/>
            </a:spcBef>
            <a:spcAft>
              <a:spcPct val="15000"/>
            </a:spcAft>
            <a:buChar char="••"/>
          </a:pPr>
          <a:r>
            <a:rPr lang="en-GB" sz="1400" kern="1200" dirty="0" smtClean="0"/>
            <a:t>Chains of Reasoning</a:t>
          </a:r>
          <a:endParaRPr lang="en-GB" sz="1400" kern="1200" dirty="0"/>
        </a:p>
        <a:p>
          <a:pPr marL="114300" lvl="1" indent="-114300" algn="l" defTabSz="622300">
            <a:lnSpc>
              <a:spcPct val="90000"/>
            </a:lnSpc>
            <a:spcBef>
              <a:spcPct val="0"/>
            </a:spcBef>
            <a:spcAft>
              <a:spcPct val="15000"/>
            </a:spcAft>
            <a:buChar char="••"/>
          </a:pPr>
          <a:r>
            <a:rPr lang="en-GB" sz="1400" kern="1200" dirty="0" smtClean="0"/>
            <a:t>Making Connections</a:t>
          </a:r>
          <a:endParaRPr lang="en-GB" sz="1400" kern="1200" dirty="0"/>
        </a:p>
      </dsp:txBody>
      <dsp:txXfrm>
        <a:off x="6112548" y="31129"/>
        <a:ext cx="1469114" cy="1000580"/>
      </dsp:txXfrm>
    </dsp:sp>
    <dsp:sp modelId="{2B94B00E-2568-4441-956B-A22D3C4EED0E}">
      <dsp:nvSpPr>
        <dsp:cNvPr id="0" name=""/>
        <dsp:cNvSpPr/>
      </dsp:nvSpPr>
      <dsp:spPr>
        <a:xfrm>
          <a:off x="1855752" y="0"/>
          <a:ext cx="2187675" cy="1417117"/>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114300" lvl="1" indent="-114300" algn="l" defTabSz="622300">
            <a:lnSpc>
              <a:spcPct val="90000"/>
            </a:lnSpc>
            <a:spcBef>
              <a:spcPct val="0"/>
            </a:spcBef>
            <a:spcAft>
              <a:spcPct val="15000"/>
            </a:spcAft>
            <a:buChar char="••"/>
          </a:pPr>
          <a:r>
            <a:rPr lang="en-GB" sz="1400" kern="1200" dirty="0" smtClean="0"/>
            <a:t>Access</a:t>
          </a:r>
          <a:endParaRPr lang="en-GB" sz="1400" kern="1200" dirty="0"/>
        </a:p>
        <a:p>
          <a:pPr marL="114300" lvl="1" indent="-114300" algn="l" defTabSz="622300">
            <a:lnSpc>
              <a:spcPct val="90000"/>
            </a:lnSpc>
            <a:spcBef>
              <a:spcPct val="0"/>
            </a:spcBef>
            <a:spcAft>
              <a:spcPct val="15000"/>
            </a:spcAft>
            <a:buChar char="••"/>
          </a:pPr>
          <a:r>
            <a:rPr lang="en-GB" sz="1400" kern="1200" dirty="0" smtClean="0"/>
            <a:t>Pattern</a:t>
          </a:r>
          <a:endParaRPr lang="en-GB" sz="1400" kern="1200" dirty="0"/>
        </a:p>
        <a:p>
          <a:pPr marL="114300" lvl="1" indent="-114300" algn="l" defTabSz="622300">
            <a:lnSpc>
              <a:spcPct val="90000"/>
            </a:lnSpc>
            <a:spcBef>
              <a:spcPct val="0"/>
            </a:spcBef>
            <a:spcAft>
              <a:spcPct val="15000"/>
            </a:spcAft>
            <a:buChar char="••"/>
          </a:pPr>
          <a:r>
            <a:rPr lang="en-GB" sz="1400" kern="1200" dirty="0" smtClean="0"/>
            <a:t>Making Connections</a:t>
          </a:r>
          <a:endParaRPr lang="en-GB" sz="1400" kern="1200" dirty="0"/>
        </a:p>
      </dsp:txBody>
      <dsp:txXfrm>
        <a:off x="1886881" y="31129"/>
        <a:ext cx="1469114" cy="1000580"/>
      </dsp:txXfrm>
    </dsp:sp>
    <dsp:sp modelId="{E70BA328-C568-4538-8468-5240056195EA}">
      <dsp:nvSpPr>
        <dsp:cNvPr id="0" name=""/>
        <dsp:cNvSpPr/>
      </dsp:nvSpPr>
      <dsp:spPr>
        <a:xfrm>
          <a:off x="2772622" y="252596"/>
          <a:ext cx="1917537" cy="1917537"/>
        </a:xfrm>
        <a:prstGeom prst="pieWedg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en-GB" sz="1900" b="1" kern="1200" dirty="0" smtClean="0">
              <a:solidFill>
                <a:schemeClr val="tx1"/>
              </a:solidFill>
            </a:rPr>
            <a:t>Representation</a:t>
          </a:r>
        </a:p>
        <a:p>
          <a:pPr lvl="0" algn="ctr" defTabSz="844550">
            <a:lnSpc>
              <a:spcPct val="90000"/>
            </a:lnSpc>
            <a:spcBef>
              <a:spcPct val="0"/>
            </a:spcBef>
            <a:spcAft>
              <a:spcPct val="35000"/>
            </a:spcAft>
          </a:pPr>
          <a:r>
            <a:rPr lang="en-GB" sz="1900" b="1" kern="1200" dirty="0" smtClean="0">
              <a:solidFill>
                <a:schemeClr val="tx1"/>
              </a:solidFill>
            </a:rPr>
            <a:t>&amp; Structure</a:t>
          </a:r>
          <a:endParaRPr lang="en-GB" sz="1900" b="1" kern="1200" dirty="0">
            <a:solidFill>
              <a:schemeClr val="tx1"/>
            </a:solidFill>
          </a:endParaRPr>
        </a:p>
      </dsp:txBody>
      <dsp:txXfrm>
        <a:off x="3334256" y="814230"/>
        <a:ext cx="1355903" cy="1355903"/>
      </dsp:txXfrm>
    </dsp:sp>
    <dsp:sp modelId="{38CC1600-32E7-47A6-9CAA-16434BE81CD3}">
      <dsp:nvSpPr>
        <dsp:cNvPr id="0" name=""/>
        <dsp:cNvSpPr/>
      </dsp:nvSpPr>
      <dsp:spPr>
        <a:xfrm rot="5400000">
          <a:off x="4778556" y="252424"/>
          <a:ext cx="1917537" cy="1917537"/>
        </a:xfrm>
        <a:prstGeom prst="pieWedge">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en-GB" sz="1900" b="1" kern="1200" dirty="0" smtClean="0">
              <a:solidFill>
                <a:schemeClr val="tx1"/>
              </a:solidFill>
            </a:rPr>
            <a:t>Mathematical Thinking</a:t>
          </a:r>
          <a:endParaRPr lang="en-GB" sz="1900" b="1" kern="1200" dirty="0">
            <a:solidFill>
              <a:schemeClr val="tx1"/>
            </a:solidFill>
          </a:endParaRPr>
        </a:p>
      </dsp:txBody>
      <dsp:txXfrm rot="-5400000">
        <a:off x="4778556" y="814058"/>
        <a:ext cx="1355903" cy="1355903"/>
      </dsp:txXfrm>
    </dsp:sp>
    <dsp:sp modelId="{2D6F1DFA-D33F-4976-9E90-9218015D64A9}">
      <dsp:nvSpPr>
        <dsp:cNvPr id="0" name=""/>
        <dsp:cNvSpPr/>
      </dsp:nvSpPr>
      <dsp:spPr>
        <a:xfrm rot="10800000">
          <a:off x="4778556" y="2258530"/>
          <a:ext cx="1917537" cy="1917537"/>
        </a:xfrm>
        <a:prstGeom prst="pieWedge">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en-GB" sz="2100" b="1" kern="1200" dirty="0" smtClean="0">
              <a:solidFill>
                <a:schemeClr val="tx1"/>
              </a:solidFill>
            </a:rPr>
            <a:t>Fluency</a:t>
          </a:r>
          <a:endParaRPr lang="en-GB" sz="2100" b="1" kern="1200" dirty="0">
            <a:solidFill>
              <a:schemeClr val="tx1"/>
            </a:solidFill>
          </a:endParaRPr>
        </a:p>
      </dsp:txBody>
      <dsp:txXfrm rot="10800000">
        <a:off x="4778556" y="2258530"/>
        <a:ext cx="1355903" cy="1355903"/>
      </dsp:txXfrm>
    </dsp:sp>
    <dsp:sp modelId="{D72309E7-5DFE-401A-87AA-77BE6BBF3E42}">
      <dsp:nvSpPr>
        <dsp:cNvPr id="0" name=""/>
        <dsp:cNvSpPr/>
      </dsp:nvSpPr>
      <dsp:spPr>
        <a:xfrm rot="16200000">
          <a:off x="2772450" y="2258530"/>
          <a:ext cx="1917537" cy="1917537"/>
        </a:xfrm>
        <a:prstGeom prst="pieWedge">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en-GB" sz="2100" b="1" kern="1200" dirty="0" smtClean="0">
              <a:solidFill>
                <a:schemeClr val="tx1"/>
              </a:solidFill>
            </a:rPr>
            <a:t>Variation</a:t>
          </a:r>
          <a:endParaRPr lang="en-GB" sz="2100" b="1" kern="1200" dirty="0">
            <a:solidFill>
              <a:schemeClr val="tx1"/>
            </a:solidFill>
          </a:endParaRPr>
        </a:p>
      </dsp:txBody>
      <dsp:txXfrm rot="5400000">
        <a:off x="3334084" y="2258530"/>
        <a:ext cx="1355903" cy="1355903"/>
      </dsp:txXfrm>
    </dsp:sp>
    <dsp:sp modelId="{2477DBA9-141C-43DB-B34F-60ECA3D54DAA}">
      <dsp:nvSpPr>
        <dsp:cNvPr id="0" name=""/>
        <dsp:cNvSpPr/>
      </dsp:nvSpPr>
      <dsp:spPr>
        <a:xfrm>
          <a:off x="4403242" y="1815681"/>
          <a:ext cx="662059" cy="575703"/>
        </a:xfrm>
        <a:prstGeom prst="circularArrow">
          <a:avLst/>
        </a:prstGeom>
        <a:solidFill>
          <a:schemeClr val="accent5">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06D21F1-AE5D-4FC8-B64E-A7E8CD8D7EF2}">
      <dsp:nvSpPr>
        <dsp:cNvPr id="0" name=""/>
        <dsp:cNvSpPr/>
      </dsp:nvSpPr>
      <dsp:spPr>
        <a:xfrm rot="10800000">
          <a:off x="4403242" y="2037106"/>
          <a:ext cx="662059" cy="575703"/>
        </a:xfrm>
        <a:prstGeom prst="circularArrow">
          <a:avLst/>
        </a:prstGeom>
        <a:solidFill>
          <a:schemeClr val="accent5">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EC75CB-B027-D94E-8BCF-FF43441B737D}" type="datetimeFigureOut">
              <a:rPr lang="en-US" smtClean="0"/>
              <a:t>1/19/2019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A26690F-C0F2-1E49-AD10-FAD56FBB692A}" type="slidenum">
              <a:rPr lang="en-US" smtClean="0"/>
              <a:t>‹#›</a:t>
            </a:fld>
            <a:endParaRPr lang="en-US"/>
          </a:p>
        </p:txBody>
      </p:sp>
    </p:spTree>
    <p:extLst>
      <p:ext uri="{BB962C8B-B14F-4D97-AF65-F5344CB8AC3E}">
        <p14:creationId xmlns:p14="http://schemas.microsoft.com/office/powerpoint/2010/main" val="24480676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https://www.youtube.com/watch?v=rzLBp2lnywM</a:t>
            </a:r>
            <a:endParaRPr lang="en-GB" dirty="0"/>
          </a:p>
        </p:txBody>
      </p:sp>
      <p:sp>
        <p:nvSpPr>
          <p:cNvPr id="4" name="Slide Number Placeholder 3"/>
          <p:cNvSpPr>
            <a:spLocks noGrp="1"/>
          </p:cNvSpPr>
          <p:nvPr>
            <p:ph type="sldNum" sz="quarter" idx="10"/>
          </p:nvPr>
        </p:nvSpPr>
        <p:spPr/>
        <p:txBody>
          <a:bodyPr/>
          <a:lstStyle/>
          <a:p>
            <a:fld id="{9A26690F-C0F2-1E49-AD10-FAD56FBB692A}" type="slidenum">
              <a:rPr lang="en-US" smtClean="0"/>
              <a:t>2</a:t>
            </a:fld>
            <a:endParaRPr lang="en-US"/>
          </a:p>
        </p:txBody>
      </p:sp>
    </p:spTree>
    <p:extLst>
      <p:ext uri="{BB962C8B-B14F-4D97-AF65-F5344CB8AC3E}">
        <p14:creationId xmlns:p14="http://schemas.microsoft.com/office/powerpoint/2010/main" val="963811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What</a:t>
            </a:r>
            <a:r>
              <a:rPr lang="en-GB" baseline="0" dirty="0" smtClean="0"/>
              <a:t> does it mean to ‘teach for mastery’?</a:t>
            </a:r>
          </a:p>
          <a:p>
            <a:r>
              <a:rPr lang="en-GB" baseline="0" dirty="0" smtClean="0"/>
              <a:t> Mastery for all – not just the most able as originally put forward by the </a:t>
            </a:r>
            <a:r>
              <a:rPr lang="en-GB" baseline="0" dirty="0" err="1" smtClean="0"/>
              <a:t>DfE</a:t>
            </a:r>
            <a:r>
              <a:rPr lang="en-GB" baseline="0" dirty="0" smtClean="0"/>
              <a:t>.</a:t>
            </a:r>
          </a:p>
        </p:txBody>
      </p:sp>
      <p:sp>
        <p:nvSpPr>
          <p:cNvPr id="4" name="Slide Number Placeholder 3"/>
          <p:cNvSpPr>
            <a:spLocks noGrp="1"/>
          </p:cNvSpPr>
          <p:nvPr>
            <p:ph type="sldNum" sz="quarter" idx="10"/>
          </p:nvPr>
        </p:nvSpPr>
        <p:spPr/>
        <p:txBody>
          <a:bodyPr/>
          <a:lstStyle/>
          <a:p>
            <a:fld id="{3687D954-5104-4C7A-817E-89A7AD0F2362}" type="slidenum">
              <a:rPr lang="en-US" smtClean="0"/>
              <a:t>4</a:t>
            </a:fld>
            <a:endParaRPr lang="en-US"/>
          </a:p>
        </p:txBody>
      </p:sp>
    </p:spTree>
    <p:extLst>
      <p:ext uri="{BB962C8B-B14F-4D97-AF65-F5344CB8AC3E}">
        <p14:creationId xmlns:p14="http://schemas.microsoft.com/office/powerpoint/2010/main" val="2267997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baseline="0" dirty="0" smtClean="0"/>
              <a:t>We’ve shared some examples of how we are implementing the mastery approach in our classrooms.</a:t>
            </a:r>
          </a:p>
          <a:p>
            <a:r>
              <a:rPr lang="en-GB" baseline="0" dirty="0" smtClean="0"/>
              <a:t>Return to 5 big ideas.</a:t>
            </a:r>
          </a:p>
          <a:p>
            <a:r>
              <a:rPr lang="en-GB" baseline="0" dirty="0" smtClean="0"/>
              <a:t>Collect examples from audience of when they spotted the big ideas in our session.</a:t>
            </a:r>
          </a:p>
        </p:txBody>
      </p:sp>
      <p:sp>
        <p:nvSpPr>
          <p:cNvPr id="4" name="Slide Number Placeholder 3"/>
          <p:cNvSpPr>
            <a:spLocks noGrp="1"/>
          </p:cNvSpPr>
          <p:nvPr>
            <p:ph type="sldNum" sz="quarter" idx="10"/>
          </p:nvPr>
        </p:nvSpPr>
        <p:spPr/>
        <p:txBody>
          <a:bodyPr/>
          <a:lstStyle/>
          <a:p>
            <a:fld id="{3687D954-5104-4C7A-817E-89A7AD0F2362}" type="slidenum">
              <a:rPr lang="en-US" smtClean="0">
                <a:solidFill>
                  <a:prstClr val="black"/>
                </a:solidFill>
              </a:rPr>
              <a:pPr/>
              <a:t>5</a:t>
            </a:fld>
            <a:endParaRPr lang="en-US" dirty="0">
              <a:solidFill>
                <a:prstClr val="black"/>
              </a:solidFill>
            </a:endParaRPr>
          </a:p>
        </p:txBody>
      </p:sp>
    </p:spTree>
    <p:extLst>
      <p:ext uri="{BB962C8B-B14F-4D97-AF65-F5344CB8AC3E}">
        <p14:creationId xmlns:p14="http://schemas.microsoft.com/office/powerpoint/2010/main" val="39964450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687D954-5104-4C7A-817E-89A7AD0F2362}" type="slidenum">
              <a:rPr lang="en-US" smtClean="0"/>
              <a:t>14</a:t>
            </a:fld>
            <a:endParaRPr lang="en-US"/>
          </a:p>
        </p:txBody>
      </p:sp>
    </p:spTree>
    <p:extLst>
      <p:ext uri="{BB962C8B-B14F-4D97-AF65-F5344CB8AC3E}">
        <p14:creationId xmlns:p14="http://schemas.microsoft.com/office/powerpoint/2010/main" val="19410060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DA5AF15-5849-4819-86E3-8865E34B5FFD}" type="slidenum">
              <a:rPr lang="en-GB" smtClean="0"/>
              <a:pPr/>
              <a:t>15</a:t>
            </a:fld>
            <a:endParaRPr lang="en-GB"/>
          </a:p>
        </p:txBody>
      </p:sp>
    </p:spTree>
    <p:extLst>
      <p:ext uri="{BB962C8B-B14F-4D97-AF65-F5344CB8AC3E}">
        <p14:creationId xmlns:p14="http://schemas.microsoft.com/office/powerpoint/2010/main" val="3454918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Explain process of making 10</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17</a:t>
            </a:fld>
            <a:endParaRPr lang="en-US" dirty="0"/>
          </a:p>
        </p:txBody>
      </p:sp>
    </p:spTree>
    <p:extLst>
      <p:ext uri="{BB962C8B-B14F-4D97-AF65-F5344CB8AC3E}">
        <p14:creationId xmlns:p14="http://schemas.microsoft.com/office/powerpoint/2010/main" val="236745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Importance of relating concrete</a:t>
            </a:r>
            <a:r>
              <a:rPr lang="en-GB" baseline="0" dirty="0" smtClean="0"/>
              <a:t> to pictorial to abstract</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18</a:t>
            </a:fld>
            <a:endParaRPr lang="en-US" dirty="0"/>
          </a:p>
        </p:txBody>
      </p:sp>
    </p:spTree>
    <p:extLst>
      <p:ext uri="{BB962C8B-B14F-4D97-AF65-F5344CB8AC3E}">
        <p14:creationId xmlns:p14="http://schemas.microsoft.com/office/powerpoint/2010/main" val="2785723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smtClean="0"/>
              <a:t>A different way of doing it.</a:t>
            </a:r>
          </a:p>
          <a:p>
            <a:r>
              <a:rPr lang="en-GB" dirty="0" smtClean="0"/>
              <a:t>What’s the same? What’s different?</a:t>
            </a:r>
          </a:p>
          <a:p>
            <a:r>
              <a:rPr lang="en-GB" dirty="0" smtClean="0"/>
              <a:t>Example</a:t>
            </a:r>
            <a:r>
              <a:rPr lang="en-GB" baseline="0" dirty="0" smtClean="0"/>
              <a:t> of procedural variation: same problem, different solution</a:t>
            </a:r>
            <a:endParaRPr lang="en-GB" dirty="0"/>
          </a:p>
        </p:txBody>
      </p:sp>
      <p:sp>
        <p:nvSpPr>
          <p:cNvPr id="4" name="Slide Number Placeholder 3"/>
          <p:cNvSpPr>
            <a:spLocks noGrp="1"/>
          </p:cNvSpPr>
          <p:nvPr>
            <p:ph type="sldNum" sz="quarter" idx="10"/>
          </p:nvPr>
        </p:nvSpPr>
        <p:spPr/>
        <p:txBody>
          <a:bodyPr/>
          <a:lstStyle/>
          <a:p>
            <a:fld id="{3687D954-5104-4C7A-817E-89A7AD0F2362}" type="slidenum">
              <a:rPr lang="en-US" smtClean="0"/>
              <a:t>19</a:t>
            </a:fld>
            <a:endParaRPr lang="en-US" dirty="0"/>
          </a:p>
        </p:txBody>
      </p:sp>
    </p:spTree>
    <p:extLst>
      <p:ext uri="{BB962C8B-B14F-4D97-AF65-F5344CB8AC3E}">
        <p14:creationId xmlns:p14="http://schemas.microsoft.com/office/powerpoint/2010/main" val="3114983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687D954-5104-4C7A-817E-89A7AD0F2362}" type="slidenum">
              <a:rPr lang="en-US" smtClean="0"/>
              <a:t>28</a:t>
            </a:fld>
            <a:endParaRPr lang="en-US"/>
          </a:p>
        </p:txBody>
      </p:sp>
    </p:spTree>
    <p:extLst>
      <p:ext uri="{BB962C8B-B14F-4D97-AF65-F5344CB8AC3E}">
        <p14:creationId xmlns:p14="http://schemas.microsoft.com/office/powerpoint/2010/main" val="2291565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687D954-5104-4C7A-817E-89A7AD0F2362}" type="slidenum">
              <a:rPr lang="en-US" smtClean="0"/>
              <a:t>30</a:t>
            </a:fld>
            <a:endParaRPr lang="en-US"/>
          </a:p>
        </p:txBody>
      </p:sp>
    </p:spTree>
    <p:extLst>
      <p:ext uri="{BB962C8B-B14F-4D97-AF65-F5344CB8AC3E}">
        <p14:creationId xmlns:p14="http://schemas.microsoft.com/office/powerpoint/2010/main" val="3108652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26690F-C0F2-1E49-AD10-FAD56FBB692A}" type="slidenum">
              <a:rPr lang="en-US" smtClean="0"/>
              <a:t>31</a:t>
            </a:fld>
            <a:endParaRPr lang="en-US"/>
          </a:p>
        </p:txBody>
      </p:sp>
    </p:spTree>
    <p:extLst>
      <p:ext uri="{BB962C8B-B14F-4D97-AF65-F5344CB8AC3E}">
        <p14:creationId xmlns:p14="http://schemas.microsoft.com/office/powerpoint/2010/main" val="29122335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26690F-C0F2-1E49-AD10-FAD56FBB692A}" type="slidenum">
              <a:rPr lang="en-US" smtClean="0"/>
              <a:t>32</a:t>
            </a:fld>
            <a:endParaRPr lang="en-US"/>
          </a:p>
        </p:txBody>
      </p:sp>
    </p:spTree>
    <p:extLst>
      <p:ext uri="{BB962C8B-B14F-4D97-AF65-F5344CB8AC3E}">
        <p14:creationId xmlns:p14="http://schemas.microsoft.com/office/powerpoint/2010/main" val="7289274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A26690F-C0F2-1E49-AD10-FAD56FBB692A}" type="slidenum">
              <a:rPr lang="en-US" smtClean="0"/>
              <a:t>34</a:t>
            </a:fld>
            <a:endParaRPr lang="en-US"/>
          </a:p>
        </p:txBody>
      </p:sp>
    </p:spTree>
    <p:extLst>
      <p:ext uri="{BB962C8B-B14F-4D97-AF65-F5344CB8AC3E}">
        <p14:creationId xmlns:p14="http://schemas.microsoft.com/office/powerpoint/2010/main" val="907186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1/19/2019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GB" b="1" dirty="0" smtClean="0"/>
              <a:t>@</a:t>
            </a:r>
            <a:r>
              <a:rPr lang="en-GB" b="1" dirty="0" err="1" smtClean="0"/>
              <a:t>wrmathshub</a:t>
            </a:r>
            <a:endParaRPr lang="en-GB" b="1" dirty="0"/>
          </a:p>
        </p:txBody>
      </p:sp>
    </p:spTree>
    <p:extLst>
      <p:ext uri="{BB962C8B-B14F-4D97-AF65-F5344CB8AC3E}">
        <p14:creationId xmlns:p14="http://schemas.microsoft.com/office/powerpoint/2010/main" val="3435820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1/19/2019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GB" b="1" dirty="0" smtClean="0"/>
              <a:t>@</a:t>
            </a:r>
            <a:r>
              <a:rPr lang="en-GB" b="1" dirty="0" err="1" smtClean="0"/>
              <a:t>wrmathshub</a:t>
            </a:r>
            <a:endParaRPr lang="en-GB" b="1" dirty="0"/>
          </a:p>
        </p:txBody>
      </p:sp>
    </p:spTree>
    <p:extLst>
      <p:ext uri="{BB962C8B-B14F-4D97-AF65-F5344CB8AC3E}">
        <p14:creationId xmlns:p14="http://schemas.microsoft.com/office/powerpoint/2010/main" val="279442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F0A82566-D571-8243-A6EC-456F324C6FF4}" type="datetimeFigureOut">
              <a:rPr lang="en-US" smtClean="0"/>
              <a:t>1/19/2019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r>
              <a:rPr lang="en-GB" b="1" dirty="0" smtClean="0"/>
              <a:t>@</a:t>
            </a:r>
            <a:r>
              <a:rPr lang="en-GB" b="1" dirty="0" err="1" smtClean="0"/>
              <a:t>wrmathshub</a:t>
            </a:r>
            <a:endParaRPr lang="en-GB" b="1" dirty="0"/>
          </a:p>
        </p:txBody>
      </p:sp>
    </p:spTree>
    <p:extLst>
      <p:ext uri="{BB962C8B-B14F-4D97-AF65-F5344CB8AC3E}">
        <p14:creationId xmlns:p14="http://schemas.microsoft.com/office/powerpoint/2010/main" val="776759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Click to edit Master title style</a:t>
            </a:r>
            <a:endParaRPr lang="en-US" dirty="0"/>
          </a:p>
        </p:txBody>
      </p:sp>
      <p:sp>
        <p:nvSpPr>
          <p:cNvPr id="3" name="Content Placeholder 2"/>
          <p:cNvSpPr>
            <a:spLocks noGrp="1"/>
          </p:cNvSpPr>
          <p:nvPr>
            <p:ph sz="half" idx="1" hasCustomPrompt="1"/>
          </p:nvPr>
        </p:nvSpPr>
        <p:spPr>
          <a:xfrm>
            <a:off x="254000" y="2709332"/>
            <a:ext cx="5854095" cy="3507619"/>
          </a:xfrm>
          <a:noFill/>
        </p:spPr>
        <p:style>
          <a:lnRef idx="2">
            <a:schemeClr val="accent1"/>
          </a:lnRef>
          <a:fillRef idx="1">
            <a:schemeClr val="lt1"/>
          </a:fillRef>
          <a:effectRef idx="0">
            <a:schemeClr val="accent1"/>
          </a:effectRef>
          <a:fontRef idx="none"/>
        </p:style>
        <p:txBody>
          <a:bodyPr/>
          <a:lstStyle>
            <a:lvl1pPr marL="0" indent="0" algn="ctr">
              <a:buNone/>
              <a:defRPr sz="2800" u="sng"/>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smtClean="0"/>
              <a:t>Model</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4" name="Content Placeholder 3"/>
          <p:cNvSpPr>
            <a:spLocks noGrp="1"/>
          </p:cNvSpPr>
          <p:nvPr>
            <p:ph sz="half" idx="2" hasCustomPrompt="1"/>
          </p:nvPr>
        </p:nvSpPr>
        <p:spPr>
          <a:xfrm>
            <a:off x="6289523" y="2709333"/>
            <a:ext cx="2685143" cy="3507618"/>
          </a:xfrm>
          <a:solidFill>
            <a:srgbClr val="FFFFFF"/>
          </a:solidFill>
        </p:spPr>
        <p:style>
          <a:lnRef idx="2">
            <a:schemeClr val="accent1"/>
          </a:lnRef>
          <a:fillRef idx="1">
            <a:schemeClr val="lt1"/>
          </a:fillRef>
          <a:effectRef idx="0">
            <a:schemeClr val="accent1"/>
          </a:effectRef>
          <a:fontRef idx="none"/>
        </p:style>
        <p:txBody>
          <a:bodyPr/>
          <a:lstStyle>
            <a:lvl1pPr marL="0" indent="0" algn="ctr">
              <a:buNone/>
              <a:defRPr sz="2800" u="sng"/>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smtClean="0"/>
              <a:t>Calculations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US" dirty="0"/>
          </a:p>
        </p:txBody>
      </p:sp>
      <p:sp>
        <p:nvSpPr>
          <p:cNvPr id="5" name="Date Placeholder 4"/>
          <p:cNvSpPr>
            <a:spLocks noGrp="1"/>
          </p:cNvSpPr>
          <p:nvPr>
            <p:ph type="dt" sz="half" idx="10"/>
          </p:nvPr>
        </p:nvSpPr>
        <p:spPr/>
        <p:txBody>
          <a:bodyPr/>
          <a:lstStyle/>
          <a:p>
            <a:fld id="{F0A82566-D571-8243-A6EC-456F324C6FF4}" type="datetimeFigureOut">
              <a:rPr lang="en-US" smtClean="0"/>
              <a:t>1/19/2019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r>
              <a:rPr lang="en-GB" b="1" dirty="0" smtClean="0"/>
              <a:t>@</a:t>
            </a:r>
            <a:r>
              <a:rPr lang="en-GB" b="1" dirty="0" err="1" smtClean="0"/>
              <a:t>wrmathshub</a:t>
            </a:r>
            <a:endParaRPr lang="en-GB" b="1" dirty="0"/>
          </a:p>
        </p:txBody>
      </p:sp>
      <p:sp>
        <p:nvSpPr>
          <p:cNvPr id="8" name="Content Placeholder 2"/>
          <p:cNvSpPr>
            <a:spLocks noGrp="1"/>
          </p:cNvSpPr>
          <p:nvPr>
            <p:ph sz="half" idx="13" hasCustomPrompt="1"/>
          </p:nvPr>
        </p:nvSpPr>
        <p:spPr>
          <a:xfrm>
            <a:off x="254001" y="1536094"/>
            <a:ext cx="8720666" cy="1064381"/>
          </a:xfrm>
          <a:solidFill>
            <a:schemeClr val="accent5">
              <a:lumMod val="20000"/>
              <a:lumOff val="80000"/>
            </a:schemeClr>
          </a:solidFill>
        </p:spPr>
        <p:style>
          <a:lnRef idx="2">
            <a:schemeClr val="accent1"/>
          </a:lnRef>
          <a:fillRef idx="1">
            <a:schemeClr val="lt1"/>
          </a:fillRef>
          <a:effectRef idx="0">
            <a:schemeClr val="accent1"/>
          </a:effectRef>
          <a:fontRef idx="none"/>
        </p:style>
        <p:txBody>
          <a:bodyPr anchor="ctr"/>
          <a:lstStyle>
            <a:lvl1pPr marL="0" indent="0" algn="ctr">
              <a:buNone/>
              <a:defRPr sz="2800" u="sng"/>
            </a:lvl1pPr>
            <a:lvl2pPr marL="457200" indent="0">
              <a:buNone/>
              <a:defRPr sz="2400"/>
            </a:lvl2pPr>
            <a:lvl3pPr>
              <a:defRPr sz="2000"/>
            </a:lvl3pPr>
            <a:lvl4pPr>
              <a:defRPr sz="1800"/>
            </a:lvl4pPr>
            <a:lvl5pPr>
              <a:defRPr sz="1800"/>
            </a:lvl5pPr>
            <a:lvl6pPr>
              <a:defRPr sz="1800"/>
            </a:lvl6pPr>
            <a:lvl7pPr>
              <a:defRPr sz="1800"/>
            </a:lvl7pPr>
            <a:lvl8pPr>
              <a:defRPr sz="1800"/>
            </a:lvl8pPr>
            <a:lvl9pPr>
              <a:defRPr sz="1800"/>
            </a:lvl9pPr>
          </a:lstStyle>
          <a:p>
            <a:pPr lvl="1"/>
            <a:r>
              <a:rPr lang="en-GB" dirty="0" smtClean="0"/>
              <a:t>Question</a:t>
            </a:r>
          </a:p>
        </p:txBody>
      </p:sp>
    </p:spTree>
    <p:extLst>
      <p:ext uri="{BB962C8B-B14F-4D97-AF65-F5344CB8AC3E}">
        <p14:creationId xmlns:p14="http://schemas.microsoft.com/office/powerpoint/2010/main" val="2062533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F0A82566-D571-8243-A6EC-456F324C6FF4}" type="datetimeFigureOut">
              <a:rPr lang="en-US" smtClean="0"/>
              <a:t>1/19/2019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r>
              <a:rPr lang="en-GB" b="1" dirty="0" smtClean="0"/>
              <a:t>@</a:t>
            </a:r>
            <a:r>
              <a:rPr lang="en-GB" b="1" dirty="0" err="1" smtClean="0"/>
              <a:t>wrmathshub</a:t>
            </a:r>
            <a:endParaRPr lang="en-GB" b="1" dirty="0"/>
          </a:p>
        </p:txBody>
      </p:sp>
    </p:spTree>
    <p:extLst>
      <p:ext uri="{BB962C8B-B14F-4D97-AF65-F5344CB8AC3E}">
        <p14:creationId xmlns:p14="http://schemas.microsoft.com/office/powerpoint/2010/main" val="2015222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0A82566-D571-8243-A6EC-456F324C6FF4}" type="datetimeFigureOut">
              <a:rPr lang="en-US" smtClean="0"/>
              <a:t>1/19/2019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20431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F0A82566-D571-8243-A6EC-456F324C6FF4}" type="datetimeFigureOut">
              <a:rPr lang="en-US" smtClean="0"/>
              <a:t>1/19/2019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3735111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82566-D571-8243-A6EC-456F324C6FF4}" type="datetimeFigureOut">
              <a:rPr lang="en-US" smtClean="0"/>
              <a:t>1/19/2019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276385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0A82566-D571-8243-A6EC-456F324C6FF4}" type="datetimeFigureOut">
              <a:rPr lang="en-US" smtClean="0"/>
              <a:t>1/19/2019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1841522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1/19/2019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229629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0A82566-D571-8243-A6EC-456F324C6FF4}" type="datetimeFigureOut">
              <a:rPr lang="en-US" smtClean="0"/>
              <a:t>1/19/2019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E31492-7070-0744-9E4F-3AD774E4245C}" type="slidenum">
              <a:rPr lang="en-US" smtClean="0"/>
              <a:t>‹#›</a:t>
            </a:fld>
            <a:endParaRPr lang="en-US"/>
          </a:p>
        </p:txBody>
      </p:sp>
    </p:spTree>
    <p:extLst>
      <p:ext uri="{BB962C8B-B14F-4D97-AF65-F5344CB8AC3E}">
        <p14:creationId xmlns:p14="http://schemas.microsoft.com/office/powerpoint/2010/main" val="2354613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5832324" cy="1143000"/>
          </a:xfrm>
          <a:prstGeom prst="rect">
            <a:avLst/>
          </a:prstGeom>
        </p:spPr>
        <p:txBody>
          <a:bodyPr vert="horz" lIns="91440" tIns="45720" rIns="91440" bIns="45720" rtlCol="0" anchor="ctr">
            <a:noAutofit/>
          </a:bodyPr>
          <a:lstStyle/>
          <a:p>
            <a:r>
              <a:rPr lang="en-GB"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A82566-D571-8243-A6EC-456F324C6FF4}" type="datetimeFigureOut">
              <a:rPr lang="en-US" smtClean="0"/>
              <a:t>1/19/2019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2000">
                <a:solidFill>
                  <a:schemeClr val="tx2"/>
                </a:solidFill>
              </a:defRPr>
            </a:lvl1pPr>
          </a:lstStyle>
          <a:p>
            <a:r>
              <a:rPr lang="en-GB" b="1" dirty="0" smtClean="0"/>
              <a:t>@</a:t>
            </a:r>
            <a:r>
              <a:rPr lang="en-GB" b="1" dirty="0" err="1" smtClean="0"/>
              <a:t>wrmathshub</a:t>
            </a:r>
            <a:endParaRPr lang="en-GB" b="1" dirty="0"/>
          </a:p>
        </p:txBody>
      </p:sp>
      <p:pic>
        <p:nvPicPr>
          <p:cNvPr id="7" name="Picture 6"/>
          <p:cNvPicPr>
            <a:picLocks noChangeAspect="1"/>
          </p:cNvPicPr>
          <p:nvPr userDrawn="1"/>
        </p:nvPicPr>
        <p:blipFill>
          <a:blip r:embed="rId13"/>
          <a:stretch>
            <a:fillRect/>
          </a:stretch>
        </p:blipFill>
        <p:spPr>
          <a:xfrm>
            <a:off x="6351997" y="35692"/>
            <a:ext cx="2743623" cy="1149641"/>
          </a:xfrm>
          <a:prstGeom prst="rect">
            <a:avLst/>
          </a:prstGeom>
        </p:spPr>
      </p:pic>
    </p:spTree>
    <p:extLst>
      <p:ext uri="{BB962C8B-B14F-4D97-AF65-F5344CB8AC3E}">
        <p14:creationId xmlns:p14="http://schemas.microsoft.com/office/powerpoint/2010/main" val="25959368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6" r:id="rId6"/>
    <p:sldLayoutId id="2147483654" r:id="rId7"/>
    <p:sldLayoutId id="2147483655" r:id="rId8"/>
    <p:sldLayoutId id="2147483657" r:id="rId9"/>
    <p:sldLayoutId id="2147483658" r:id="rId10"/>
    <p:sldLayoutId id="2147483659" r:id="rId11"/>
  </p:sldLayoutIdLst>
  <p:txStyles>
    <p:titleStyle>
      <a:lvl1pPr algn="ctr" defTabSz="457200" rtl="0" eaLnBrk="1" latinLnBrk="0" hangingPunct="1">
        <a:spcBef>
          <a:spcPct val="0"/>
        </a:spcBef>
        <a:buNone/>
        <a:defRPr sz="4400" b="1"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8.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15.emf"/></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heschoolrun.com/year-4" TargetMode="Externa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8.xml"/><Relationship Id="rId5" Type="http://schemas.openxmlformats.org/officeDocument/2006/relationships/image" Target="../media/image2.pn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rotWithShape="1">
          <a:blip r:embed="rId3"/>
          <a:srcRect b="20205"/>
          <a:stretch/>
        </p:blipFill>
        <p:spPr>
          <a:xfrm>
            <a:off x="573743" y="3035574"/>
            <a:ext cx="7655858" cy="2046558"/>
          </a:xfrm>
          <a:prstGeom prst="rect">
            <a:avLst/>
          </a:prstGeom>
        </p:spPr>
      </p:pic>
      <p:sp>
        <p:nvSpPr>
          <p:cNvPr id="7" name="TextBox 6"/>
          <p:cNvSpPr txBox="1"/>
          <p:nvPr/>
        </p:nvSpPr>
        <p:spPr>
          <a:xfrm>
            <a:off x="1013012" y="789873"/>
            <a:ext cx="6355976" cy="1938992"/>
          </a:xfrm>
          <a:prstGeom prst="rect">
            <a:avLst/>
          </a:prstGeom>
          <a:noFill/>
        </p:spPr>
        <p:txBody>
          <a:bodyPr wrap="square" rtlCol="0">
            <a:spAutoFit/>
          </a:bodyPr>
          <a:lstStyle/>
          <a:p>
            <a:pPr algn="ctr"/>
            <a:r>
              <a:rPr lang="en-GB" sz="6000" b="1" dirty="0" smtClean="0">
                <a:solidFill>
                  <a:srgbClr val="C00000"/>
                </a:solidFill>
              </a:rPr>
              <a:t>Workshop for parents on</a:t>
            </a:r>
            <a:endParaRPr lang="en-GB" sz="6000" b="1" dirty="0">
              <a:solidFill>
                <a:srgbClr val="C00000"/>
              </a:solidFill>
            </a:endParaRPr>
          </a:p>
        </p:txBody>
      </p:sp>
      <p:sp>
        <p:nvSpPr>
          <p:cNvPr id="8" name="TextBox 7"/>
          <p:cNvSpPr txBox="1"/>
          <p:nvPr/>
        </p:nvSpPr>
        <p:spPr>
          <a:xfrm>
            <a:off x="107576" y="6342841"/>
            <a:ext cx="4760260" cy="400110"/>
          </a:xfrm>
          <a:prstGeom prst="rect">
            <a:avLst/>
          </a:prstGeom>
          <a:noFill/>
        </p:spPr>
        <p:txBody>
          <a:bodyPr wrap="square" rtlCol="0">
            <a:spAutoFit/>
          </a:bodyPr>
          <a:lstStyle/>
          <a:p>
            <a:r>
              <a:rPr lang="en-GB" sz="2000" b="1" dirty="0" smtClean="0"/>
              <a:t>Renu Poddar 		26</a:t>
            </a:r>
            <a:r>
              <a:rPr lang="en-GB" sz="2000" b="1" baseline="30000" dirty="0" smtClean="0"/>
              <a:t>th</a:t>
            </a:r>
            <a:r>
              <a:rPr lang="en-GB" sz="2000" b="1" dirty="0" smtClean="0"/>
              <a:t> November, 2018</a:t>
            </a:r>
            <a:endParaRPr lang="en-GB" sz="2000" b="1" dirty="0"/>
          </a:p>
        </p:txBody>
      </p:sp>
    </p:spTree>
    <p:extLst>
      <p:ext uri="{BB962C8B-B14F-4D97-AF65-F5344CB8AC3E}">
        <p14:creationId xmlns:p14="http://schemas.microsoft.com/office/powerpoint/2010/main" val="837652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83272" y="178610"/>
            <a:ext cx="2134891" cy="1910166"/>
          </a:xfrm>
          <a:prstGeom prst="rect">
            <a:avLst/>
          </a:prstGeom>
        </p:spPr>
      </p:pic>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stretch>
            <a:fillRect/>
          </a:stretch>
        </p:blipFill>
        <p:spPr>
          <a:xfrm>
            <a:off x="2321859" y="1409527"/>
            <a:ext cx="5369858" cy="4238238"/>
          </a:xfrm>
          <a:prstGeom prst="rect">
            <a:avLst/>
          </a:prstGeom>
        </p:spPr>
      </p:pic>
    </p:spTree>
    <p:extLst>
      <p:ext uri="{BB962C8B-B14F-4D97-AF65-F5344CB8AC3E}">
        <p14:creationId xmlns:p14="http://schemas.microsoft.com/office/powerpoint/2010/main" val="33600001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4047" y="1803738"/>
            <a:ext cx="7467599" cy="2677656"/>
          </a:xfrm>
          <a:prstGeom prst="rect">
            <a:avLst/>
          </a:prstGeom>
        </p:spPr>
        <p:txBody>
          <a:bodyPr wrap="square">
            <a:spAutoFit/>
          </a:bodyPr>
          <a:lstStyle/>
          <a:p>
            <a:r>
              <a:rPr lang="en-GB" sz="2800" b="1" dirty="0"/>
              <a:t>A true mastery approach is about giving every child a deep, secure understanding of every part of the curriculum. That means that students won’t go beyond Division until they are confident, and teachers won’t have to try and teach Fractions to students who aren’t ready.</a:t>
            </a:r>
          </a:p>
        </p:txBody>
      </p:sp>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32118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71601" y="1137750"/>
            <a:ext cx="7109719" cy="507831"/>
          </a:xfrm>
          <a:prstGeom prst="rect">
            <a:avLst/>
          </a:prstGeom>
          <a:noFill/>
        </p:spPr>
        <p:txBody>
          <a:bodyPr wrap="square" rtlCol="0">
            <a:spAutoFit/>
          </a:bodyPr>
          <a:lstStyle/>
          <a:p>
            <a:pPr algn="ctr"/>
            <a:r>
              <a:rPr lang="en-GB" sz="2700" b="1" dirty="0">
                <a:solidFill>
                  <a:prstClr val="black"/>
                </a:solidFill>
              </a:rPr>
              <a:t>What do we mean by Mastery? </a:t>
            </a:r>
          </a:p>
        </p:txBody>
      </p:sp>
      <p:sp>
        <p:nvSpPr>
          <p:cNvPr id="6" name="Content Placeholder 2"/>
          <p:cNvSpPr txBox="1">
            <a:spLocks/>
          </p:cNvSpPr>
          <p:nvPr/>
        </p:nvSpPr>
        <p:spPr>
          <a:xfrm>
            <a:off x="704336" y="2076923"/>
            <a:ext cx="7794024" cy="3888431"/>
          </a:xfrm>
          <a:prstGeom prst="rect">
            <a:avLst/>
          </a:prstGeom>
        </p:spPr>
        <p:txBody>
          <a:bodyPr vert="horz" lIns="68580" tIns="34290" rIns="68580" bIns="3429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428625" indent="-428625" algn="l">
              <a:buFont typeface="Arial" pitchFamily="34" charset="0"/>
              <a:buChar char="•"/>
            </a:pPr>
            <a:r>
              <a:rPr lang="en-GB" sz="2700" b="1" dirty="0">
                <a:solidFill>
                  <a:srgbClr val="FF0000"/>
                </a:solidFill>
              </a:rPr>
              <a:t>Deep</a:t>
            </a:r>
            <a:r>
              <a:rPr lang="en-GB" sz="2700" b="1" dirty="0"/>
              <a:t> </a:t>
            </a:r>
            <a:r>
              <a:rPr lang="en-GB" sz="2700" b="1" dirty="0">
                <a:solidFill>
                  <a:schemeClr val="tx1"/>
                </a:solidFill>
              </a:rPr>
              <a:t>and sustainable learning – </a:t>
            </a:r>
            <a:r>
              <a:rPr lang="en-GB" sz="2700" b="1" dirty="0">
                <a:solidFill>
                  <a:srgbClr val="FF0000"/>
                </a:solidFill>
              </a:rPr>
              <a:t>for all</a:t>
            </a:r>
          </a:p>
          <a:p>
            <a:pPr lvl="1" algn="l"/>
            <a:r>
              <a:rPr lang="en-GB" sz="2400" b="1" dirty="0">
                <a:solidFill>
                  <a:srgbClr val="0070C0"/>
                </a:solidFill>
              </a:rPr>
              <a:t>	</a:t>
            </a:r>
            <a:r>
              <a:rPr lang="en-GB" sz="2100" b="1" dirty="0">
                <a:solidFill>
                  <a:srgbClr val="0070C0"/>
                </a:solidFill>
              </a:rPr>
              <a:t>Depth is the key to avoiding the need to repeat teaching. </a:t>
            </a:r>
          </a:p>
          <a:p>
            <a:pPr lvl="1" algn="l"/>
            <a:r>
              <a:rPr lang="en-GB" sz="2100" b="1" dirty="0">
                <a:solidFill>
                  <a:srgbClr val="0070C0"/>
                </a:solidFill>
              </a:rPr>
              <a:t>	It doesn’t feel like we’re starting again each term. </a:t>
            </a:r>
            <a:endParaRPr lang="en-GB" sz="2400" b="1" dirty="0">
              <a:solidFill>
                <a:srgbClr val="0070C0"/>
              </a:solidFill>
            </a:endParaRPr>
          </a:p>
          <a:p>
            <a:pPr marL="398860" indent="-398860" algn="l">
              <a:buFont typeface="Arial" pitchFamily="34" charset="0"/>
              <a:buChar char="•"/>
            </a:pPr>
            <a:r>
              <a:rPr lang="en-GB" sz="2400" b="1" dirty="0">
                <a:solidFill>
                  <a:schemeClr val="tx1"/>
                </a:solidFill>
              </a:rPr>
              <a:t>The ability to build on something that has already been sufficiently mastered </a:t>
            </a:r>
          </a:p>
          <a:p>
            <a:pPr lvl="1" algn="l"/>
            <a:r>
              <a:rPr lang="en-GB" sz="2400" b="1" dirty="0">
                <a:solidFill>
                  <a:srgbClr val="0070C0"/>
                </a:solidFill>
              </a:rPr>
              <a:t>…</a:t>
            </a:r>
            <a:r>
              <a:rPr lang="en-GB" sz="2100" b="1" dirty="0">
                <a:solidFill>
                  <a:srgbClr val="0070C0"/>
                </a:solidFill>
              </a:rPr>
              <a:t>for this stage of learning  - Mastery is a continuum </a:t>
            </a:r>
            <a:endParaRPr lang="en-GB" sz="2400" b="1" dirty="0">
              <a:solidFill>
                <a:srgbClr val="0070C0"/>
              </a:solidFill>
            </a:endParaRPr>
          </a:p>
          <a:p>
            <a:pPr algn="l">
              <a:buFont typeface="Arial" pitchFamily="34" charset="0"/>
              <a:buChar char="•"/>
            </a:pPr>
            <a:endParaRPr lang="en-GB" sz="2700" dirty="0"/>
          </a:p>
          <a:p>
            <a:pPr algn="l">
              <a:buFont typeface="Arial" pitchFamily="34" charset="0"/>
              <a:buChar char="•"/>
            </a:pPr>
            <a:endParaRPr lang="en-GB" sz="2400" dirty="0"/>
          </a:p>
          <a:p>
            <a:pPr algn="l">
              <a:buFont typeface="Arial" pitchFamily="34" charset="0"/>
              <a:buChar char="•"/>
            </a:pPr>
            <a:endParaRPr lang="en-GB" sz="2400" dirty="0"/>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7"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791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324544" y="1376772"/>
          <a:ext cx="9468544" cy="44284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Oval 2"/>
          <p:cNvSpPr/>
          <p:nvPr/>
        </p:nvSpPr>
        <p:spPr>
          <a:xfrm>
            <a:off x="0" y="2780928"/>
            <a:ext cx="1944216" cy="140415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b="1" dirty="0">
                <a:solidFill>
                  <a:prstClr val="black"/>
                </a:solidFill>
              </a:rPr>
              <a:t>Coherence</a:t>
            </a:r>
          </a:p>
        </p:txBody>
      </p:sp>
      <p:sp>
        <p:nvSpPr>
          <p:cNvPr id="4" name="TextBox 3"/>
          <p:cNvSpPr txBox="1"/>
          <p:nvPr/>
        </p:nvSpPr>
        <p:spPr>
          <a:xfrm>
            <a:off x="971600" y="998731"/>
            <a:ext cx="6912768" cy="461665"/>
          </a:xfrm>
          <a:prstGeom prst="rect">
            <a:avLst/>
          </a:prstGeom>
          <a:noFill/>
        </p:spPr>
        <p:txBody>
          <a:bodyPr wrap="square" rtlCol="0">
            <a:spAutoFit/>
          </a:bodyPr>
          <a:lstStyle/>
          <a:p>
            <a:pPr algn="ctr"/>
            <a:r>
              <a:rPr lang="en-GB" sz="2400" b="1" dirty="0">
                <a:solidFill>
                  <a:prstClr val="black"/>
                </a:solidFill>
              </a:rPr>
              <a:t>Teaching for Mastery </a:t>
            </a:r>
          </a:p>
        </p:txBody>
      </p:sp>
      <p:cxnSp>
        <p:nvCxnSpPr>
          <p:cNvPr id="6" name="Straight Arrow Connector 5"/>
          <p:cNvCxnSpPr/>
          <p:nvPr/>
        </p:nvCxnSpPr>
        <p:spPr>
          <a:xfrm>
            <a:off x="1907704" y="3591018"/>
            <a:ext cx="5472608" cy="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7308304" y="2834934"/>
            <a:ext cx="1835696" cy="129614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25">
                <a:solidFill>
                  <a:prstClr val="black"/>
                </a:solidFill>
              </a:rPr>
              <a:t>Small  connected steps </a:t>
            </a:r>
            <a:r>
              <a:rPr lang="en-GB" sz="1425" dirty="0">
                <a:solidFill>
                  <a:prstClr val="black"/>
                </a:solidFill>
              </a:rPr>
              <a:t>are easier to take </a:t>
            </a:r>
          </a:p>
        </p:txBody>
      </p:sp>
      <p:sp>
        <p:nvSpPr>
          <p:cNvPr id="7"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9" name="Picture 1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20635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0086" y="868687"/>
            <a:ext cx="3671454" cy="461665"/>
          </a:xfrm>
          <a:prstGeom prst="rect">
            <a:avLst/>
          </a:prstGeom>
        </p:spPr>
        <p:txBody>
          <a:bodyPr wrap="none">
            <a:spAutoFit/>
          </a:bodyPr>
          <a:lstStyle/>
          <a:p>
            <a:r>
              <a:rPr lang="en-GB" sz="2400" b="1" dirty="0" smtClean="0"/>
              <a:t>Maths Mastery approaches</a:t>
            </a:r>
            <a:endParaRPr lang="en-GB" sz="2400" b="1" dirty="0"/>
          </a:p>
        </p:txBody>
      </p:sp>
      <p:sp>
        <p:nvSpPr>
          <p:cNvPr id="3" name="Rectangle 2"/>
          <p:cNvSpPr/>
          <p:nvPr/>
        </p:nvSpPr>
        <p:spPr>
          <a:xfrm>
            <a:off x="690281" y="1674674"/>
            <a:ext cx="7978589" cy="1200329"/>
          </a:xfrm>
          <a:prstGeom prst="rect">
            <a:avLst/>
          </a:prstGeom>
        </p:spPr>
        <p:txBody>
          <a:bodyPr wrap="square">
            <a:spAutoFit/>
          </a:bodyPr>
          <a:lstStyle/>
          <a:p>
            <a:r>
              <a:rPr lang="en-GB" dirty="0"/>
              <a:t>Mastery approaches often make the whole class move at the same pace. Students who learn faster stay on the same content while others catch up, being stretched with rich, complex problems that challenge them to consolidate their understanding. </a:t>
            </a:r>
          </a:p>
        </p:txBody>
      </p:sp>
      <p:sp>
        <p:nvSpPr>
          <p:cNvPr id="4" name="Rectangle 3"/>
          <p:cNvSpPr/>
          <p:nvPr/>
        </p:nvSpPr>
        <p:spPr>
          <a:xfrm>
            <a:off x="690281" y="3152089"/>
            <a:ext cx="7978589" cy="984885"/>
          </a:xfrm>
          <a:prstGeom prst="rect">
            <a:avLst/>
          </a:prstGeom>
        </p:spPr>
        <p:txBody>
          <a:bodyPr wrap="square">
            <a:spAutoFit/>
          </a:bodyPr>
          <a:lstStyle/>
          <a:p>
            <a:r>
              <a:rPr lang="en-GB" dirty="0" smtClean="0"/>
              <a:t>In </a:t>
            </a:r>
            <a:r>
              <a:rPr lang="en-GB" dirty="0"/>
              <a:t>a mastery framework, </a:t>
            </a:r>
            <a:r>
              <a:rPr lang="en-GB" sz="2000" b="1" dirty="0">
                <a:solidFill>
                  <a:srgbClr val="FF0000"/>
                </a:solidFill>
              </a:rPr>
              <a:t>teachers differentiate the time and support they provide for students, not content.</a:t>
            </a:r>
            <a:r>
              <a:rPr lang="en-GB" dirty="0"/>
              <a:t> In fact, mastery can only be achieved with strong, effective interventions for individuals within the class. </a:t>
            </a:r>
          </a:p>
        </p:txBody>
      </p:sp>
      <p:sp>
        <p:nvSpPr>
          <p:cNvPr id="5" name="Rectangle 4"/>
          <p:cNvSpPr/>
          <p:nvPr/>
        </p:nvSpPr>
        <p:spPr>
          <a:xfrm>
            <a:off x="691893" y="4366423"/>
            <a:ext cx="7799294" cy="677108"/>
          </a:xfrm>
          <a:prstGeom prst="rect">
            <a:avLst/>
          </a:prstGeom>
        </p:spPr>
        <p:txBody>
          <a:bodyPr wrap="square">
            <a:spAutoFit/>
          </a:bodyPr>
          <a:lstStyle/>
          <a:p>
            <a:r>
              <a:rPr lang="en-GB" dirty="0"/>
              <a:t>Students need </a:t>
            </a:r>
            <a:r>
              <a:rPr lang="en-GB" sz="2000" b="1" dirty="0">
                <a:solidFill>
                  <a:srgbClr val="FF0000"/>
                </a:solidFill>
              </a:rPr>
              <a:t>‘intelligent’ practice</a:t>
            </a:r>
            <a:r>
              <a:rPr lang="en-GB" dirty="0"/>
              <a:t>, with variation in the way they apply their learning to new situations, helping them to see the mathematical structures used.</a:t>
            </a:r>
          </a:p>
        </p:txBody>
      </p:sp>
      <p:sp>
        <p:nvSpPr>
          <p:cNvPr id="6"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7"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94182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1038188"/>
            <a:ext cx="8849360" cy="4524315"/>
          </a:xfrm>
          <a:prstGeom prst="rect">
            <a:avLst/>
          </a:prstGeom>
        </p:spPr>
        <p:txBody>
          <a:bodyPr wrap="square">
            <a:spAutoFit/>
          </a:bodyPr>
          <a:lstStyle/>
          <a:p>
            <a:r>
              <a:rPr lang="en-US" sz="2400" u="sng" dirty="0">
                <a:solidFill>
                  <a:srgbClr val="FF0000"/>
                </a:solidFill>
                <a:latin typeface="Letter-join 6" panose="02000805000000020003" pitchFamily="50" charset="0"/>
              </a:rPr>
              <a:t>How and why did the mathematics mastery approach develop? </a:t>
            </a:r>
            <a:endParaRPr lang="en-US" sz="2400" u="sng" dirty="0" smtClean="0">
              <a:solidFill>
                <a:srgbClr val="FF0000"/>
              </a:solidFill>
              <a:latin typeface="Letter-join 6" panose="02000805000000020003" pitchFamily="50" charset="0"/>
            </a:endParaRPr>
          </a:p>
          <a:p>
            <a:endParaRPr lang="en-US" sz="2400" u="sng" dirty="0">
              <a:solidFill>
                <a:srgbClr val="FF0000"/>
              </a:solidFill>
              <a:latin typeface="Letter-join 6" panose="02000805000000020003" pitchFamily="50" charset="0"/>
            </a:endParaRPr>
          </a:p>
          <a:p>
            <a:endParaRPr lang="en-US" sz="2400" u="sng" dirty="0">
              <a:solidFill>
                <a:srgbClr val="FF000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0000"/>
                </a:solidFill>
                <a:latin typeface="Letter-join 6" panose="02000805000000020003" pitchFamily="50" charset="0"/>
              </a:rPr>
              <a:t> </a:t>
            </a:r>
            <a:r>
              <a:rPr lang="en-US" sz="2400" dirty="0">
                <a:solidFill>
                  <a:srgbClr val="0070C0"/>
                </a:solidFill>
                <a:latin typeface="Letter-join 6" panose="02000805000000020003" pitchFamily="50" charset="0"/>
              </a:rPr>
              <a:t>Too many children are falling behind.</a:t>
            </a:r>
          </a:p>
          <a:p>
            <a:endParaRPr lang="en-US" sz="2400" dirty="0">
              <a:solidFill>
                <a:srgbClr val="0070C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70C0"/>
                </a:solidFill>
                <a:latin typeface="Letter-join 6" panose="02000805000000020003" pitchFamily="50" charset="0"/>
              </a:rPr>
              <a:t>  Not enough children are excelling.</a:t>
            </a:r>
          </a:p>
          <a:p>
            <a:endParaRPr lang="en-US" sz="2400" dirty="0">
              <a:solidFill>
                <a:srgbClr val="0070C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70C0"/>
                </a:solidFill>
                <a:latin typeface="Letter-join 6" panose="02000805000000020003" pitchFamily="50" charset="0"/>
              </a:rPr>
              <a:t>  Teaching has been focused on procedures over understanding.</a:t>
            </a:r>
          </a:p>
          <a:p>
            <a:endParaRPr lang="en-US" sz="2400" dirty="0">
              <a:solidFill>
                <a:srgbClr val="0070C0"/>
              </a:solidFill>
              <a:latin typeface="Letter-join 6" panose="02000805000000020003" pitchFamily="50" charset="0"/>
            </a:endParaRPr>
          </a:p>
          <a:p>
            <a:pPr marL="257175" indent="-257175">
              <a:buFont typeface="Arial" panose="020B0604020202020204" pitchFamily="34" charset="0"/>
              <a:buChar char="•"/>
            </a:pPr>
            <a:r>
              <a:rPr lang="en-US" sz="2400" dirty="0">
                <a:solidFill>
                  <a:srgbClr val="0070C0"/>
                </a:solidFill>
                <a:latin typeface="Letter-join 6" panose="02000805000000020003" pitchFamily="50" charset="0"/>
              </a:rPr>
              <a:t>  Negative attitudes towards maths ability and enjoyment</a:t>
            </a:r>
            <a:r>
              <a:rPr lang="en-US" sz="2400" dirty="0">
                <a:solidFill>
                  <a:srgbClr val="000000"/>
                </a:solidFill>
                <a:latin typeface="Letter-join 6" panose="02000805000000020003" pitchFamily="50" charset="0"/>
              </a:rPr>
              <a:t>. </a:t>
            </a: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56472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6973" y="1995596"/>
            <a:ext cx="6526155" cy="2923877"/>
          </a:xfrm>
          <a:prstGeom prst="rect">
            <a:avLst/>
          </a:prstGeom>
          <a:noFill/>
        </p:spPr>
        <p:txBody>
          <a:bodyPr wrap="square" rtlCol="0">
            <a:spAutoFit/>
          </a:bodyPr>
          <a:lstStyle/>
          <a:p>
            <a:r>
              <a:rPr lang="en-GB" sz="4000" b="1" dirty="0" smtClean="0"/>
              <a:t>Chain Game.</a:t>
            </a:r>
          </a:p>
          <a:p>
            <a:endParaRPr lang="en-GB" sz="2400" dirty="0"/>
          </a:p>
          <a:p>
            <a:r>
              <a:rPr lang="en-GB" sz="2000" dirty="0" smtClean="0"/>
              <a:t>Use series of operations              and use the answers from the previous operation </a:t>
            </a:r>
          </a:p>
          <a:p>
            <a:endParaRPr lang="en-GB" sz="2000" dirty="0"/>
          </a:p>
          <a:p>
            <a:r>
              <a:rPr lang="en-GB" sz="2000" b="1" dirty="0" smtClean="0">
                <a:solidFill>
                  <a:srgbClr val="FF0000"/>
                </a:solidFill>
              </a:rPr>
              <a:t>Starting number?</a:t>
            </a:r>
          </a:p>
          <a:p>
            <a:endParaRPr lang="en-GB" sz="2000" dirty="0"/>
          </a:p>
          <a:p>
            <a:pPr algn="ctr"/>
            <a:r>
              <a:rPr lang="en-GB" sz="2000" b="1" u="sng" dirty="0" smtClean="0">
                <a:solidFill>
                  <a:srgbClr val="FF0000"/>
                </a:solidFill>
              </a:rPr>
              <a:t>Reasoning???</a:t>
            </a:r>
          </a:p>
        </p:txBody>
      </p:sp>
      <p:pic>
        <p:nvPicPr>
          <p:cNvPr id="3" name="Picture 2"/>
          <p:cNvPicPr>
            <a:picLocks noChangeAspect="1"/>
          </p:cNvPicPr>
          <p:nvPr/>
        </p:nvPicPr>
        <p:blipFill>
          <a:blip r:embed="rId2"/>
          <a:stretch>
            <a:fillRect/>
          </a:stretch>
        </p:blipFill>
        <p:spPr>
          <a:xfrm>
            <a:off x="3433483" y="2774566"/>
            <a:ext cx="558800" cy="557463"/>
          </a:xfrm>
          <a:prstGeom prst="rect">
            <a:avLst/>
          </a:prstGeom>
        </p:spPr>
      </p:pic>
      <p:pic>
        <p:nvPicPr>
          <p:cNvPr id="4" name="Picture 3"/>
          <p:cNvPicPr>
            <a:picLocks noChangeAspect="1"/>
          </p:cNvPicPr>
          <p:nvPr/>
        </p:nvPicPr>
        <p:blipFill>
          <a:blip r:embed="rId3"/>
          <a:stretch>
            <a:fillRect/>
          </a:stretch>
        </p:blipFill>
        <p:spPr>
          <a:xfrm>
            <a:off x="134620" y="146743"/>
            <a:ext cx="1775460" cy="1499177"/>
          </a:xfrm>
          <a:prstGeom prst="rect">
            <a:avLst/>
          </a:prstGeom>
        </p:spPr>
      </p:pic>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22084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7040" y="1886652"/>
            <a:ext cx="8147573" cy="4339650"/>
          </a:xfrm>
          <a:prstGeom prst="rect">
            <a:avLst/>
          </a:prstGeom>
        </p:spPr>
        <p:txBody>
          <a:bodyPr wrap="square">
            <a:spAutoFit/>
          </a:bodyPr>
          <a:lstStyle/>
          <a:p>
            <a:r>
              <a:rPr lang="en-US" sz="2800" u="sng" dirty="0">
                <a:solidFill>
                  <a:srgbClr val="000000"/>
                </a:solidFill>
                <a:latin typeface="Letter-join 6" panose="02000805000000020003" pitchFamily="50" charset="0"/>
              </a:rPr>
              <a:t>What does a mastery maths lesson look like?</a:t>
            </a:r>
          </a:p>
          <a:p>
            <a:endParaRPr lang="en-GB" sz="1200" b="1" u="sng" dirty="0">
              <a:solidFill>
                <a:prstClr val="black"/>
              </a:solidFill>
              <a:latin typeface="System"/>
            </a:endParaRPr>
          </a:p>
          <a:p>
            <a:pPr algn="ctr"/>
            <a:r>
              <a:rPr lang="en-US" sz="2800" dirty="0">
                <a:solidFill>
                  <a:srgbClr val="000000"/>
                </a:solidFill>
                <a:latin typeface="Letter-join 6" panose="02000805000000020003" pitchFamily="50" charset="0"/>
              </a:rPr>
              <a:t>There are 3 elements to a mastery lesson</a:t>
            </a:r>
            <a:r>
              <a:rPr lang="en-US" sz="2800" dirty="0" smtClean="0">
                <a:solidFill>
                  <a:srgbClr val="000000"/>
                </a:solidFill>
                <a:latin typeface="Letter-join 6" panose="02000805000000020003" pitchFamily="50" charset="0"/>
              </a:rPr>
              <a:t>:</a:t>
            </a:r>
          </a:p>
          <a:p>
            <a:endParaRPr lang="en-US" sz="2800" dirty="0">
              <a:solidFill>
                <a:srgbClr val="000000"/>
              </a:solidFill>
              <a:latin typeface="Letter-join 6" panose="02000805000000020003" pitchFamily="50" charset="0"/>
            </a:endParaRPr>
          </a:p>
          <a:p>
            <a:endParaRPr lang="en-GB" sz="1200" b="1" dirty="0">
              <a:solidFill>
                <a:prstClr val="black"/>
              </a:solidFill>
              <a:latin typeface="System"/>
            </a:endParaRPr>
          </a:p>
          <a:p>
            <a:pPr>
              <a:buFont typeface="Symbol" panose="05050102010706020507" pitchFamily="18" charset="2"/>
              <a:buChar char="·"/>
            </a:pPr>
            <a:r>
              <a:rPr lang="en-GB" sz="2800" dirty="0">
                <a:solidFill>
                  <a:srgbClr val="000000"/>
                </a:solidFill>
                <a:latin typeface="Letter-join 6" panose="02000805000000020003" pitchFamily="50" charset="0"/>
              </a:rPr>
              <a:t>Fluency</a:t>
            </a:r>
          </a:p>
          <a:p>
            <a:pPr>
              <a:buFont typeface="Symbol" panose="05050102010706020507" pitchFamily="18" charset="2"/>
              <a:buChar char="·"/>
            </a:pPr>
            <a:endParaRPr lang="en-GB" sz="2800" dirty="0">
              <a:solidFill>
                <a:srgbClr val="000000"/>
              </a:solidFill>
              <a:latin typeface="Letter-join 6" panose="02000805000000020003" pitchFamily="50" charset="0"/>
            </a:endParaRPr>
          </a:p>
          <a:p>
            <a:pPr>
              <a:buFont typeface="Symbol" panose="05050102010706020507" pitchFamily="18" charset="2"/>
              <a:buChar char="·"/>
            </a:pPr>
            <a:r>
              <a:rPr lang="en-GB" sz="2800" dirty="0">
                <a:solidFill>
                  <a:srgbClr val="000000"/>
                </a:solidFill>
                <a:latin typeface="Letter-join 6" panose="02000805000000020003" pitchFamily="50" charset="0"/>
              </a:rPr>
              <a:t>Reasoning </a:t>
            </a:r>
          </a:p>
          <a:p>
            <a:pPr>
              <a:buFont typeface="Symbol" panose="05050102010706020507" pitchFamily="18" charset="2"/>
              <a:buChar char="·"/>
            </a:pPr>
            <a:endParaRPr lang="en-GB" sz="2800" dirty="0">
              <a:solidFill>
                <a:srgbClr val="000000"/>
              </a:solidFill>
              <a:latin typeface="Letter-join 6" panose="02000805000000020003" pitchFamily="50" charset="0"/>
            </a:endParaRPr>
          </a:p>
          <a:p>
            <a:pPr>
              <a:buFont typeface="Symbol" panose="05050102010706020507" pitchFamily="18" charset="2"/>
              <a:buChar char="·"/>
            </a:pPr>
            <a:r>
              <a:rPr lang="en-US" sz="2800" dirty="0">
                <a:solidFill>
                  <a:srgbClr val="000000"/>
                </a:solidFill>
                <a:latin typeface="Letter-join 6" panose="02000805000000020003" pitchFamily="50" charset="0"/>
              </a:rPr>
              <a:t>Problem solving </a:t>
            </a:r>
            <a:r>
              <a:rPr lang="en-US" sz="2800" dirty="0">
                <a:solidFill>
                  <a:srgbClr val="FF0000"/>
                </a:solidFill>
                <a:latin typeface="Letter-join 6" panose="02000805000000020003" pitchFamily="50" charset="0"/>
              </a:rPr>
              <a:t>(you will observe this element today).</a:t>
            </a:r>
          </a:p>
        </p:txBody>
      </p:sp>
    </p:spTree>
    <p:extLst>
      <p:ext uri="{BB962C8B-B14F-4D97-AF65-F5344CB8AC3E}">
        <p14:creationId xmlns:p14="http://schemas.microsoft.com/office/powerpoint/2010/main" val="2779064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04850" y="1563164"/>
            <a:ext cx="7734300" cy="2752725"/>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05647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42887" y="2143125"/>
            <a:ext cx="8658225" cy="2571750"/>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34288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7162" y="2362200"/>
            <a:ext cx="8829675" cy="2133600"/>
          </a:xfrm>
          <a:prstGeom prst="rect">
            <a:avLst/>
          </a:prstGeom>
        </p:spPr>
      </p:pic>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84478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10758" y="1493519"/>
            <a:ext cx="6249881" cy="4285633"/>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59194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15775" y="1667208"/>
            <a:ext cx="4695388" cy="692497"/>
          </a:xfrm>
          <a:prstGeom prst="rect">
            <a:avLst/>
          </a:prstGeom>
          <a:noFill/>
        </p:spPr>
        <p:txBody>
          <a:bodyPr vert="horz" wrap="none" lIns="68580" tIns="34290" rIns="68580" bIns="34290" rtlCol="0" anchor="ctr">
            <a:spAutoFit/>
          </a:bodyPr>
          <a:lstStyle/>
          <a:p>
            <a:pPr algn="ctr"/>
            <a:r>
              <a:rPr lang="en-US" sz="405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Partitioning </a:t>
            </a:r>
            <a:r>
              <a:rPr lang="en-US" sz="405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numbers</a:t>
            </a:r>
            <a:endParaRPr lang="en-US" sz="405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 name="Title 3"/>
          <p:cNvSpPr txBox="1">
            <a:spLocks/>
          </p:cNvSpPr>
          <p:nvPr/>
        </p:nvSpPr>
        <p:spPr>
          <a:xfrm>
            <a:off x="1563057" y="2490117"/>
            <a:ext cx="5571311" cy="623248"/>
          </a:xfrm>
          <a:prstGeom prst="rect">
            <a:avLst/>
          </a:prstGeom>
          <a:noFill/>
        </p:spPr>
        <p:txBody>
          <a:bodyPr vert="horz" wrap="square" lIns="68580" tIns="34290" rIns="68580" bIns="3429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The Part </a:t>
            </a:r>
            <a:r>
              <a:rPr lang="en-US" sz="3600" b="1"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Part</a:t>
            </a:r>
            <a:r>
              <a:rPr lang="en-US" sz="3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Whole Model</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109338" y="2983786"/>
            <a:ext cx="2747906" cy="3746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7"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76478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896471" y="2672916"/>
            <a:ext cx="2958330" cy="1838364"/>
          </a:xfrm>
          <a:prstGeom prst="ellipse">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625" dirty="0" smtClean="0">
                <a:solidFill>
                  <a:schemeClr val="tx1"/>
                </a:solidFill>
                <a:latin typeface="Comic Sans MS" pitchFamily="66" charset="0"/>
              </a:rPr>
              <a:t>128</a:t>
            </a:r>
            <a:endParaRPr lang="en-GB" sz="8625" dirty="0">
              <a:solidFill>
                <a:schemeClr val="tx1"/>
              </a:solidFill>
              <a:latin typeface="Comic Sans MS" pitchFamily="66" charset="0"/>
            </a:endParaRPr>
          </a:p>
        </p:txBody>
      </p:sp>
      <p:sp>
        <p:nvSpPr>
          <p:cNvPr id="3" name="Oval 2"/>
          <p:cNvSpPr/>
          <p:nvPr/>
        </p:nvSpPr>
        <p:spPr>
          <a:xfrm>
            <a:off x="6012161" y="2996952"/>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0" dirty="0">
              <a:solidFill>
                <a:schemeClr val="tx1"/>
              </a:solidFill>
              <a:latin typeface="Comic Sans MS" pitchFamily="66" charset="0"/>
            </a:endParaRPr>
          </a:p>
          <a:p>
            <a:pPr algn="ctr"/>
            <a:r>
              <a:rPr lang="en-GB" sz="6000" dirty="0">
                <a:solidFill>
                  <a:schemeClr val="tx1"/>
                </a:solidFill>
                <a:latin typeface="Comic Sans MS" pitchFamily="66" charset="0"/>
              </a:rPr>
              <a:t> ?</a:t>
            </a:r>
          </a:p>
          <a:p>
            <a:pPr algn="ctr"/>
            <a:endParaRPr lang="en-GB" sz="6000" dirty="0">
              <a:solidFill>
                <a:schemeClr val="tx1"/>
              </a:solidFill>
              <a:latin typeface="Sassoon Infant Rg" pitchFamily="50" charset="0"/>
            </a:endParaRPr>
          </a:p>
        </p:txBody>
      </p:sp>
      <p:sp>
        <p:nvSpPr>
          <p:cNvPr id="5" name="Oval 4"/>
          <p:cNvSpPr/>
          <p:nvPr/>
        </p:nvSpPr>
        <p:spPr>
          <a:xfrm>
            <a:off x="6012161" y="4455114"/>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Comic Sans MS" pitchFamily="66" charset="0"/>
              </a:rPr>
              <a:t>?</a:t>
            </a:r>
          </a:p>
        </p:txBody>
      </p:sp>
      <p:cxnSp>
        <p:nvCxnSpPr>
          <p:cNvPr id="7" name="Straight Connector 6"/>
          <p:cNvCxnSpPr>
            <a:stCxn id="2" idx="6"/>
            <a:endCxn id="3" idx="2"/>
          </p:cNvCxnSpPr>
          <p:nvPr/>
        </p:nvCxnSpPr>
        <p:spPr>
          <a:xfrm>
            <a:off x="3854801" y="3592098"/>
            <a:ext cx="2157360" cy="2592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2" idx="5"/>
            <a:endCxn id="5" idx="2"/>
          </p:cNvCxnSpPr>
          <p:nvPr/>
        </p:nvCxnSpPr>
        <p:spPr>
          <a:xfrm>
            <a:off x="3421564" y="4242058"/>
            <a:ext cx="2590597" cy="8341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012161" y="1538790"/>
            <a:ext cx="1656184" cy="1242138"/>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Comic Sans MS" pitchFamily="66" charset="0"/>
              </a:rPr>
              <a:t>?</a:t>
            </a:r>
          </a:p>
        </p:txBody>
      </p:sp>
      <p:cxnSp>
        <p:nvCxnSpPr>
          <p:cNvPr id="13" name="Straight Connector 12"/>
          <p:cNvCxnSpPr>
            <a:stCxn id="9" idx="2"/>
            <a:endCxn id="2" idx="7"/>
          </p:cNvCxnSpPr>
          <p:nvPr/>
        </p:nvCxnSpPr>
        <p:spPr>
          <a:xfrm flipH="1">
            <a:off x="3421564" y="2159859"/>
            <a:ext cx="2590597" cy="78227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1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96321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3360" y="388046"/>
            <a:ext cx="4272915" cy="5958462"/>
          </a:xfrm>
          <a:prstGeom prst="rect">
            <a:avLst/>
          </a:prstGeom>
        </p:spPr>
      </p:pic>
      <p:pic>
        <p:nvPicPr>
          <p:cNvPr id="3" name="Picture 2"/>
          <p:cNvPicPr>
            <a:picLocks noChangeAspect="1"/>
          </p:cNvPicPr>
          <p:nvPr/>
        </p:nvPicPr>
        <p:blipFill>
          <a:blip r:embed="rId3"/>
          <a:stretch>
            <a:fillRect/>
          </a:stretch>
        </p:blipFill>
        <p:spPr>
          <a:xfrm>
            <a:off x="3458751" y="2388076"/>
            <a:ext cx="5475382" cy="2721927"/>
          </a:xfrm>
          <a:prstGeom prst="rect">
            <a:avLst/>
          </a:prstGeom>
        </p:spPr>
      </p:pic>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92754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3117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31176"/>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48351"/>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26963"/>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2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1"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893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 0 L -0.11875 -0.13055 " pathEditMode="relative" ptsTypes="AA">
                                      <p:cBhvr>
                                        <p:cTn id="6" dur="2000" fill="hold"/>
                                        <p:tgtEl>
                                          <p:spTgt spid="15"/>
                                        </p:tgtEl>
                                        <p:attrNameLst>
                                          <p:attrName>ppt_x</p:attrName>
                                          <p:attrName>ppt_y</p:attrName>
                                        </p:attrNameLst>
                                      </p:cBhvr>
                                    </p:animMotion>
                                  </p:childTnLst>
                                </p:cTn>
                              </p:par>
                              <p:par>
                                <p:cTn id="7" presetID="0" presetClass="path" presetSubtype="0" accel="50000" decel="50000" fill="hold" grpId="0" nodeType="withEffect">
                                  <p:stCondLst>
                                    <p:cond delay="0"/>
                                  </p:stCondLst>
                                  <p:childTnLst>
                                    <p:animMotion origin="layout" path="M 0.07656 0.00278 L -0.12031 -0.38888 " pathEditMode="relative" rAng="0" ptsTypes="AA">
                                      <p:cBhvr>
                                        <p:cTn id="8" dur="2000" fill="hold"/>
                                        <p:tgtEl>
                                          <p:spTgt spid="16"/>
                                        </p:tgtEl>
                                        <p:attrNameLst>
                                          <p:attrName>ppt_x</p:attrName>
                                          <p:attrName>ppt_y</p:attrName>
                                        </p:attrNameLst>
                                      </p:cBhvr>
                                      <p:rCtr x="-9844" y="-19583"/>
                                    </p:animMotion>
                                  </p:childTnLst>
                                </p:cTn>
                              </p:par>
                              <p:par>
                                <p:cTn id="9" presetID="0" presetClass="path" presetSubtype="0" accel="50000" decel="50000" fill="hold" grpId="0" nodeType="withEffect">
                                  <p:stCondLst>
                                    <p:cond delay="0"/>
                                  </p:stCondLst>
                                  <p:childTnLst>
                                    <p:animMotion origin="layout" path="M -0.07734 -0.00903 L -0.27109 -0.39236 " pathEditMode="relative" rAng="0" ptsTypes="AA">
                                      <p:cBhvr>
                                        <p:cTn id="10" dur="2000" fill="hold"/>
                                        <p:tgtEl>
                                          <p:spTgt spid="17"/>
                                        </p:tgtEl>
                                        <p:attrNameLst>
                                          <p:attrName>ppt_x</p:attrName>
                                          <p:attrName>ppt_y</p:attrName>
                                        </p:attrNameLst>
                                      </p:cBhvr>
                                      <p:rCtr x="-9687" y="-19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3117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31176"/>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48351"/>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26963"/>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cxnSp>
        <p:nvCxnSpPr>
          <p:cNvPr id="13" name="Straight Connector 12"/>
          <p:cNvCxnSpPr/>
          <p:nvPr/>
        </p:nvCxnSpPr>
        <p:spPr>
          <a:xfrm flipH="1">
            <a:off x="2314576" y="2486033"/>
            <a:ext cx="414338" cy="545143"/>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2736058" y="2486033"/>
            <a:ext cx="414338" cy="517505"/>
          </a:xfrm>
          <a:prstGeom prst="line">
            <a:avLst/>
          </a:prstGeom>
        </p:spPr>
        <p:style>
          <a:lnRef idx="1">
            <a:schemeClr val="dk1"/>
          </a:lnRef>
          <a:fillRef idx="0">
            <a:schemeClr val="dk1"/>
          </a:fillRef>
          <a:effectRef idx="0">
            <a:schemeClr val="dk1"/>
          </a:effectRef>
          <a:fontRef idx="minor">
            <a:schemeClr val="tx1"/>
          </a:fontRef>
        </p:style>
      </p:cxnSp>
      <p:sp>
        <p:nvSpPr>
          <p:cNvPr id="21" name="Rectangle 20"/>
          <p:cNvSpPr/>
          <p:nvPr/>
        </p:nvSpPr>
        <p:spPr>
          <a:xfrm>
            <a:off x="1930031" y="2821720"/>
            <a:ext cx="614271" cy="1107996"/>
          </a:xfrm>
          <a:prstGeom prst="rect">
            <a:avLst/>
          </a:prstGeom>
        </p:spPr>
        <p:txBody>
          <a:bodyPr wrap="none">
            <a:spAutoFit/>
          </a:bodyPr>
          <a:lstStyle/>
          <a:p>
            <a:pPr algn="ctr"/>
            <a:r>
              <a:rPr lang="en-GB" sz="6600" dirty="0"/>
              <a:t>3</a:t>
            </a:r>
          </a:p>
        </p:txBody>
      </p:sp>
      <p:sp>
        <p:nvSpPr>
          <p:cNvPr id="22" name="Rectangle 21"/>
          <p:cNvSpPr/>
          <p:nvPr/>
        </p:nvSpPr>
        <p:spPr>
          <a:xfrm>
            <a:off x="2919946" y="2792207"/>
            <a:ext cx="614271" cy="1107996"/>
          </a:xfrm>
          <a:prstGeom prst="rect">
            <a:avLst/>
          </a:prstGeom>
        </p:spPr>
        <p:txBody>
          <a:bodyPr wrap="none">
            <a:spAutoFit/>
          </a:bodyPr>
          <a:lstStyle/>
          <a:p>
            <a:pPr algn="ctr"/>
            <a:r>
              <a:rPr lang="en-GB" sz="6600" dirty="0"/>
              <a:t>2</a:t>
            </a:r>
          </a:p>
        </p:txBody>
      </p:sp>
      <p:sp>
        <p:nvSpPr>
          <p:cNvPr id="23" name="Oval 22"/>
          <p:cNvSpPr/>
          <p:nvPr/>
        </p:nvSpPr>
        <p:spPr>
          <a:xfrm rot="20038243">
            <a:off x="1422351" y="1301176"/>
            <a:ext cx="757133" cy="2605828"/>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1350"/>
          </a:p>
        </p:txBody>
      </p:sp>
      <p:sp>
        <p:nvSpPr>
          <p:cNvPr id="2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5722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par>
                          <p:cTn id="13" fill="hold">
                            <p:stCondLst>
                              <p:cond delay="0"/>
                            </p:stCondLst>
                            <p:childTnLst>
                              <p:par>
                                <p:cTn id="14" presetID="0" presetClass="path" presetSubtype="0" accel="50000" decel="50000" fill="hold" grpId="0" nodeType="afterEffect">
                                  <p:stCondLst>
                                    <p:cond delay="0"/>
                                  </p:stCondLst>
                                  <p:childTnLst>
                                    <p:animMotion origin="layout" path="M 0 0 L -0.11875 -0.13055 " pathEditMode="relative" ptsTypes="AA">
                                      <p:cBhvr>
                                        <p:cTn id="15" dur="2000" fill="hold"/>
                                        <p:tgtEl>
                                          <p:spTgt spid="15"/>
                                        </p:tgtEl>
                                        <p:attrNameLst>
                                          <p:attrName>ppt_x</p:attrName>
                                          <p:attrName>ppt_y</p:attrName>
                                        </p:attrNameLst>
                                      </p:cBhvr>
                                    </p:animMotion>
                                  </p:childTnLst>
                                </p:cTn>
                              </p:par>
                              <p:par>
                                <p:cTn id="16" presetID="0" presetClass="path" presetSubtype="0" accel="50000" decel="50000" fill="hold" grpId="0" nodeType="withEffect">
                                  <p:stCondLst>
                                    <p:cond delay="0"/>
                                  </p:stCondLst>
                                  <p:childTnLst>
                                    <p:animMotion origin="layout" path="M 0.075 0.00278 L -0.12188 -0.38888 " pathEditMode="relative" rAng="0" ptsTypes="AA">
                                      <p:cBhvr>
                                        <p:cTn id="17" dur="2000" fill="hold"/>
                                        <p:tgtEl>
                                          <p:spTgt spid="16"/>
                                        </p:tgtEl>
                                        <p:attrNameLst>
                                          <p:attrName>ppt_x</p:attrName>
                                          <p:attrName>ppt_y</p:attrName>
                                        </p:attrNameLst>
                                      </p:cBhvr>
                                      <p:rCtr x="-9844" y="-19583"/>
                                    </p:animMotion>
                                  </p:childTnLst>
                                </p:cTn>
                              </p:par>
                              <p:par>
                                <p:cTn id="18" presetID="0" presetClass="path" presetSubtype="0" accel="50000" decel="50000" fill="hold" grpId="0" nodeType="withEffect">
                                  <p:stCondLst>
                                    <p:cond delay="0"/>
                                  </p:stCondLst>
                                  <p:childTnLst>
                                    <p:animMotion origin="layout" path="M -0.07422 -0.00625 L -0.27109 -0.39236 " pathEditMode="relative" ptsTypes="AA">
                                      <p:cBhvr>
                                        <p:cTn id="19" dur="2000" fill="hold"/>
                                        <p:tgtEl>
                                          <p:spTgt spid="17"/>
                                        </p:tgtEl>
                                        <p:attrNameLst>
                                          <p:attrName>ppt_x</p:attrName>
                                          <p:attrName>ppt_y</p:attrName>
                                        </p:attrNameLst>
                                      </p:cBhvr>
                                    </p:animMotion>
                                  </p:childTnLst>
                                </p:cTn>
                              </p:par>
                            </p:childTnLst>
                          </p:cTn>
                        </p:par>
                        <p:par>
                          <p:cTn id="20" fill="hold">
                            <p:stCondLst>
                              <p:cond delay="2000"/>
                            </p:stCondLst>
                            <p:childTnLst>
                              <p:par>
                                <p:cTn id="21" presetID="1"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21" grpId="0"/>
      <p:bldP spid="22" grpId="0"/>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e 11"/>
          <p:cNvGraphicFramePr>
            <a:graphicFrameLocks noGrp="1"/>
          </p:cNvGraphicFramePr>
          <p:nvPr>
            <p:extLst/>
          </p:nvPr>
        </p:nvGraphicFramePr>
        <p:xfrm>
          <a:off x="6518787" y="159393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2" name="TextBox 1"/>
          <p:cNvSpPr txBox="1"/>
          <p:nvPr/>
        </p:nvSpPr>
        <p:spPr>
          <a:xfrm>
            <a:off x="600080" y="1543050"/>
            <a:ext cx="3128963" cy="1107996"/>
          </a:xfrm>
          <a:prstGeom prst="rect">
            <a:avLst/>
          </a:prstGeom>
          <a:noFill/>
        </p:spPr>
        <p:txBody>
          <a:bodyPr wrap="square" rtlCol="0">
            <a:spAutoFit/>
          </a:bodyPr>
          <a:lstStyle/>
          <a:p>
            <a:pPr algn="ctr"/>
            <a:r>
              <a:rPr lang="en-GB" sz="6600" dirty="0"/>
              <a:t>7 + 5</a:t>
            </a:r>
          </a:p>
        </p:txBody>
      </p:sp>
      <p:graphicFrame>
        <p:nvGraphicFramePr>
          <p:cNvPr id="3" name="Table 2"/>
          <p:cNvGraphicFramePr>
            <a:graphicFrameLocks noGrp="1"/>
          </p:cNvGraphicFramePr>
          <p:nvPr>
            <p:extLst/>
          </p:nvPr>
        </p:nvGraphicFramePr>
        <p:xfrm>
          <a:off x="4761394" y="1585913"/>
          <a:ext cx="1350000" cy="3375000"/>
        </p:xfrm>
        <a:graphic>
          <a:graphicData uri="http://schemas.openxmlformats.org/drawingml/2006/table">
            <a:tbl>
              <a:tblPr firstRow="1" bandRow="1">
                <a:tableStyleId>{5C22544A-7EE6-4342-B048-85BDC9FD1C3A}</a:tableStyleId>
              </a:tblPr>
              <a:tblGrid>
                <a:gridCol w="675000">
                  <a:extLst>
                    <a:ext uri="{9D8B030D-6E8A-4147-A177-3AD203B41FA5}">
                      <a16:colId xmlns:a16="http://schemas.microsoft.com/office/drawing/2014/main" val="20000"/>
                    </a:ext>
                  </a:extLst>
                </a:gridCol>
                <a:gridCol w="675000">
                  <a:extLst>
                    <a:ext uri="{9D8B030D-6E8A-4147-A177-3AD203B41FA5}">
                      <a16:colId xmlns:a16="http://schemas.microsoft.com/office/drawing/2014/main" val="20001"/>
                    </a:ext>
                  </a:extLst>
                </a:gridCol>
              </a:tblGrid>
              <a:tr h="675000">
                <a:tc>
                  <a:txBody>
                    <a:bodyPr/>
                    <a:lstStyle/>
                    <a:p>
                      <a:endParaRPr lang="en-GB" sz="1400" dirty="0">
                        <a:solidFill>
                          <a:schemeClr val="accent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675000">
                <a:tc>
                  <a:txBody>
                    <a:bodyPr/>
                    <a:lstStyle/>
                    <a:p>
                      <a:endParaRPr lang="en-GB" sz="140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Oval 4"/>
          <p:cNvSpPr/>
          <p:nvPr/>
        </p:nvSpPr>
        <p:spPr>
          <a:xfrm>
            <a:off x="5561394" y="3000217"/>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6" name="Oval 5"/>
          <p:cNvSpPr/>
          <p:nvPr/>
        </p:nvSpPr>
        <p:spPr>
          <a:xfrm>
            <a:off x="4847029" y="2377705"/>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7" name="Oval 6"/>
          <p:cNvSpPr/>
          <p:nvPr/>
        </p:nvSpPr>
        <p:spPr>
          <a:xfrm>
            <a:off x="4854141" y="3000218"/>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8" name="Oval 7"/>
          <p:cNvSpPr/>
          <p:nvPr/>
        </p:nvSpPr>
        <p:spPr>
          <a:xfrm>
            <a:off x="4861266" y="361739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9" name="Oval 8"/>
          <p:cNvSpPr/>
          <p:nvPr/>
        </p:nvSpPr>
        <p:spPr>
          <a:xfrm>
            <a:off x="5561394" y="3675050"/>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0" name="Oval 9"/>
          <p:cNvSpPr/>
          <p:nvPr/>
        </p:nvSpPr>
        <p:spPr>
          <a:xfrm>
            <a:off x="5561394" y="4418944"/>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1" name="Oval 10"/>
          <p:cNvSpPr/>
          <p:nvPr/>
        </p:nvSpPr>
        <p:spPr>
          <a:xfrm>
            <a:off x="4861266" y="4418943"/>
            <a:ext cx="464344" cy="500531"/>
          </a:xfrm>
          <a:prstGeom prst="ellipse">
            <a:avLst/>
          </a:prstGeo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1350"/>
          </a:p>
        </p:txBody>
      </p:sp>
      <p:sp>
        <p:nvSpPr>
          <p:cNvPr id="15" name="Oval 14"/>
          <p:cNvSpPr/>
          <p:nvPr/>
        </p:nvSpPr>
        <p:spPr>
          <a:xfrm>
            <a:off x="6618660" y="3031174"/>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6" name="Oval 15"/>
          <p:cNvSpPr/>
          <p:nvPr/>
        </p:nvSpPr>
        <p:spPr>
          <a:xfrm>
            <a:off x="6618660" y="3656372"/>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7" name="Oval 16"/>
          <p:cNvSpPr/>
          <p:nvPr/>
        </p:nvSpPr>
        <p:spPr>
          <a:xfrm>
            <a:off x="7318788" y="3683071"/>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8" name="Oval 17"/>
          <p:cNvSpPr/>
          <p:nvPr/>
        </p:nvSpPr>
        <p:spPr>
          <a:xfrm>
            <a:off x="7318788" y="4426965"/>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sp>
        <p:nvSpPr>
          <p:cNvPr id="19" name="Oval 18"/>
          <p:cNvSpPr/>
          <p:nvPr/>
        </p:nvSpPr>
        <p:spPr>
          <a:xfrm>
            <a:off x="6618660" y="4426963"/>
            <a:ext cx="464344" cy="500531"/>
          </a:xfrm>
          <a:prstGeom prst="ellipse">
            <a:avLst/>
          </a:prstGeom>
          <a:solidFill>
            <a:srgbClr val="FFE101"/>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sz="1350">
              <a:solidFill>
                <a:srgbClr val="FFFF00"/>
              </a:solidFill>
            </a:endParaRPr>
          </a:p>
        </p:txBody>
      </p:sp>
      <p:cxnSp>
        <p:nvCxnSpPr>
          <p:cNvPr id="13" name="Straight Connector 12"/>
          <p:cNvCxnSpPr/>
          <p:nvPr/>
        </p:nvCxnSpPr>
        <p:spPr>
          <a:xfrm flipH="1">
            <a:off x="1112245" y="2431830"/>
            <a:ext cx="414338" cy="545143"/>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a:off x="1533727" y="2431830"/>
            <a:ext cx="414338" cy="517505"/>
          </a:xfrm>
          <a:prstGeom prst="line">
            <a:avLst/>
          </a:prstGeom>
        </p:spPr>
        <p:style>
          <a:lnRef idx="1">
            <a:schemeClr val="dk1"/>
          </a:lnRef>
          <a:fillRef idx="0">
            <a:schemeClr val="dk1"/>
          </a:fillRef>
          <a:effectRef idx="0">
            <a:schemeClr val="dk1"/>
          </a:effectRef>
          <a:fontRef idx="minor">
            <a:schemeClr val="tx1"/>
          </a:fontRef>
        </p:style>
      </p:cxnSp>
      <p:sp>
        <p:nvSpPr>
          <p:cNvPr id="21" name="Rectangle 20"/>
          <p:cNvSpPr/>
          <p:nvPr/>
        </p:nvSpPr>
        <p:spPr>
          <a:xfrm>
            <a:off x="727701" y="2767517"/>
            <a:ext cx="614271" cy="1107996"/>
          </a:xfrm>
          <a:prstGeom prst="rect">
            <a:avLst/>
          </a:prstGeom>
        </p:spPr>
        <p:txBody>
          <a:bodyPr wrap="none">
            <a:spAutoFit/>
          </a:bodyPr>
          <a:lstStyle/>
          <a:p>
            <a:pPr algn="ctr"/>
            <a:r>
              <a:rPr lang="en-GB" sz="6600" dirty="0"/>
              <a:t>2</a:t>
            </a:r>
          </a:p>
        </p:txBody>
      </p:sp>
      <p:sp>
        <p:nvSpPr>
          <p:cNvPr id="22" name="Rectangle 21"/>
          <p:cNvSpPr/>
          <p:nvPr/>
        </p:nvSpPr>
        <p:spPr>
          <a:xfrm>
            <a:off x="1717616" y="2738003"/>
            <a:ext cx="614271" cy="1107996"/>
          </a:xfrm>
          <a:prstGeom prst="rect">
            <a:avLst/>
          </a:prstGeom>
        </p:spPr>
        <p:txBody>
          <a:bodyPr wrap="none">
            <a:spAutoFit/>
          </a:bodyPr>
          <a:lstStyle/>
          <a:p>
            <a:pPr algn="ctr"/>
            <a:r>
              <a:rPr lang="en-GB" sz="6600" dirty="0"/>
              <a:t>5</a:t>
            </a:r>
          </a:p>
        </p:txBody>
      </p:sp>
      <p:sp>
        <p:nvSpPr>
          <p:cNvPr id="23" name="Oval 22"/>
          <p:cNvSpPr/>
          <p:nvPr/>
        </p:nvSpPr>
        <p:spPr>
          <a:xfrm rot="1716020">
            <a:off x="2050014" y="1401486"/>
            <a:ext cx="757133" cy="2605828"/>
          </a:xfrm>
          <a:prstGeom prst="ellipse">
            <a:avLst/>
          </a:prstGeom>
          <a:noFill/>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1350"/>
          </a:p>
        </p:txBody>
      </p:sp>
      <p:sp>
        <p:nvSpPr>
          <p:cNvPr id="2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2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4456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par>
                          <p:cTn id="13" fill="hold">
                            <p:stCondLst>
                              <p:cond delay="0"/>
                            </p:stCondLst>
                            <p:childTnLst>
                              <p:par>
                                <p:cTn id="14" presetID="0" presetClass="path" presetSubtype="0" accel="50000" decel="50000" fill="hold" grpId="0" nodeType="afterEffect">
                                  <p:stCondLst>
                                    <p:cond delay="0"/>
                                  </p:stCondLst>
                                  <p:childTnLst>
                                    <p:animMotion origin="layout" path="M 1.25E-6 6.2963E-6 L 0.27031 0.13056 " pathEditMode="relative" ptsTypes="AA">
                                      <p:cBhvr>
                                        <p:cTn id="15" dur="2000" fill="hold"/>
                                        <p:tgtEl>
                                          <p:spTgt spid="6"/>
                                        </p:tgtEl>
                                        <p:attrNameLst>
                                          <p:attrName>ppt_x</p:attrName>
                                          <p:attrName>ppt_y</p:attrName>
                                        </p:attrNameLst>
                                      </p:cBhvr>
                                    </p:animMotion>
                                  </p:childTnLst>
                                </p:cTn>
                              </p:par>
                              <p:par>
                                <p:cTn id="16" presetID="0" presetClass="path" presetSubtype="0" accel="50000" decel="50000" fill="hold" grpId="0" nodeType="withEffect">
                                  <p:stCondLst>
                                    <p:cond delay="0"/>
                                  </p:stCondLst>
                                  <p:childTnLst>
                                    <p:animMotion origin="layout" path="M 0 2.22222E-6 L 0.19531 -0.26111 " pathEditMode="relative" rAng="0" ptsTypes="AA">
                                      <p:cBhvr>
                                        <p:cTn id="17" dur="2000" fill="hold"/>
                                        <p:tgtEl>
                                          <p:spTgt spid="7"/>
                                        </p:tgtEl>
                                        <p:attrNameLst>
                                          <p:attrName>ppt_x</p:attrName>
                                          <p:attrName>ppt_y</p:attrName>
                                        </p:attrNameLst>
                                      </p:cBhvr>
                                      <p:rCtr x="9766" y="-13056"/>
                                    </p:animMotion>
                                  </p:childTnLst>
                                </p:cTn>
                              </p:par>
                              <p:par>
                                <p:cTn id="18" presetID="0" presetClass="path" presetSubtype="0" accel="50000" decel="50000" fill="hold" grpId="0" nodeType="withEffect">
                                  <p:stCondLst>
                                    <p:cond delay="0"/>
                                  </p:stCondLst>
                                  <p:childTnLst>
                                    <p:animMotion origin="layout" path="M -3.75E-6 2.22222E-6 L 0.19375 -0.25556 " pathEditMode="relative" rAng="0" ptsTypes="AA">
                                      <p:cBhvr>
                                        <p:cTn id="19" dur="2000" fill="hold"/>
                                        <p:tgtEl>
                                          <p:spTgt spid="5"/>
                                        </p:tgtEl>
                                        <p:attrNameLst>
                                          <p:attrName>ppt_x</p:attrName>
                                          <p:attrName>ppt_y</p:attrName>
                                        </p:attrNameLst>
                                      </p:cBhvr>
                                      <p:rCtr x="9687" y="-12778"/>
                                    </p:animMotion>
                                  </p:childTnLst>
                                </p:cTn>
                              </p:par>
                              <p:par>
                                <p:cTn id="20" presetID="0" presetClass="path" presetSubtype="0" accel="50000" decel="50000" fill="hold" grpId="0" nodeType="withEffect">
                                  <p:stCondLst>
                                    <p:cond delay="0"/>
                                  </p:stCondLst>
                                  <p:childTnLst>
                                    <p:animMotion origin="layout" path="M -1.25E-6 4.81481E-6 L 0.19375 -0.25556 " pathEditMode="relative" rAng="0" ptsTypes="AA">
                                      <p:cBhvr>
                                        <p:cTn id="21" dur="2000" fill="hold"/>
                                        <p:tgtEl>
                                          <p:spTgt spid="8"/>
                                        </p:tgtEl>
                                        <p:attrNameLst>
                                          <p:attrName>ppt_x</p:attrName>
                                          <p:attrName>ppt_y</p:attrName>
                                        </p:attrNameLst>
                                      </p:cBhvr>
                                      <p:rCtr x="9687" y="-12778"/>
                                    </p:animMotion>
                                  </p:childTnLst>
                                </p:cTn>
                              </p:par>
                              <p:par>
                                <p:cTn id="22" presetID="0" presetClass="path" presetSubtype="0" accel="50000" decel="50000" fill="hold" grpId="0" nodeType="withEffect">
                                  <p:stCondLst>
                                    <p:cond delay="0"/>
                                  </p:stCondLst>
                                  <p:childTnLst>
                                    <p:animMotion origin="layout" path="M -3.75E-6 2.22222E-6 L 0.19063 -0.26667 " pathEditMode="relative" rAng="0" ptsTypes="AA">
                                      <p:cBhvr>
                                        <p:cTn id="23" dur="2000" fill="hold"/>
                                        <p:tgtEl>
                                          <p:spTgt spid="9"/>
                                        </p:tgtEl>
                                        <p:attrNameLst>
                                          <p:attrName>ppt_x</p:attrName>
                                          <p:attrName>ppt_y</p:attrName>
                                        </p:attrNameLst>
                                      </p:cBhvr>
                                      <p:rCtr x="9531" y="-13333"/>
                                    </p:animMotion>
                                  </p:childTnLst>
                                </p:cTn>
                              </p:par>
                            </p:childTnLst>
                          </p:cTn>
                        </p:par>
                        <p:par>
                          <p:cTn id="24" fill="hold">
                            <p:stCondLst>
                              <p:cond delay="2000"/>
                            </p:stCondLst>
                            <p:childTnLst>
                              <p:par>
                                <p:cTn id="25" presetID="1"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21" grpId="0"/>
      <p:bldP spid="22" grpId="0"/>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290382146"/>
              </p:ext>
            </p:extLst>
          </p:nvPr>
        </p:nvGraphicFramePr>
        <p:xfrm>
          <a:off x="323528" y="1773208"/>
          <a:ext cx="8437133" cy="3655789"/>
        </p:xfrm>
        <a:graphic>
          <a:graphicData uri="http://schemas.openxmlformats.org/presentationml/2006/ole">
            <mc:AlternateContent xmlns:mc="http://schemas.openxmlformats.org/markup-compatibility/2006">
              <mc:Choice xmlns:v="urn:schemas-microsoft-com:vml" Requires="v">
                <p:oleObj spid="_x0000_s1055" name="Document" r:id="rId3" imgW="5902642" imgH="2557913" progId="Word.Document.12">
                  <p:embed/>
                </p:oleObj>
              </mc:Choice>
              <mc:Fallback>
                <p:oleObj name="Document" r:id="rId3" imgW="5902642" imgH="2557913" progId="Word.Document.12">
                  <p:embed/>
                  <p:pic>
                    <p:nvPicPr>
                      <p:cNvPr id="2" name="Object 1"/>
                      <p:cNvPicPr/>
                      <p:nvPr/>
                    </p:nvPicPr>
                    <p:blipFill>
                      <a:blip r:embed="rId4"/>
                      <a:stretch>
                        <a:fillRect/>
                      </a:stretch>
                    </p:blipFill>
                    <p:spPr>
                      <a:xfrm>
                        <a:off x="323528" y="1773208"/>
                        <a:ext cx="8437133" cy="3655789"/>
                      </a:xfrm>
                      <a:prstGeom prst="rect">
                        <a:avLst/>
                      </a:prstGeom>
                    </p:spPr>
                  </p:pic>
                </p:oleObj>
              </mc:Fallback>
            </mc:AlternateContent>
          </a:graphicData>
        </a:graphic>
      </p:graphicFrame>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1301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34034" y="454342"/>
            <a:ext cx="5734685" cy="5785705"/>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97704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19993" y="1338898"/>
            <a:ext cx="8388727" cy="2725102"/>
          </a:xfrm>
          <a:prstGeom prst="rect">
            <a:avLst/>
          </a:prstGeom>
        </p:spPr>
      </p:pic>
      <p:sp>
        <p:nvSpPr>
          <p:cNvPr id="4" name="TextBox 3"/>
          <p:cNvSpPr txBox="1"/>
          <p:nvPr/>
        </p:nvSpPr>
        <p:spPr>
          <a:xfrm>
            <a:off x="345441" y="182880"/>
            <a:ext cx="761686" cy="369332"/>
          </a:xfrm>
          <a:prstGeom prst="rect">
            <a:avLst/>
          </a:prstGeom>
          <a:noFill/>
        </p:spPr>
        <p:txBody>
          <a:bodyPr wrap="square" rtlCol="0">
            <a:spAutoFit/>
          </a:bodyPr>
          <a:lstStyle/>
          <a:p>
            <a:r>
              <a:rPr lang="en-GB" b="1" dirty="0" smtClean="0"/>
              <a:t>TASK</a:t>
            </a:r>
            <a:endParaRPr lang="en-GB" b="1" dirty="0"/>
          </a:p>
        </p:txBody>
      </p:sp>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93915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77545" y="1141094"/>
            <a:ext cx="7260076" cy="4589145"/>
          </a:xfrm>
          <a:prstGeom prst="rect">
            <a:avLst/>
          </a:prstGeom>
        </p:spPr>
      </p:pic>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19099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4275" y="1683418"/>
            <a:ext cx="3878765" cy="4976909"/>
          </a:xfrm>
          <a:prstGeom prst="rect">
            <a:avLst/>
          </a:prstGeom>
        </p:spPr>
      </p:pic>
      <p:pic>
        <p:nvPicPr>
          <p:cNvPr id="3" name="Picture 2"/>
          <p:cNvPicPr>
            <a:picLocks noChangeAspect="1"/>
          </p:cNvPicPr>
          <p:nvPr/>
        </p:nvPicPr>
        <p:blipFill>
          <a:blip r:embed="rId3"/>
          <a:stretch>
            <a:fillRect/>
          </a:stretch>
        </p:blipFill>
        <p:spPr>
          <a:xfrm>
            <a:off x="4003040" y="2702560"/>
            <a:ext cx="4714240" cy="1670463"/>
          </a:xfrm>
          <a:prstGeom prst="rect">
            <a:avLst/>
          </a:prstGeom>
        </p:spPr>
      </p:pic>
      <p:sp>
        <p:nvSpPr>
          <p:cNvPr id="4" name="TextBox 3"/>
          <p:cNvSpPr txBox="1"/>
          <p:nvPr/>
        </p:nvSpPr>
        <p:spPr>
          <a:xfrm>
            <a:off x="558801" y="294640"/>
            <a:ext cx="761686" cy="369332"/>
          </a:xfrm>
          <a:prstGeom prst="rect">
            <a:avLst/>
          </a:prstGeom>
          <a:noFill/>
        </p:spPr>
        <p:txBody>
          <a:bodyPr wrap="square" rtlCol="0">
            <a:spAutoFit/>
          </a:bodyPr>
          <a:lstStyle/>
          <a:p>
            <a:r>
              <a:rPr lang="en-GB" b="1" dirty="0" smtClean="0">
                <a:solidFill>
                  <a:srgbClr val="FF0000"/>
                </a:solidFill>
              </a:rPr>
              <a:t>TASK</a:t>
            </a:r>
            <a:endParaRPr lang="en-GB" b="1" dirty="0">
              <a:solidFill>
                <a:srgbClr val="FF0000"/>
              </a:solidFill>
            </a:endParaRPr>
          </a:p>
        </p:txBody>
      </p:sp>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59935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7091" y="1249680"/>
            <a:ext cx="7876182" cy="4389120"/>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36502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8750" y="1382316"/>
            <a:ext cx="6286500" cy="4093369"/>
          </a:xfrm>
          <a:prstGeom prst="rect">
            <a:avLst/>
          </a:prstGeom>
        </p:spPr>
      </p:pic>
      <p:sp>
        <p:nvSpPr>
          <p:cNvPr id="3" name="TextBox 2"/>
          <p:cNvSpPr txBox="1"/>
          <p:nvPr/>
        </p:nvSpPr>
        <p:spPr>
          <a:xfrm>
            <a:off x="1797627" y="1036067"/>
            <a:ext cx="6504513" cy="369332"/>
          </a:xfrm>
          <a:prstGeom prst="rect">
            <a:avLst/>
          </a:prstGeom>
          <a:noFill/>
        </p:spPr>
        <p:txBody>
          <a:bodyPr wrap="square" rtlCol="0">
            <a:spAutoFit/>
          </a:bodyPr>
          <a:lstStyle/>
          <a:p>
            <a:r>
              <a:rPr lang="en-US" dirty="0">
                <a:latin typeface="Letter-join 6" panose="02000805000000020003" pitchFamily="50" charset="0"/>
              </a:rPr>
              <a:t>How do we develop reasoning in lessons? </a:t>
            </a:r>
            <a:endParaRPr lang="en-GB" dirty="0">
              <a:latin typeface="Letter-join 6" panose="02000805000000020003" pitchFamily="50" charset="0"/>
            </a:endParaRP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06419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5537" y="2029894"/>
            <a:ext cx="8647387" cy="2077492"/>
          </a:xfrm>
          <a:prstGeom prst="rect">
            <a:avLst/>
          </a:prstGeom>
          <a:solidFill>
            <a:srgbClr val="FFFF00"/>
          </a:solidFill>
        </p:spPr>
        <p:txBody>
          <a:bodyPr wrap="square">
            <a:spAutoFit/>
          </a:bodyPr>
          <a:lstStyle/>
          <a:p>
            <a:r>
              <a:rPr lang="en-GB" dirty="0"/>
              <a:t>We will conduct a </a:t>
            </a:r>
            <a:r>
              <a:rPr lang="en-GB" sz="2100" b="1" u="sng" dirty="0">
                <a:solidFill>
                  <a:srgbClr val="FF0000"/>
                </a:solidFill>
              </a:rPr>
              <a:t>national voluntary pilot between 10 June and 28 June 2019</a:t>
            </a:r>
            <a:r>
              <a:rPr lang="en-GB" dirty="0"/>
              <a:t>, to allow schools to familiarise themselves with the check before it becomes statutory in June 2020.</a:t>
            </a:r>
          </a:p>
          <a:p>
            <a:endParaRPr lang="en-GB" dirty="0"/>
          </a:p>
          <a:p>
            <a:r>
              <a:rPr lang="en-GB" b="1" dirty="0">
                <a:solidFill>
                  <a:srgbClr val="FF0000"/>
                </a:solidFill>
              </a:rPr>
              <a:t>The national curriculum specifies that pupils should be taught to recall the multiplication tables up to and including 12x12 by the end of year 4.</a:t>
            </a:r>
          </a:p>
          <a:p>
            <a:endParaRPr lang="en-GB" dirty="0"/>
          </a:p>
        </p:txBody>
      </p:sp>
      <p:sp>
        <p:nvSpPr>
          <p:cNvPr id="6" name="Rectangle 5"/>
          <p:cNvSpPr/>
          <p:nvPr/>
        </p:nvSpPr>
        <p:spPr>
          <a:xfrm>
            <a:off x="55180" y="945126"/>
            <a:ext cx="8868102" cy="923330"/>
          </a:xfrm>
          <a:prstGeom prst="rect">
            <a:avLst/>
          </a:prstGeom>
        </p:spPr>
        <p:txBody>
          <a:bodyPr wrap="square">
            <a:spAutoFit/>
          </a:bodyPr>
          <a:lstStyle/>
          <a:p>
            <a:r>
              <a:rPr lang="en-GB" b="1" dirty="0">
                <a:solidFill>
                  <a:srgbClr val="333333"/>
                </a:solidFill>
                <a:latin typeface="Nunito"/>
              </a:rPr>
              <a:t>On 14 September 2017 the Department for Education announced that the Times Tables Check will now be administered for children in </a:t>
            </a:r>
            <a:r>
              <a:rPr lang="en-GB" b="1" dirty="0">
                <a:solidFill>
                  <a:srgbClr val="FA871E"/>
                </a:solidFill>
                <a:latin typeface="Nunito"/>
                <a:hlinkClick r:id="rId2"/>
              </a:rPr>
              <a:t>Year 4</a:t>
            </a:r>
            <a:r>
              <a:rPr lang="en-GB" b="1" dirty="0">
                <a:solidFill>
                  <a:srgbClr val="333333"/>
                </a:solidFill>
                <a:latin typeface="Nunito"/>
              </a:rPr>
              <a:t>, starting in the 2019-20 academic year. </a:t>
            </a:r>
            <a:endParaRPr lang="en-GB" dirty="0"/>
          </a:p>
        </p:txBody>
      </p:sp>
      <p:sp>
        <p:nvSpPr>
          <p:cNvPr id="7" name="Rectangle 6"/>
          <p:cNvSpPr/>
          <p:nvPr/>
        </p:nvSpPr>
        <p:spPr>
          <a:xfrm>
            <a:off x="465083" y="4355563"/>
            <a:ext cx="7882759" cy="1200329"/>
          </a:xfrm>
          <a:prstGeom prst="rect">
            <a:avLst/>
          </a:prstGeom>
        </p:spPr>
        <p:txBody>
          <a:bodyPr wrap="square">
            <a:spAutoFit/>
          </a:bodyPr>
          <a:lstStyle/>
          <a:p>
            <a:r>
              <a:rPr lang="en-GB" b="1" dirty="0">
                <a:solidFill>
                  <a:srgbClr val="0070C0"/>
                </a:solidFill>
                <a:latin typeface="Nunito"/>
              </a:rPr>
              <a:t>Children will be tested using an on-screen check, where they will have to answer multiplication questions against the clock. The test will last no longer than 5 minutes and is similar to other tests already used by primary schools. Their answers will be marked instantly</a:t>
            </a:r>
            <a:r>
              <a:rPr lang="en-GB" b="1" dirty="0">
                <a:solidFill>
                  <a:srgbClr val="333333"/>
                </a:solidFill>
                <a:latin typeface="Nunito"/>
              </a:rPr>
              <a:t>.</a:t>
            </a:r>
            <a:endParaRPr lang="en-GB" b="1" dirty="0"/>
          </a:p>
        </p:txBody>
      </p:sp>
      <p:sp>
        <p:nvSpPr>
          <p:cNvPr id="8"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9"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30215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251467" y="1304575"/>
            <a:ext cx="1606249" cy="1558496"/>
            <a:chOff x="694158" y="651819"/>
            <a:chExt cx="3238754" cy="2282767"/>
          </a:xfrm>
        </p:grpSpPr>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158" y="66750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47271" y="2341960"/>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1414" y="678335"/>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65181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3" y="660750"/>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6293" y="2301482"/>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7982" y="1737166"/>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2" name="TextBox 11"/>
          <p:cNvSpPr txBox="1"/>
          <p:nvPr/>
        </p:nvSpPr>
        <p:spPr>
          <a:xfrm>
            <a:off x="1238026" y="3363124"/>
            <a:ext cx="1944763" cy="715581"/>
          </a:xfrm>
          <a:prstGeom prst="rect">
            <a:avLst/>
          </a:prstGeom>
          <a:noFill/>
        </p:spPr>
        <p:txBody>
          <a:bodyPr wrap="none" rtlCol="0">
            <a:spAutoFit/>
          </a:bodyPr>
          <a:lstStyle/>
          <a:p>
            <a:r>
              <a:rPr lang="en-GB" sz="4050" dirty="0"/>
              <a:t>43   X   3</a:t>
            </a:r>
          </a:p>
        </p:txBody>
      </p:sp>
      <p:sp>
        <p:nvSpPr>
          <p:cNvPr id="13" name="TextBox 12"/>
          <p:cNvSpPr txBox="1"/>
          <p:nvPr/>
        </p:nvSpPr>
        <p:spPr>
          <a:xfrm>
            <a:off x="3677256" y="3570876"/>
            <a:ext cx="4039084" cy="738664"/>
          </a:xfrm>
          <a:prstGeom prst="rect">
            <a:avLst/>
          </a:prstGeom>
          <a:noFill/>
        </p:spPr>
        <p:txBody>
          <a:bodyPr wrap="square" rtlCol="0">
            <a:spAutoFit/>
          </a:bodyPr>
          <a:lstStyle/>
          <a:p>
            <a:r>
              <a:rPr lang="en-GB" sz="2100" dirty="0"/>
              <a:t>Which number is the </a:t>
            </a:r>
            <a:r>
              <a:rPr lang="en-GB" sz="2100" dirty="0">
                <a:solidFill>
                  <a:schemeClr val="tx2"/>
                </a:solidFill>
              </a:rPr>
              <a:t>multiplicand</a:t>
            </a:r>
            <a:r>
              <a:rPr lang="en-GB" sz="2100" dirty="0"/>
              <a:t>?</a:t>
            </a:r>
          </a:p>
          <a:p>
            <a:r>
              <a:rPr lang="en-GB" sz="2100" dirty="0"/>
              <a:t>Which number is the </a:t>
            </a:r>
            <a:r>
              <a:rPr lang="en-GB" sz="2100" dirty="0">
                <a:solidFill>
                  <a:srgbClr val="00B050"/>
                </a:solidFill>
              </a:rPr>
              <a:t>multiplier</a:t>
            </a:r>
            <a:r>
              <a:rPr lang="en-GB" sz="2100" dirty="0"/>
              <a:t>?</a:t>
            </a:r>
          </a:p>
        </p:txBody>
      </p:sp>
      <p:sp>
        <p:nvSpPr>
          <p:cNvPr id="14" name="TextBox 13"/>
          <p:cNvSpPr txBox="1"/>
          <p:nvPr/>
        </p:nvSpPr>
        <p:spPr>
          <a:xfrm>
            <a:off x="1107126" y="4286461"/>
            <a:ext cx="3694078" cy="1061829"/>
          </a:xfrm>
          <a:prstGeom prst="rect">
            <a:avLst/>
          </a:prstGeom>
          <a:noFill/>
        </p:spPr>
        <p:txBody>
          <a:bodyPr wrap="square" rtlCol="0">
            <a:spAutoFit/>
          </a:bodyPr>
          <a:lstStyle/>
          <a:p>
            <a:r>
              <a:rPr lang="en-GB" sz="2100" b="1" dirty="0"/>
              <a:t>STEM SENTENCES:     	</a:t>
            </a:r>
          </a:p>
          <a:p>
            <a:r>
              <a:rPr lang="en-GB" sz="2100" dirty="0"/>
              <a:t>The multiplicand is …</a:t>
            </a:r>
          </a:p>
          <a:p>
            <a:r>
              <a:rPr lang="en-GB" sz="2100" dirty="0"/>
              <a:t>The multiplier is …</a:t>
            </a:r>
          </a:p>
        </p:txBody>
      </p:sp>
      <p:sp>
        <p:nvSpPr>
          <p:cNvPr id="15" name="Oval 14"/>
          <p:cNvSpPr/>
          <p:nvPr/>
        </p:nvSpPr>
        <p:spPr>
          <a:xfrm>
            <a:off x="1189557" y="3320993"/>
            <a:ext cx="851902" cy="832303"/>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6" name="Oval 15"/>
          <p:cNvSpPr/>
          <p:nvPr/>
        </p:nvSpPr>
        <p:spPr>
          <a:xfrm>
            <a:off x="2528214" y="3320993"/>
            <a:ext cx="851902" cy="832303"/>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nvGrpSpPr>
          <p:cNvPr id="17" name="Group 16"/>
          <p:cNvGrpSpPr/>
          <p:nvPr/>
        </p:nvGrpSpPr>
        <p:grpSpPr>
          <a:xfrm>
            <a:off x="3670236" y="1377333"/>
            <a:ext cx="1606249" cy="1558496"/>
            <a:chOff x="694158" y="651819"/>
            <a:chExt cx="3238754" cy="2282767"/>
          </a:xfrm>
        </p:grpSpPr>
        <p:pic>
          <p:nvPicPr>
            <p:cNvPr id="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158" y="66750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47271" y="2341960"/>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1414" y="678335"/>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65181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3" y="660750"/>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6293" y="2301482"/>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7982" y="1737166"/>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25" name="Group 24"/>
          <p:cNvGrpSpPr/>
          <p:nvPr/>
        </p:nvGrpSpPr>
        <p:grpSpPr>
          <a:xfrm>
            <a:off x="5942091" y="1368282"/>
            <a:ext cx="1606249" cy="1558496"/>
            <a:chOff x="694158" y="651819"/>
            <a:chExt cx="3238754" cy="2282767"/>
          </a:xfrm>
        </p:grpSpPr>
        <p:pic>
          <p:nvPicPr>
            <p:cNvPr id="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158" y="66750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47271" y="2341960"/>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1414" y="678335"/>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65181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3" y="660750"/>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6293" y="2301482"/>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7982" y="1737166"/>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3" name="TextBox 32"/>
          <p:cNvSpPr txBox="1"/>
          <p:nvPr/>
        </p:nvSpPr>
        <p:spPr>
          <a:xfrm>
            <a:off x="1169244" y="5308253"/>
            <a:ext cx="3459601" cy="715581"/>
          </a:xfrm>
          <a:prstGeom prst="rect">
            <a:avLst/>
          </a:prstGeom>
          <a:noFill/>
        </p:spPr>
        <p:txBody>
          <a:bodyPr wrap="none" rtlCol="0">
            <a:spAutoFit/>
          </a:bodyPr>
          <a:lstStyle/>
          <a:p>
            <a:r>
              <a:rPr lang="en-GB" sz="4050" dirty="0"/>
              <a:t>43   X   3  =  129</a:t>
            </a:r>
          </a:p>
        </p:txBody>
      </p:sp>
      <p:sp>
        <p:nvSpPr>
          <p:cNvPr id="2" name="TextBox 1"/>
          <p:cNvSpPr txBox="1"/>
          <p:nvPr/>
        </p:nvSpPr>
        <p:spPr>
          <a:xfrm>
            <a:off x="345441" y="182880"/>
            <a:ext cx="761686" cy="369332"/>
          </a:xfrm>
          <a:prstGeom prst="rect">
            <a:avLst/>
          </a:prstGeom>
          <a:noFill/>
        </p:spPr>
        <p:txBody>
          <a:bodyPr wrap="square" rtlCol="0">
            <a:spAutoFit/>
          </a:bodyPr>
          <a:lstStyle/>
          <a:p>
            <a:r>
              <a:rPr lang="en-GB" b="1" dirty="0" smtClean="0">
                <a:solidFill>
                  <a:srgbClr val="FF0000"/>
                </a:solidFill>
              </a:rPr>
              <a:t>TASK</a:t>
            </a:r>
            <a:endParaRPr lang="en-GB" b="1" dirty="0">
              <a:solidFill>
                <a:srgbClr val="FF0000"/>
              </a:solidFill>
            </a:endParaRPr>
          </a:p>
        </p:txBody>
      </p:sp>
      <p:sp>
        <p:nvSpPr>
          <p:cNvPr id="3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35"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585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6" grpId="0" animBg="1"/>
      <p:bldP spid="3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441915" y="1052737"/>
            <a:ext cx="2141663" cy="1508833"/>
            <a:chOff x="694159" y="651819"/>
            <a:chExt cx="3238752" cy="2282767"/>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159" y="66750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7273" y="2341960"/>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1414" y="678335"/>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65181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660750"/>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6292" y="2301481"/>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7982" y="1737166"/>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5" name="TextBox 4"/>
          <p:cNvSpPr txBox="1"/>
          <p:nvPr/>
        </p:nvSpPr>
        <p:spPr>
          <a:xfrm>
            <a:off x="316146" y="3363124"/>
            <a:ext cx="3693640" cy="715581"/>
          </a:xfrm>
          <a:prstGeom prst="rect">
            <a:avLst/>
          </a:prstGeom>
          <a:noFill/>
        </p:spPr>
        <p:txBody>
          <a:bodyPr wrap="none" rtlCol="0">
            <a:spAutoFit/>
          </a:bodyPr>
          <a:lstStyle/>
          <a:p>
            <a:r>
              <a:rPr lang="en-GB" sz="4050" dirty="0"/>
              <a:t>43   X   3    =  129</a:t>
            </a:r>
          </a:p>
        </p:txBody>
      </p:sp>
      <p:sp>
        <p:nvSpPr>
          <p:cNvPr id="34" name="TextBox 33"/>
          <p:cNvSpPr txBox="1"/>
          <p:nvPr/>
        </p:nvSpPr>
        <p:spPr>
          <a:xfrm>
            <a:off x="373694" y="4293096"/>
            <a:ext cx="1827744" cy="715581"/>
          </a:xfrm>
          <a:prstGeom prst="rect">
            <a:avLst/>
          </a:prstGeom>
          <a:noFill/>
        </p:spPr>
        <p:txBody>
          <a:bodyPr wrap="none" rtlCol="0">
            <a:spAutoFit/>
          </a:bodyPr>
          <a:lstStyle/>
          <a:p>
            <a:r>
              <a:rPr lang="en-GB" sz="4050" dirty="0"/>
              <a:t>44   X  3</a:t>
            </a:r>
          </a:p>
        </p:txBody>
      </p:sp>
      <p:sp>
        <p:nvSpPr>
          <p:cNvPr id="16" name="Oval 15"/>
          <p:cNvSpPr/>
          <p:nvPr/>
        </p:nvSpPr>
        <p:spPr>
          <a:xfrm>
            <a:off x="251521" y="3320989"/>
            <a:ext cx="895739" cy="791543"/>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8" name="Oval 37"/>
          <p:cNvSpPr/>
          <p:nvPr/>
        </p:nvSpPr>
        <p:spPr>
          <a:xfrm>
            <a:off x="1586011" y="3342652"/>
            <a:ext cx="860342" cy="790168"/>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nvGrpSpPr>
          <p:cNvPr id="33" name="Group 32"/>
          <p:cNvGrpSpPr/>
          <p:nvPr/>
        </p:nvGrpSpPr>
        <p:grpSpPr>
          <a:xfrm>
            <a:off x="2251850" y="2403122"/>
            <a:ext cx="6530570" cy="337792"/>
            <a:chOff x="2286448" y="2565743"/>
            <a:chExt cx="6530570" cy="450389"/>
          </a:xfrm>
        </p:grpSpPr>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448" y="2565743"/>
              <a:ext cx="500034" cy="407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16984" y="2608210"/>
              <a:ext cx="500034" cy="407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3560" y="2565743"/>
              <a:ext cx="500034" cy="407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7" name="TextBox 36"/>
          <p:cNvSpPr txBox="1"/>
          <p:nvPr/>
        </p:nvSpPr>
        <p:spPr>
          <a:xfrm>
            <a:off x="107505" y="5407405"/>
            <a:ext cx="8953897" cy="415498"/>
          </a:xfrm>
          <a:prstGeom prst="rect">
            <a:avLst/>
          </a:prstGeom>
          <a:noFill/>
        </p:spPr>
        <p:txBody>
          <a:bodyPr wrap="square" rtlCol="0">
            <a:spAutoFit/>
          </a:bodyPr>
          <a:lstStyle/>
          <a:p>
            <a:r>
              <a:rPr lang="en-GB" sz="2100" dirty="0"/>
              <a:t>Can you use your answer from 43  x  3  to work out  44  x  3?</a:t>
            </a:r>
          </a:p>
        </p:txBody>
      </p:sp>
      <p:sp>
        <p:nvSpPr>
          <p:cNvPr id="2" name="Oval Callout 1"/>
          <p:cNvSpPr/>
          <p:nvPr/>
        </p:nvSpPr>
        <p:spPr>
          <a:xfrm>
            <a:off x="5126438" y="3119349"/>
            <a:ext cx="3372142" cy="1986365"/>
          </a:xfrm>
          <a:prstGeom prst="wedgeEllipse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What’s the same and what’s different about these two calculations</a:t>
            </a:r>
            <a:r>
              <a:rPr lang="en-GB" sz="1350" dirty="0">
                <a:solidFill>
                  <a:schemeClr val="tx1"/>
                </a:solidFill>
              </a:rPr>
              <a:t>? </a:t>
            </a:r>
          </a:p>
        </p:txBody>
      </p:sp>
      <p:grpSp>
        <p:nvGrpSpPr>
          <p:cNvPr id="39" name="Group 38"/>
          <p:cNvGrpSpPr/>
          <p:nvPr/>
        </p:nvGrpSpPr>
        <p:grpSpPr>
          <a:xfrm>
            <a:off x="486459" y="1082680"/>
            <a:ext cx="2141663" cy="1508833"/>
            <a:chOff x="694159" y="651819"/>
            <a:chExt cx="3238752" cy="2282767"/>
          </a:xfrm>
        </p:grpSpPr>
        <p:pic>
          <p:nvPicPr>
            <p:cNvPr id="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159" y="66750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7273" y="2341960"/>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1414" y="678335"/>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65181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660750"/>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6292" y="2301481"/>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7982" y="1737166"/>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49" name="Group 48"/>
          <p:cNvGrpSpPr/>
          <p:nvPr/>
        </p:nvGrpSpPr>
        <p:grpSpPr>
          <a:xfrm>
            <a:off x="6675356" y="1139985"/>
            <a:ext cx="2141663" cy="1508833"/>
            <a:chOff x="694159" y="651819"/>
            <a:chExt cx="3238752" cy="2282767"/>
          </a:xfrm>
        </p:grpSpPr>
        <p:pic>
          <p:nvPicPr>
            <p:cNvPr id="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159" y="66750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7273" y="2341960"/>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1414" y="678335"/>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651819"/>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660750"/>
              <a:ext cx="432048" cy="2256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6292" y="2301481"/>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7982" y="1737166"/>
              <a:ext cx="416619" cy="3857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36"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7"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567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16" grpId="0" animBg="1"/>
      <p:bldP spid="38" grpId="0" animBg="1"/>
      <p:bldP spid="37" grpId="0"/>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7046" y="2834943"/>
            <a:ext cx="4212468" cy="529179"/>
            <a:chOff x="539552" y="2636912"/>
            <a:chExt cx="5616624" cy="705571"/>
          </a:xfrm>
        </p:grpSpPr>
        <p:sp>
          <p:nvSpPr>
            <p:cNvPr id="5" name="Rectangle 4"/>
            <p:cNvSpPr/>
            <p:nvPr/>
          </p:nvSpPr>
          <p:spPr>
            <a:xfrm>
              <a:off x="539552" y="2708050"/>
              <a:ext cx="1872208" cy="504056"/>
            </a:xfrm>
            <a:prstGeom prst="rect">
              <a:avLst/>
            </a:prstGeom>
            <a:solidFill>
              <a:schemeClr val="accent2">
                <a:lumMod val="40000"/>
                <a:lumOff val="6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ectangle 5"/>
            <p:cNvSpPr/>
            <p:nvPr/>
          </p:nvSpPr>
          <p:spPr>
            <a:xfrm>
              <a:off x="4283968" y="2708050"/>
              <a:ext cx="1872208" cy="504056"/>
            </a:xfrm>
            <a:prstGeom prst="rect">
              <a:avLst/>
            </a:prstGeom>
            <a:solidFill>
              <a:schemeClr val="accent2">
                <a:lumMod val="40000"/>
                <a:lumOff val="6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7" name="Rectangle 6"/>
            <p:cNvSpPr/>
            <p:nvPr/>
          </p:nvSpPr>
          <p:spPr>
            <a:xfrm>
              <a:off x="2411760" y="2708050"/>
              <a:ext cx="1872208" cy="504056"/>
            </a:xfrm>
            <a:prstGeom prst="rect">
              <a:avLst/>
            </a:prstGeom>
            <a:solidFill>
              <a:schemeClr val="accent2">
                <a:lumMod val="40000"/>
                <a:lumOff val="6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8" name="TextBox 7"/>
            <p:cNvSpPr txBox="1"/>
            <p:nvPr/>
          </p:nvSpPr>
          <p:spPr>
            <a:xfrm>
              <a:off x="1151620" y="2636912"/>
              <a:ext cx="873408" cy="677107"/>
            </a:xfrm>
            <a:prstGeom prst="rect">
              <a:avLst/>
            </a:prstGeom>
            <a:noFill/>
          </p:spPr>
          <p:txBody>
            <a:bodyPr wrap="square" rtlCol="0">
              <a:spAutoFit/>
            </a:bodyPr>
            <a:lstStyle/>
            <a:p>
              <a:r>
                <a:rPr lang="en-GB" sz="2700" dirty="0"/>
                <a:t>44</a:t>
              </a:r>
            </a:p>
          </p:txBody>
        </p:sp>
        <p:sp>
          <p:nvSpPr>
            <p:cNvPr id="9" name="TextBox 8"/>
            <p:cNvSpPr txBox="1"/>
            <p:nvPr/>
          </p:nvSpPr>
          <p:spPr>
            <a:xfrm>
              <a:off x="4896035" y="2665376"/>
              <a:ext cx="774639" cy="677107"/>
            </a:xfrm>
            <a:prstGeom prst="rect">
              <a:avLst/>
            </a:prstGeom>
            <a:noFill/>
          </p:spPr>
          <p:txBody>
            <a:bodyPr wrap="square" rtlCol="0">
              <a:spAutoFit/>
            </a:bodyPr>
            <a:lstStyle/>
            <a:p>
              <a:r>
                <a:rPr lang="en-GB" sz="2700" dirty="0"/>
                <a:t>44</a:t>
              </a:r>
            </a:p>
          </p:txBody>
        </p:sp>
        <p:sp>
          <p:nvSpPr>
            <p:cNvPr id="10" name="TextBox 9"/>
            <p:cNvSpPr txBox="1"/>
            <p:nvPr/>
          </p:nvSpPr>
          <p:spPr>
            <a:xfrm>
              <a:off x="3023828" y="2665376"/>
              <a:ext cx="873408" cy="677107"/>
            </a:xfrm>
            <a:prstGeom prst="rect">
              <a:avLst/>
            </a:prstGeom>
            <a:noFill/>
          </p:spPr>
          <p:txBody>
            <a:bodyPr wrap="square" rtlCol="0">
              <a:spAutoFit/>
            </a:bodyPr>
            <a:lstStyle/>
            <a:p>
              <a:r>
                <a:rPr lang="en-GB" sz="2700" dirty="0"/>
                <a:t>44</a:t>
              </a:r>
            </a:p>
          </p:txBody>
        </p:sp>
      </p:grpSp>
      <p:grpSp>
        <p:nvGrpSpPr>
          <p:cNvPr id="11" name="Group 10"/>
          <p:cNvGrpSpPr/>
          <p:nvPr/>
        </p:nvGrpSpPr>
        <p:grpSpPr>
          <a:xfrm>
            <a:off x="1366331" y="1670080"/>
            <a:ext cx="4212468" cy="923330"/>
            <a:chOff x="683568" y="1197622"/>
            <a:chExt cx="5616624" cy="1231105"/>
          </a:xfrm>
        </p:grpSpPr>
        <p:sp>
          <p:nvSpPr>
            <p:cNvPr id="12" name="Rectangle 11"/>
            <p:cNvSpPr/>
            <p:nvPr/>
          </p:nvSpPr>
          <p:spPr>
            <a:xfrm>
              <a:off x="683568" y="1268760"/>
              <a:ext cx="1872208" cy="504056"/>
            </a:xfrm>
            <a:prstGeom prst="rect">
              <a:avLst/>
            </a:prstGeom>
            <a:solidFill>
              <a:schemeClr val="accent1">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3" name="Rectangle 12"/>
            <p:cNvSpPr/>
            <p:nvPr/>
          </p:nvSpPr>
          <p:spPr>
            <a:xfrm>
              <a:off x="4427984" y="1268760"/>
              <a:ext cx="1872208" cy="504056"/>
            </a:xfrm>
            <a:prstGeom prst="rect">
              <a:avLst/>
            </a:prstGeom>
            <a:solidFill>
              <a:schemeClr val="accent1">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4" name="Rectangle 13"/>
            <p:cNvSpPr/>
            <p:nvPr/>
          </p:nvSpPr>
          <p:spPr>
            <a:xfrm>
              <a:off x="2555776" y="1268760"/>
              <a:ext cx="1872208" cy="504056"/>
            </a:xfrm>
            <a:prstGeom prst="rect">
              <a:avLst/>
            </a:prstGeom>
            <a:solidFill>
              <a:schemeClr val="accent1">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5" name="TextBox 14"/>
            <p:cNvSpPr txBox="1"/>
            <p:nvPr/>
          </p:nvSpPr>
          <p:spPr>
            <a:xfrm>
              <a:off x="1295635" y="1197622"/>
              <a:ext cx="985916" cy="1231105"/>
            </a:xfrm>
            <a:prstGeom prst="rect">
              <a:avLst/>
            </a:prstGeom>
            <a:noFill/>
          </p:spPr>
          <p:txBody>
            <a:bodyPr wrap="square" rtlCol="0">
              <a:spAutoFit/>
            </a:bodyPr>
            <a:lstStyle/>
            <a:p>
              <a:r>
                <a:rPr lang="en-GB" sz="2700" dirty="0" smtClean="0"/>
                <a:t>43</a:t>
              </a:r>
            </a:p>
            <a:p>
              <a:endParaRPr lang="en-GB" sz="2700" dirty="0"/>
            </a:p>
          </p:txBody>
        </p:sp>
        <p:sp>
          <p:nvSpPr>
            <p:cNvPr id="16" name="TextBox 15"/>
            <p:cNvSpPr txBox="1"/>
            <p:nvPr/>
          </p:nvSpPr>
          <p:spPr>
            <a:xfrm>
              <a:off x="5040052" y="1226086"/>
              <a:ext cx="1029365" cy="677107"/>
            </a:xfrm>
            <a:prstGeom prst="rect">
              <a:avLst/>
            </a:prstGeom>
            <a:noFill/>
          </p:spPr>
          <p:txBody>
            <a:bodyPr wrap="square" rtlCol="0">
              <a:spAutoFit/>
            </a:bodyPr>
            <a:lstStyle/>
            <a:p>
              <a:r>
                <a:rPr lang="en-GB" sz="2700" dirty="0"/>
                <a:t>43</a:t>
              </a:r>
            </a:p>
          </p:txBody>
        </p:sp>
        <p:sp>
          <p:nvSpPr>
            <p:cNvPr id="17" name="TextBox 16"/>
            <p:cNvSpPr txBox="1"/>
            <p:nvPr/>
          </p:nvSpPr>
          <p:spPr>
            <a:xfrm>
              <a:off x="3167843" y="1226086"/>
              <a:ext cx="944641" cy="677107"/>
            </a:xfrm>
            <a:prstGeom prst="rect">
              <a:avLst/>
            </a:prstGeom>
            <a:noFill/>
          </p:spPr>
          <p:txBody>
            <a:bodyPr wrap="square" rtlCol="0">
              <a:spAutoFit/>
            </a:bodyPr>
            <a:lstStyle/>
            <a:p>
              <a:r>
                <a:rPr lang="en-GB" sz="2700" dirty="0" smtClean="0"/>
                <a:t>43</a:t>
              </a:r>
              <a:endParaRPr lang="en-GB" sz="2700" dirty="0"/>
            </a:p>
          </p:txBody>
        </p:sp>
      </p:grpSp>
      <p:sp>
        <p:nvSpPr>
          <p:cNvPr id="18" name="TextBox 17"/>
          <p:cNvSpPr txBox="1"/>
          <p:nvPr/>
        </p:nvSpPr>
        <p:spPr>
          <a:xfrm>
            <a:off x="5742206" y="1716248"/>
            <a:ext cx="2121093" cy="461665"/>
          </a:xfrm>
          <a:prstGeom prst="rect">
            <a:avLst/>
          </a:prstGeom>
          <a:noFill/>
        </p:spPr>
        <p:txBody>
          <a:bodyPr wrap="none" rtlCol="0">
            <a:spAutoFit/>
          </a:bodyPr>
          <a:lstStyle/>
          <a:p>
            <a:r>
              <a:rPr lang="en-GB" sz="2400" dirty="0"/>
              <a:t>43   X  3   =  129</a:t>
            </a:r>
          </a:p>
        </p:txBody>
      </p:sp>
      <p:sp>
        <p:nvSpPr>
          <p:cNvPr id="19" name="TextBox 18"/>
          <p:cNvSpPr txBox="1"/>
          <p:nvPr/>
        </p:nvSpPr>
        <p:spPr>
          <a:xfrm>
            <a:off x="5728554" y="2879374"/>
            <a:ext cx="1797287" cy="461665"/>
          </a:xfrm>
          <a:prstGeom prst="rect">
            <a:avLst/>
          </a:prstGeom>
          <a:noFill/>
        </p:spPr>
        <p:txBody>
          <a:bodyPr wrap="none" rtlCol="0">
            <a:spAutoFit/>
          </a:bodyPr>
          <a:lstStyle/>
          <a:p>
            <a:r>
              <a:rPr lang="en-GB" sz="2400" dirty="0"/>
              <a:t>44   X  3   =  ?</a:t>
            </a:r>
          </a:p>
        </p:txBody>
      </p:sp>
      <p:grpSp>
        <p:nvGrpSpPr>
          <p:cNvPr id="20" name="Group 19"/>
          <p:cNvGrpSpPr/>
          <p:nvPr/>
        </p:nvGrpSpPr>
        <p:grpSpPr>
          <a:xfrm>
            <a:off x="2069682" y="2210949"/>
            <a:ext cx="744567" cy="604760"/>
            <a:chOff x="1449734" y="1804919"/>
            <a:chExt cx="992752" cy="806347"/>
          </a:xfrm>
        </p:grpSpPr>
        <p:sp>
          <p:nvSpPr>
            <p:cNvPr id="21" name="Down Arrow 20"/>
            <p:cNvSpPr/>
            <p:nvPr/>
          </p:nvSpPr>
          <p:spPr>
            <a:xfrm>
              <a:off x="1449734" y="1804919"/>
              <a:ext cx="99628" cy="806347"/>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2" name="TextBox 21"/>
            <p:cNvSpPr txBox="1"/>
            <p:nvPr/>
          </p:nvSpPr>
          <p:spPr>
            <a:xfrm>
              <a:off x="1599951" y="1915704"/>
              <a:ext cx="842535" cy="615554"/>
            </a:xfrm>
            <a:prstGeom prst="rect">
              <a:avLst/>
            </a:prstGeom>
            <a:noFill/>
          </p:spPr>
          <p:txBody>
            <a:bodyPr wrap="none" rtlCol="0">
              <a:spAutoFit/>
            </a:bodyPr>
            <a:lstStyle/>
            <a:p>
              <a:r>
                <a:rPr lang="en-GB" sz="2400" dirty="0"/>
                <a:t>+  1</a:t>
              </a:r>
            </a:p>
          </p:txBody>
        </p:sp>
      </p:grpSp>
      <p:grpSp>
        <p:nvGrpSpPr>
          <p:cNvPr id="23" name="Group 22"/>
          <p:cNvGrpSpPr/>
          <p:nvPr/>
        </p:nvGrpSpPr>
        <p:grpSpPr>
          <a:xfrm>
            <a:off x="4839361" y="2213749"/>
            <a:ext cx="727515" cy="604760"/>
            <a:chOff x="5142638" y="1808653"/>
            <a:chExt cx="970016" cy="806347"/>
          </a:xfrm>
        </p:grpSpPr>
        <p:sp>
          <p:nvSpPr>
            <p:cNvPr id="24" name="Down Arrow 23"/>
            <p:cNvSpPr/>
            <p:nvPr/>
          </p:nvSpPr>
          <p:spPr>
            <a:xfrm>
              <a:off x="5142638" y="1808653"/>
              <a:ext cx="99628" cy="806347"/>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5" name="TextBox 24"/>
            <p:cNvSpPr txBox="1"/>
            <p:nvPr/>
          </p:nvSpPr>
          <p:spPr>
            <a:xfrm>
              <a:off x="5270119" y="1929004"/>
              <a:ext cx="842535" cy="615554"/>
            </a:xfrm>
            <a:prstGeom prst="rect">
              <a:avLst/>
            </a:prstGeom>
            <a:noFill/>
          </p:spPr>
          <p:txBody>
            <a:bodyPr wrap="none" rtlCol="0">
              <a:spAutoFit/>
            </a:bodyPr>
            <a:lstStyle/>
            <a:p>
              <a:r>
                <a:rPr lang="en-GB" sz="2400" dirty="0"/>
                <a:t>+  1</a:t>
              </a:r>
            </a:p>
          </p:txBody>
        </p:sp>
      </p:grpSp>
      <p:grpSp>
        <p:nvGrpSpPr>
          <p:cNvPr id="26" name="Group 25"/>
          <p:cNvGrpSpPr/>
          <p:nvPr/>
        </p:nvGrpSpPr>
        <p:grpSpPr>
          <a:xfrm>
            <a:off x="3435203" y="2213749"/>
            <a:ext cx="725639" cy="604760"/>
            <a:chOff x="3270430" y="1808652"/>
            <a:chExt cx="967519" cy="806347"/>
          </a:xfrm>
        </p:grpSpPr>
        <p:sp>
          <p:nvSpPr>
            <p:cNvPr id="27" name="Down Arrow 26"/>
            <p:cNvSpPr/>
            <p:nvPr/>
          </p:nvSpPr>
          <p:spPr>
            <a:xfrm>
              <a:off x="3270430" y="1808652"/>
              <a:ext cx="99628" cy="806347"/>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8" name="TextBox 27"/>
            <p:cNvSpPr txBox="1"/>
            <p:nvPr/>
          </p:nvSpPr>
          <p:spPr>
            <a:xfrm>
              <a:off x="3395410" y="1929004"/>
              <a:ext cx="842539" cy="615554"/>
            </a:xfrm>
            <a:prstGeom prst="rect">
              <a:avLst/>
            </a:prstGeom>
            <a:noFill/>
          </p:spPr>
          <p:txBody>
            <a:bodyPr wrap="none" rtlCol="0">
              <a:spAutoFit/>
            </a:bodyPr>
            <a:lstStyle/>
            <a:p>
              <a:r>
                <a:rPr lang="en-GB" sz="2400" dirty="0"/>
                <a:t>+  1</a:t>
              </a:r>
            </a:p>
          </p:txBody>
        </p:sp>
      </p:grpSp>
      <p:sp>
        <p:nvSpPr>
          <p:cNvPr id="29" name="TextBox 28"/>
          <p:cNvSpPr txBox="1"/>
          <p:nvPr/>
        </p:nvSpPr>
        <p:spPr>
          <a:xfrm>
            <a:off x="1366337" y="4401117"/>
            <a:ext cx="4799712" cy="600164"/>
          </a:xfrm>
          <a:prstGeom prst="rect">
            <a:avLst/>
          </a:prstGeom>
          <a:noFill/>
        </p:spPr>
        <p:txBody>
          <a:bodyPr wrap="none" rtlCol="0">
            <a:spAutoFit/>
          </a:bodyPr>
          <a:lstStyle/>
          <a:p>
            <a:r>
              <a:rPr lang="en-GB" sz="3300" dirty="0"/>
              <a:t>44   X  3   =    43   x  3  +  ?   </a:t>
            </a:r>
          </a:p>
        </p:txBody>
      </p:sp>
      <p:sp>
        <p:nvSpPr>
          <p:cNvPr id="30"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31"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0360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The Importance of Bar Models</a:t>
            </a:r>
            <a:endParaRPr lang="en-US" dirty="0"/>
          </a:p>
        </p:txBody>
      </p:sp>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72078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Session Contents</a:t>
            </a:r>
            <a:endParaRPr lang="en-US" dirty="0"/>
          </a:p>
        </p:txBody>
      </p:sp>
      <p:sp>
        <p:nvSpPr>
          <p:cNvPr id="10" name="Content Placeholder 2"/>
          <p:cNvSpPr>
            <a:spLocks noGrp="1"/>
          </p:cNvSpPr>
          <p:nvPr>
            <p:ph idx="1"/>
          </p:nvPr>
        </p:nvSpPr>
        <p:spPr>
          <a:xfrm>
            <a:off x="457200" y="1600200"/>
            <a:ext cx="8229600" cy="4525963"/>
          </a:xfrm>
        </p:spPr>
        <p:txBody>
          <a:bodyPr anchor="t">
            <a:normAutofit/>
          </a:bodyPr>
          <a:lstStyle/>
          <a:p>
            <a:pPr marL="457200" indent="-457200">
              <a:buFont typeface="Arial"/>
              <a:buChar char="•"/>
            </a:pPr>
            <a:r>
              <a:rPr lang="en-US" sz="3200" b="0" dirty="0" smtClean="0"/>
              <a:t>What are ‘bar models’?</a:t>
            </a:r>
          </a:p>
          <a:p>
            <a:pPr marL="457200" indent="-457200">
              <a:buFont typeface="Arial"/>
              <a:buChar char="•"/>
            </a:pPr>
            <a:r>
              <a:rPr lang="en-US" sz="3200" b="0" dirty="0" smtClean="0"/>
              <a:t>How can bar models be used?</a:t>
            </a:r>
          </a:p>
          <a:p>
            <a:pPr marL="457200" indent="-457200">
              <a:buFont typeface="Arial"/>
              <a:buChar char="•"/>
            </a:pPr>
            <a:r>
              <a:rPr lang="en-US" sz="3200" b="0" dirty="0" smtClean="0"/>
              <a:t>How can bar models be introduced?</a:t>
            </a:r>
          </a:p>
          <a:p>
            <a:pPr marL="457200" indent="-457200">
              <a:buFont typeface="Arial"/>
              <a:buChar char="•"/>
            </a:pPr>
            <a:r>
              <a:rPr lang="en-US" sz="3200" b="0" dirty="0" smtClean="0"/>
              <a:t>What do bar models look like across key stages?</a:t>
            </a:r>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684886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Discussion</a:t>
            </a:r>
            <a:endParaRPr lang="en-US" dirty="0"/>
          </a:p>
        </p:txBody>
      </p:sp>
      <p:sp>
        <p:nvSpPr>
          <p:cNvPr id="3" name="Content Placeholder 2"/>
          <p:cNvSpPr>
            <a:spLocks noGrp="1"/>
          </p:cNvSpPr>
          <p:nvPr>
            <p:ph idx="1"/>
          </p:nvPr>
        </p:nvSpPr>
        <p:spPr/>
        <p:txBody>
          <a:bodyPr/>
          <a:lstStyle/>
          <a:p>
            <a:r>
              <a:rPr lang="en-US" dirty="0" smtClean="0"/>
              <a:t>What do bar models look like?</a:t>
            </a:r>
          </a:p>
          <a:p>
            <a:pPr marL="0" indent="0">
              <a:buNone/>
            </a:pPr>
            <a:endParaRPr lang="en-US" dirty="0"/>
          </a:p>
          <a:p>
            <a:r>
              <a:rPr lang="en-US" dirty="0" smtClean="0"/>
              <a:t>Why are bar models used?</a:t>
            </a:r>
            <a:endParaRPr lang="en-US" dirty="0"/>
          </a:p>
        </p:txBody>
      </p:sp>
      <p:sp>
        <p:nvSpPr>
          <p:cNvPr id="4"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5"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486730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What Are Bar Models?</a:t>
            </a:r>
            <a:endParaRPr lang="en-US" dirty="0"/>
          </a:p>
        </p:txBody>
      </p:sp>
      <p:sp>
        <p:nvSpPr>
          <p:cNvPr id="12" name="Rectangle 11"/>
          <p:cNvSpPr/>
          <p:nvPr/>
        </p:nvSpPr>
        <p:spPr>
          <a:xfrm>
            <a:off x="767402" y="2882757"/>
            <a:ext cx="1969902" cy="47563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smtClean="0"/>
              <a:t>9</a:t>
            </a:r>
            <a:endParaRPr lang="en-US" sz="3200" dirty="0"/>
          </a:p>
        </p:txBody>
      </p:sp>
      <p:sp>
        <p:nvSpPr>
          <p:cNvPr id="13" name="Rectangle 12"/>
          <p:cNvSpPr/>
          <p:nvPr/>
        </p:nvSpPr>
        <p:spPr>
          <a:xfrm>
            <a:off x="2737304" y="2882757"/>
            <a:ext cx="1329227" cy="47563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smtClean="0"/>
              <a:t>7</a:t>
            </a:r>
            <a:endParaRPr lang="en-US" sz="3200" dirty="0"/>
          </a:p>
        </p:txBody>
      </p:sp>
      <p:sp>
        <p:nvSpPr>
          <p:cNvPr id="14" name="Right Brace 13"/>
          <p:cNvSpPr/>
          <p:nvPr/>
        </p:nvSpPr>
        <p:spPr>
          <a:xfrm rot="16200000">
            <a:off x="2306202" y="980389"/>
            <a:ext cx="221527" cy="3299129"/>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5" name="Content Placeholder 5"/>
          <p:cNvSpPr>
            <a:spLocks noGrp="1"/>
          </p:cNvSpPr>
          <p:nvPr>
            <p:ph sz="quarter" idx="4"/>
          </p:nvPr>
        </p:nvSpPr>
        <p:spPr>
          <a:xfrm>
            <a:off x="1874179" y="1925972"/>
            <a:ext cx="1147564" cy="516999"/>
          </a:xfrm>
          <a:noFill/>
          <a:ln>
            <a:noFill/>
          </a:ln>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marL="0" indent="0" algn="ctr">
              <a:buNone/>
            </a:pPr>
            <a:r>
              <a:rPr lang="en-US" sz="3200" dirty="0" smtClean="0"/>
              <a:t>16</a:t>
            </a:r>
            <a:endParaRPr lang="en-US" sz="3200" dirty="0"/>
          </a:p>
        </p:txBody>
      </p:sp>
      <p:sp>
        <p:nvSpPr>
          <p:cNvPr id="9" name="Rectangle 8"/>
          <p:cNvSpPr/>
          <p:nvPr/>
        </p:nvSpPr>
        <p:spPr>
          <a:xfrm>
            <a:off x="908504" y="4553349"/>
            <a:ext cx="1969902" cy="47563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smtClean="0"/>
              <a:t>9</a:t>
            </a:r>
            <a:endParaRPr lang="en-US" sz="3200" dirty="0"/>
          </a:p>
        </p:txBody>
      </p:sp>
      <p:sp>
        <p:nvSpPr>
          <p:cNvPr id="10" name="Rectangle 9"/>
          <p:cNvSpPr/>
          <p:nvPr/>
        </p:nvSpPr>
        <p:spPr>
          <a:xfrm>
            <a:off x="908505" y="5318731"/>
            <a:ext cx="1329227" cy="47563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US" sz="3200" dirty="0" smtClean="0"/>
              <a:t>7</a:t>
            </a:r>
            <a:endParaRPr lang="en-US" sz="3200" dirty="0"/>
          </a:p>
        </p:txBody>
      </p:sp>
      <p:sp>
        <p:nvSpPr>
          <p:cNvPr id="11" name="Right Brace 10"/>
          <p:cNvSpPr/>
          <p:nvPr/>
        </p:nvSpPr>
        <p:spPr>
          <a:xfrm>
            <a:off x="3162846" y="4553349"/>
            <a:ext cx="311228" cy="1310585"/>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6" name="Content Placeholder 5"/>
          <p:cNvSpPr>
            <a:spLocks noGrp="1"/>
          </p:cNvSpPr>
          <p:nvPr>
            <p:ph sz="quarter" idx="4"/>
          </p:nvPr>
        </p:nvSpPr>
        <p:spPr>
          <a:xfrm>
            <a:off x="3190171" y="4885612"/>
            <a:ext cx="1147564" cy="516999"/>
          </a:xfrm>
          <a:noFill/>
          <a:ln>
            <a:noFill/>
          </a:ln>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marL="0" indent="0" algn="ctr">
              <a:buNone/>
            </a:pPr>
            <a:r>
              <a:rPr lang="en-US" sz="3200" dirty="0" smtClean="0"/>
              <a:t>16</a:t>
            </a:r>
            <a:endParaRPr lang="en-US" sz="3200" dirty="0"/>
          </a:p>
        </p:txBody>
      </p:sp>
      <p:sp>
        <p:nvSpPr>
          <p:cNvPr id="30" name="Content Placeholder 5"/>
          <p:cNvSpPr>
            <a:spLocks noGrp="1"/>
          </p:cNvSpPr>
          <p:nvPr>
            <p:ph sz="quarter" idx="4"/>
          </p:nvPr>
        </p:nvSpPr>
        <p:spPr>
          <a:xfrm>
            <a:off x="7999696" y="5596786"/>
            <a:ext cx="258213" cy="354455"/>
          </a:xfrm>
          <a:noFill/>
          <a:ln>
            <a:noFill/>
          </a:ln>
        </p:spPr>
        <p:style>
          <a:lnRef idx="2">
            <a:schemeClr val="accent1"/>
          </a:lnRef>
          <a:fillRef idx="1">
            <a:schemeClr val="lt1"/>
          </a:fillRef>
          <a:effectRef idx="0">
            <a:schemeClr val="accent1"/>
          </a:effectRef>
          <a:fontRef idx="minor">
            <a:schemeClr val="dk1"/>
          </a:fontRef>
        </p:style>
        <p:txBody>
          <a:bodyPr>
            <a:noAutofit/>
          </a:bodyPr>
          <a:lstStyle/>
          <a:p>
            <a:pPr marL="0" indent="0" algn="ctr">
              <a:buNone/>
            </a:pPr>
            <a:r>
              <a:rPr lang="en-US" sz="1600" dirty="0" smtClean="0"/>
              <a:t>7</a:t>
            </a:r>
            <a:endParaRPr lang="en-US" sz="1600" dirty="0"/>
          </a:p>
        </p:txBody>
      </p:sp>
      <p:sp>
        <p:nvSpPr>
          <p:cNvPr id="31" name="Content Placeholder 5"/>
          <p:cNvSpPr>
            <a:spLocks noGrp="1"/>
          </p:cNvSpPr>
          <p:nvPr>
            <p:ph sz="quarter" idx="4"/>
          </p:nvPr>
        </p:nvSpPr>
        <p:spPr>
          <a:xfrm>
            <a:off x="8395193" y="5601690"/>
            <a:ext cx="258213" cy="354455"/>
          </a:xfrm>
          <a:noFill/>
          <a:ln>
            <a:noFill/>
          </a:ln>
        </p:spPr>
        <p:style>
          <a:lnRef idx="2">
            <a:schemeClr val="accent1"/>
          </a:lnRef>
          <a:fillRef idx="1">
            <a:schemeClr val="lt1"/>
          </a:fillRef>
          <a:effectRef idx="0">
            <a:schemeClr val="accent1"/>
          </a:effectRef>
          <a:fontRef idx="minor">
            <a:schemeClr val="dk1"/>
          </a:fontRef>
        </p:style>
        <p:txBody>
          <a:bodyPr>
            <a:noAutofit/>
          </a:bodyPr>
          <a:lstStyle/>
          <a:p>
            <a:pPr marL="0" indent="0" algn="ctr">
              <a:buNone/>
            </a:pPr>
            <a:r>
              <a:rPr lang="en-US" sz="1600" dirty="0" smtClean="0"/>
              <a:t>8</a:t>
            </a:r>
            <a:endParaRPr lang="en-US" sz="1600" dirty="0"/>
          </a:p>
        </p:txBody>
      </p:sp>
      <p:sp>
        <p:nvSpPr>
          <p:cNvPr id="33" name="Rectangle 32"/>
          <p:cNvSpPr/>
          <p:nvPr/>
        </p:nvSpPr>
        <p:spPr>
          <a:xfrm>
            <a:off x="5842324" y="2072174"/>
            <a:ext cx="939774" cy="909745"/>
          </a:xfrm>
          <a:prstGeom prst="rect">
            <a:avLst/>
          </a:prstGeom>
          <a:solidFill>
            <a:srgbClr val="FFFFFF"/>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34" name="Rectangle 33"/>
          <p:cNvSpPr/>
          <p:nvPr/>
        </p:nvSpPr>
        <p:spPr>
          <a:xfrm>
            <a:off x="5841319" y="2981919"/>
            <a:ext cx="939774" cy="90974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35" name="Rectangle 34"/>
          <p:cNvSpPr/>
          <p:nvPr/>
        </p:nvSpPr>
        <p:spPr>
          <a:xfrm>
            <a:off x="6782098" y="2072174"/>
            <a:ext cx="939774" cy="90974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36" name="Rectangle 35"/>
          <p:cNvSpPr/>
          <p:nvPr/>
        </p:nvSpPr>
        <p:spPr>
          <a:xfrm>
            <a:off x="6781093" y="2981919"/>
            <a:ext cx="939774" cy="909745"/>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3200" dirty="0"/>
          </a:p>
        </p:txBody>
      </p:sp>
      <p:sp>
        <p:nvSpPr>
          <p:cNvPr id="3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37"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46589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302" y="267815"/>
            <a:ext cx="3087780" cy="3111054"/>
          </a:xfrm>
          <a:prstGeom prst="rect">
            <a:avLst/>
          </a:prstGeom>
        </p:spPr>
      </p:pic>
      <p:pic>
        <p:nvPicPr>
          <p:cNvPr id="3" name="Picture 2"/>
          <p:cNvPicPr>
            <a:picLocks noChangeAspect="1"/>
          </p:cNvPicPr>
          <p:nvPr/>
        </p:nvPicPr>
        <p:blipFill>
          <a:blip r:embed="rId3"/>
          <a:stretch>
            <a:fillRect/>
          </a:stretch>
        </p:blipFill>
        <p:spPr>
          <a:xfrm>
            <a:off x="5407152" y="1381123"/>
            <a:ext cx="3491439" cy="30474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4"/>
          <a:stretch>
            <a:fillRect/>
          </a:stretch>
        </p:blipFill>
        <p:spPr>
          <a:xfrm>
            <a:off x="333375" y="3585825"/>
            <a:ext cx="4471707" cy="28003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4719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A Consistent Picture</a:t>
            </a:r>
            <a:endParaRPr lang="en-GB" dirty="0"/>
          </a:p>
        </p:txBody>
      </p:sp>
      <p:grpSp>
        <p:nvGrpSpPr>
          <p:cNvPr id="6" name="Group 5"/>
          <p:cNvGrpSpPr/>
          <p:nvPr/>
        </p:nvGrpSpPr>
        <p:grpSpPr>
          <a:xfrm>
            <a:off x="2612717" y="1202765"/>
            <a:ext cx="5869588" cy="5077679"/>
            <a:chOff x="1546444" y="4134089"/>
            <a:chExt cx="2501357" cy="2555577"/>
          </a:xfrm>
        </p:grpSpPr>
        <p:grpSp>
          <p:nvGrpSpPr>
            <p:cNvPr id="3" name="Group 2"/>
            <p:cNvGrpSpPr/>
            <p:nvPr/>
          </p:nvGrpSpPr>
          <p:grpSpPr>
            <a:xfrm>
              <a:off x="1748591" y="4134089"/>
              <a:ext cx="2299210" cy="1298168"/>
              <a:chOff x="4999222" y="5102474"/>
              <a:chExt cx="2299210" cy="1298168"/>
            </a:xfrm>
          </p:grpSpPr>
          <p:sp>
            <p:nvSpPr>
              <p:cNvPr id="51" name="Title 1"/>
              <p:cNvSpPr txBox="1">
                <a:spLocks/>
              </p:cNvSpPr>
              <p:nvPr/>
            </p:nvSpPr>
            <p:spPr>
              <a:xfrm>
                <a:off x="4999222" y="5102474"/>
                <a:ext cx="2299210"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4000" u="sng" dirty="0" smtClean="0"/>
                  <a:t>2</a:t>
                </a:r>
                <a:r>
                  <a:rPr lang="en-US" sz="4000" dirty="0" smtClean="0"/>
                  <a:t> of 20 = ?</a:t>
                </a:r>
              </a:p>
            </p:txBody>
          </p:sp>
          <p:sp>
            <p:nvSpPr>
              <p:cNvPr id="52" name="Title 1"/>
              <p:cNvSpPr txBox="1">
                <a:spLocks/>
              </p:cNvSpPr>
              <p:nvPr/>
            </p:nvSpPr>
            <p:spPr>
              <a:xfrm>
                <a:off x="5005034" y="5339028"/>
                <a:ext cx="608373"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4000" dirty="0" smtClean="0"/>
                  <a:t>5</a:t>
                </a:r>
              </a:p>
            </p:txBody>
          </p:sp>
        </p:grpSp>
        <p:sp>
          <p:nvSpPr>
            <p:cNvPr id="20" name="Pie 19"/>
            <p:cNvSpPr/>
            <p:nvPr/>
          </p:nvSpPr>
          <p:spPr>
            <a:xfrm>
              <a:off x="1546444" y="5201373"/>
              <a:ext cx="1450846" cy="1402641"/>
            </a:xfrm>
            <a:prstGeom prst="pie">
              <a:avLst>
                <a:gd name="adj1" fmla="val 12011030"/>
                <a:gd name="adj2" fmla="val 16200000"/>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2" name="Pie 121"/>
            <p:cNvSpPr/>
            <p:nvPr/>
          </p:nvSpPr>
          <p:spPr>
            <a:xfrm rot="17261953">
              <a:off x="1527729" y="5247374"/>
              <a:ext cx="1450846" cy="1402641"/>
            </a:xfrm>
            <a:prstGeom prst="pie">
              <a:avLst>
                <a:gd name="adj1" fmla="val 12070698"/>
                <a:gd name="adj2" fmla="val 16313361"/>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3" name="Pie 122"/>
            <p:cNvSpPr/>
            <p:nvPr/>
          </p:nvSpPr>
          <p:spPr>
            <a:xfrm rot="12945247">
              <a:off x="1553464" y="5287025"/>
              <a:ext cx="1450846" cy="1402641"/>
            </a:xfrm>
            <a:prstGeom prst="pie">
              <a:avLst>
                <a:gd name="adj1" fmla="val 12070698"/>
                <a:gd name="adj2" fmla="val 16355634"/>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4" name="Pie 123"/>
            <p:cNvSpPr/>
            <p:nvPr/>
          </p:nvSpPr>
          <p:spPr>
            <a:xfrm rot="8503425">
              <a:off x="1619789" y="5275624"/>
              <a:ext cx="1450846" cy="1402641"/>
            </a:xfrm>
            <a:prstGeom prst="pie">
              <a:avLst>
                <a:gd name="adj1" fmla="val 12070698"/>
                <a:gd name="adj2" fmla="val 16485114"/>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125" name="Pie 124"/>
            <p:cNvSpPr/>
            <p:nvPr/>
          </p:nvSpPr>
          <p:spPr>
            <a:xfrm rot="4144577">
              <a:off x="1599306" y="5216409"/>
              <a:ext cx="1450846" cy="1402641"/>
            </a:xfrm>
            <a:prstGeom prst="pie">
              <a:avLst>
                <a:gd name="adj1" fmla="val 12070698"/>
                <a:gd name="adj2" fmla="val 16403248"/>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grpSp>
      <p:grpSp>
        <p:nvGrpSpPr>
          <p:cNvPr id="7" name="Group 6"/>
          <p:cNvGrpSpPr/>
          <p:nvPr/>
        </p:nvGrpSpPr>
        <p:grpSpPr>
          <a:xfrm>
            <a:off x="861460" y="1628392"/>
            <a:ext cx="7613619" cy="4097156"/>
            <a:chOff x="5247577" y="4468959"/>
            <a:chExt cx="3697437" cy="1789526"/>
          </a:xfrm>
        </p:grpSpPr>
        <p:sp>
          <p:nvSpPr>
            <p:cNvPr id="50" name="Title 1"/>
            <p:cNvSpPr txBox="1">
              <a:spLocks/>
            </p:cNvSpPr>
            <p:nvPr/>
          </p:nvSpPr>
          <p:spPr>
            <a:xfrm>
              <a:off x="5247577" y="4468959"/>
              <a:ext cx="3697437"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smtClean="0"/>
                <a:t>Share 20 in the ratio 2:3</a:t>
              </a:r>
              <a:endParaRPr lang="en-US" sz="4000" dirty="0"/>
            </a:p>
          </p:txBody>
        </p:sp>
        <p:sp>
          <p:nvSpPr>
            <p:cNvPr id="110" name="Content Placeholder 3"/>
            <p:cNvSpPr txBox="1">
              <a:spLocks/>
            </p:cNvSpPr>
            <p:nvPr/>
          </p:nvSpPr>
          <p:spPr>
            <a:xfrm>
              <a:off x="6378050" y="5233327"/>
              <a:ext cx="718246"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4800" dirty="0" smtClean="0"/>
                <a:t>20</a:t>
              </a:r>
              <a:endParaRPr lang="en-US" sz="4800" dirty="0"/>
            </a:p>
          </p:txBody>
        </p:sp>
        <p:pic>
          <p:nvPicPr>
            <p:cNvPr id="1026" name="Picture 2" descr="C:\Users\p.rowlandson\AppData\Local\Microsoft\Windows\Temporary Internet Files\Content.IE5\N5RZ8MOZ\misc-bag-generic-blu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2109" y="5676884"/>
              <a:ext cx="412299" cy="581601"/>
            </a:xfrm>
            <a:prstGeom prst="rect">
              <a:avLst/>
            </a:prstGeom>
            <a:noFill/>
            <a:extLst>
              <a:ext uri="{909E8E84-426E-40DD-AFC4-6F175D3DCCD1}">
                <a14:hiddenFill xmlns:a14="http://schemas.microsoft.com/office/drawing/2010/main">
                  <a:solidFill>
                    <a:srgbClr val="FFFFFF"/>
                  </a:solidFill>
                </a14:hiddenFill>
              </a:ext>
            </a:extLst>
          </p:spPr>
        </p:pic>
        <p:pic>
          <p:nvPicPr>
            <p:cNvPr id="115" name="Picture 2" descr="C:\Users\p.rowlandson\AppData\Local\Microsoft\Windows\Temporary Internet Files\Content.IE5\N5RZ8MOZ\misc-bag-generic-blu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6190" y="5670378"/>
              <a:ext cx="412299" cy="581601"/>
            </a:xfrm>
            <a:prstGeom prst="rect">
              <a:avLst/>
            </a:prstGeom>
            <a:noFill/>
            <a:extLst>
              <a:ext uri="{909E8E84-426E-40DD-AFC4-6F175D3DCCD1}">
                <a14:hiddenFill xmlns:a14="http://schemas.microsoft.com/office/drawing/2010/main">
                  <a:solidFill>
                    <a:srgbClr val="FFFFFF"/>
                  </a:solidFill>
                </a14:hiddenFill>
              </a:ext>
            </a:extLst>
          </p:spPr>
        </p:pic>
        <p:pic>
          <p:nvPicPr>
            <p:cNvPr id="116" name="Picture 2" descr="C:\Users\p.rowlandson\AppData\Local\Microsoft\Windows\Temporary Internet Files\Content.IE5\N5RZ8MOZ\misc-bag-generic-blu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6347" y="5653515"/>
              <a:ext cx="412299" cy="581601"/>
            </a:xfrm>
            <a:prstGeom prst="rect">
              <a:avLst/>
            </a:prstGeom>
            <a:noFill/>
            <a:extLst>
              <a:ext uri="{909E8E84-426E-40DD-AFC4-6F175D3DCCD1}">
                <a14:hiddenFill xmlns:a14="http://schemas.microsoft.com/office/drawing/2010/main">
                  <a:solidFill>
                    <a:srgbClr val="FFFFFF"/>
                  </a:solidFill>
                </a14:hiddenFill>
              </a:ext>
            </a:extLst>
          </p:spPr>
        </p:pic>
        <p:pic>
          <p:nvPicPr>
            <p:cNvPr id="117" name="Picture 2" descr="C:\Users\p.rowlandson\AppData\Local\Microsoft\Windows\Temporary Internet Files\Content.IE5\N5RZ8MOZ\misc-bag-generic-blu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0428" y="5647009"/>
              <a:ext cx="412299" cy="581601"/>
            </a:xfrm>
            <a:prstGeom prst="rect">
              <a:avLst/>
            </a:prstGeom>
            <a:noFill/>
            <a:extLst>
              <a:ext uri="{909E8E84-426E-40DD-AFC4-6F175D3DCCD1}">
                <a14:hiddenFill xmlns:a14="http://schemas.microsoft.com/office/drawing/2010/main">
                  <a:solidFill>
                    <a:srgbClr val="FFFFFF"/>
                  </a:solidFill>
                </a14:hiddenFill>
              </a:ext>
            </a:extLst>
          </p:spPr>
        </p:pic>
        <p:pic>
          <p:nvPicPr>
            <p:cNvPr id="118" name="Picture 2" descr="C:\Users\p.rowlandson\AppData\Local\Microsoft\Windows\Temporary Internet Files\Content.IE5\N5RZ8MOZ\misc-bag-generic-blue[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0205" y="5647008"/>
              <a:ext cx="412299" cy="581601"/>
            </a:xfrm>
            <a:prstGeom prst="rect">
              <a:avLst/>
            </a:prstGeom>
            <a:noFill/>
            <a:extLst>
              <a:ext uri="{909E8E84-426E-40DD-AFC4-6F175D3DCCD1}">
                <a14:hiddenFill xmlns:a14="http://schemas.microsoft.com/office/drawing/2010/main">
                  <a:solidFill>
                    <a:srgbClr val="FFFFFF"/>
                  </a:solidFill>
                </a14:hiddenFill>
              </a:ext>
            </a:extLst>
          </p:spPr>
        </p:pic>
        <p:sp>
          <p:nvSpPr>
            <p:cNvPr id="119" name="Content Placeholder 3"/>
            <p:cNvSpPr txBox="1">
              <a:spLocks/>
            </p:cNvSpPr>
            <p:nvPr/>
          </p:nvSpPr>
          <p:spPr>
            <a:xfrm>
              <a:off x="6423290" y="5655313"/>
              <a:ext cx="718246" cy="57909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4800" dirty="0" smtClean="0"/>
                <a:t>:</a:t>
              </a:r>
              <a:endParaRPr lang="en-US" sz="4800" dirty="0"/>
            </a:p>
          </p:txBody>
        </p:sp>
        <p:sp>
          <p:nvSpPr>
            <p:cNvPr id="126" name="Content Placeholder 3"/>
            <p:cNvSpPr txBox="1">
              <a:spLocks/>
            </p:cNvSpPr>
            <p:nvPr/>
          </p:nvSpPr>
          <p:spPr>
            <a:xfrm>
              <a:off x="5683975" y="5849996"/>
              <a:ext cx="470466" cy="39623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4000" dirty="0" smtClean="0"/>
                <a:t>4</a:t>
              </a:r>
              <a:endParaRPr lang="en-US" sz="4000" dirty="0"/>
            </a:p>
          </p:txBody>
        </p:sp>
        <p:sp>
          <p:nvSpPr>
            <p:cNvPr id="127" name="Content Placeholder 3"/>
            <p:cNvSpPr txBox="1">
              <a:spLocks/>
            </p:cNvSpPr>
            <p:nvPr/>
          </p:nvSpPr>
          <p:spPr>
            <a:xfrm>
              <a:off x="6257774" y="5842324"/>
              <a:ext cx="470466" cy="39623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4000" dirty="0" smtClean="0"/>
                <a:t>4</a:t>
              </a:r>
              <a:endParaRPr lang="en-US" sz="4000" dirty="0"/>
            </a:p>
          </p:txBody>
        </p:sp>
        <p:sp>
          <p:nvSpPr>
            <p:cNvPr id="128" name="Content Placeholder 3"/>
            <p:cNvSpPr txBox="1">
              <a:spLocks/>
            </p:cNvSpPr>
            <p:nvPr/>
          </p:nvSpPr>
          <p:spPr>
            <a:xfrm>
              <a:off x="6876023" y="5828304"/>
              <a:ext cx="470466" cy="39623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4000" dirty="0" smtClean="0"/>
                <a:t>4</a:t>
              </a:r>
              <a:endParaRPr lang="en-US" sz="4000" dirty="0"/>
            </a:p>
          </p:txBody>
        </p:sp>
        <p:sp>
          <p:nvSpPr>
            <p:cNvPr id="129" name="Content Placeholder 3"/>
            <p:cNvSpPr txBox="1">
              <a:spLocks/>
            </p:cNvSpPr>
            <p:nvPr/>
          </p:nvSpPr>
          <p:spPr>
            <a:xfrm>
              <a:off x="7430772" y="5820637"/>
              <a:ext cx="470466" cy="39623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4000" dirty="0" smtClean="0"/>
                <a:t>4</a:t>
              </a:r>
              <a:endParaRPr lang="en-US" sz="4000" dirty="0"/>
            </a:p>
          </p:txBody>
        </p:sp>
        <p:sp>
          <p:nvSpPr>
            <p:cNvPr id="130" name="Content Placeholder 3"/>
            <p:cNvSpPr txBox="1">
              <a:spLocks/>
            </p:cNvSpPr>
            <p:nvPr/>
          </p:nvSpPr>
          <p:spPr>
            <a:xfrm>
              <a:off x="8036321" y="5812969"/>
              <a:ext cx="470466" cy="39623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4000" dirty="0" smtClean="0"/>
                <a:t>4</a:t>
              </a:r>
              <a:endParaRPr lang="en-US" sz="4000" dirty="0"/>
            </a:p>
          </p:txBody>
        </p:sp>
      </p:grpSp>
      <p:grpSp>
        <p:nvGrpSpPr>
          <p:cNvPr id="5" name="Group 4"/>
          <p:cNvGrpSpPr/>
          <p:nvPr/>
        </p:nvGrpSpPr>
        <p:grpSpPr>
          <a:xfrm>
            <a:off x="1263046" y="2212531"/>
            <a:ext cx="6684967" cy="2931633"/>
            <a:chOff x="370104" y="2726450"/>
            <a:chExt cx="3748185" cy="1737258"/>
          </a:xfrm>
        </p:grpSpPr>
        <p:sp>
          <p:nvSpPr>
            <p:cNvPr id="48" name="Title 1"/>
            <p:cNvSpPr txBox="1">
              <a:spLocks/>
            </p:cNvSpPr>
            <p:nvPr/>
          </p:nvSpPr>
          <p:spPr>
            <a:xfrm>
              <a:off x="810649" y="2726450"/>
              <a:ext cx="2868137"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800" dirty="0" smtClean="0"/>
                <a:t>5 x 4 = ?</a:t>
              </a:r>
              <a:endParaRPr lang="en-US" sz="4800" dirty="0"/>
            </a:p>
          </p:txBody>
        </p:sp>
        <p:grpSp>
          <p:nvGrpSpPr>
            <p:cNvPr id="23" name="Group 22"/>
            <p:cNvGrpSpPr/>
            <p:nvPr/>
          </p:nvGrpSpPr>
          <p:grpSpPr>
            <a:xfrm>
              <a:off x="370104" y="3823279"/>
              <a:ext cx="3748185" cy="640429"/>
              <a:chOff x="137585" y="3671113"/>
              <a:chExt cx="4224950" cy="787193"/>
            </a:xfrm>
          </p:grpSpPr>
          <p:sp>
            <p:nvSpPr>
              <p:cNvPr id="22" name="Oval 21"/>
              <p:cNvSpPr/>
              <p:nvPr/>
            </p:nvSpPr>
            <p:spPr>
              <a:xfrm>
                <a:off x="137585" y="3694493"/>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027"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672" y="381519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3"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163" y="381519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5"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321" y="4107969"/>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6"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163" y="4101562"/>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37" name="Oval 136"/>
              <p:cNvSpPr/>
              <p:nvPr/>
            </p:nvSpPr>
            <p:spPr>
              <a:xfrm>
                <a:off x="988925" y="3688648"/>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38"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2012" y="380935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39"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5503" y="380935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6661" y="4102124"/>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5503" y="4095717"/>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42" name="Oval 141"/>
              <p:cNvSpPr/>
              <p:nvPr/>
            </p:nvSpPr>
            <p:spPr>
              <a:xfrm>
                <a:off x="1840265" y="3682803"/>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43"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3352" y="380350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6843" y="380350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8001" y="4096279"/>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6843" y="4089872"/>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47" name="Oval 146"/>
              <p:cNvSpPr/>
              <p:nvPr/>
            </p:nvSpPr>
            <p:spPr>
              <a:xfrm>
                <a:off x="2691605" y="3676958"/>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48"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4692" y="379766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8183" y="3797662"/>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9341" y="4090434"/>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1"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8183" y="4084027"/>
                <a:ext cx="217976" cy="203573"/>
              </a:xfrm>
              <a:prstGeom prst="rect">
                <a:avLst/>
              </a:prstGeom>
              <a:noFill/>
              <a:extLst>
                <a:ext uri="{909E8E84-426E-40DD-AFC4-6F175D3DCCD1}">
                  <a14:hiddenFill xmlns:a14="http://schemas.microsoft.com/office/drawing/2010/main">
                    <a:solidFill>
                      <a:srgbClr val="FFFFFF"/>
                    </a:solidFill>
                  </a14:hiddenFill>
                </a:ext>
              </a:extLst>
            </p:spPr>
          </p:pic>
          <p:sp>
            <p:nvSpPr>
              <p:cNvPr id="152" name="Oval 151"/>
              <p:cNvSpPr/>
              <p:nvPr/>
            </p:nvSpPr>
            <p:spPr>
              <a:xfrm>
                <a:off x="3542945" y="3671113"/>
                <a:ext cx="819590" cy="763813"/>
              </a:xfrm>
              <a:prstGeom prst="ellipse">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4000"/>
              </a:p>
            </p:txBody>
          </p:sp>
          <p:pic>
            <p:nvPicPr>
              <p:cNvPr id="153"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6032" y="379181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4"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9523" y="3791817"/>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5"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0681" y="4084589"/>
                <a:ext cx="217976" cy="203573"/>
              </a:xfrm>
              <a:prstGeom prst="rect">
                <a:avLst/>
              </a:prstGeom>
              <a:noFill/>
              <a:extLst>
                <a:ext uri="{909E8E84-426E-40DD-AFC4-6F175D3DCCD1}">
                  <a14:hiddenFill xmlns:a14="http://schemas.microsoft.com/office/drawing/2010/main">
                    <a:solidFill>
                      <a:srgbClr val="FFFFFF"/>
                    </a:solidFill>
                  </a14:hiddenFill>
                </a:ext>
              </a:extLst>
            </p:spPr>
          </p:pic>
          <p:pic>
            <p:nvPicPr>
              <p:cNvPr id="156" name="Picture 3" descr="C:\Users\p.rowlandson\AppData\Local\Microsoft\Windows\Temporary Internet Files\Content.IE5\ZXDYOPF5\Star-11581-larg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9523" y="4078182"/>
                <a:ext cx="217976" cy="203573"/>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4" name="Group 3"/>
          <p:cNvGrpSpPr/>
          <p:nvPr/>
        </p:nvGrpSpPr>
        <p:grpSpPr>
          <a:xfrm>
            <a:off x="1372851" y="1769666"/>
            <a:ext cx="6505076" cy="3676042"/>
            <a:chOff x="399144" y="920688"/>
            <a:chExt cx="3131174" cy="2059922"/>
          </a:xfrm>
        </p:grpSpPr>
        <p:sp>
          <p:nvSpPr>
            <p:cNvPr id="46" name="Title 1"/>
            <p:cNvSpPr txBox="1">
              <a:spLocks/>
            </p:cNvSpPr>
            <p:nvPr/>
          </p:nvSpPr>
          <p:spPr>
            <a:xfrm>
              <a:off x="880733" y="920688"/>
              <a:ext cx="2080305"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smtClean="0"/>
                <a:t>4 + 11 = ?</a:t>
              </a:r>
              <a:endParaRPr lang="en-US" sz="4000" dirty="0"/>
            </a:p>
          </p:txBody>
        </p:sp>
        <p:cxnSp>
          <p:nvCxnSpPr>
            <p:cNvPr id="25" name="Straight Connector 24"/>
            <p:cNvCxnSpPr/>
            <p:nvPr/>
          </p:nvCxnSpPr>
          <p:spPr>
            <a:xfrm>
              <a:off x="399144" y="2365060"/>
              <a:ext cx="3069798" cy="0"/>
            </a:xfrm>
            <a:prstGeom prst="line">
              <a:avLst/>
            </a:prstGeom>
          </p:spPr>
          <p:style>
            <a:lnRef idx="2">
              <a:schemeClr val="dk1"/>
            </a:lnRef>
            <a:fillRef idx="0">
              <a:schemeClr val="dk1"/>
            </a:fillRef>
            <a:effectRef idx="1">
              <a:schemeClr val="dk1"/>
            </a:effectRef>
            <a:fontRef idx="minor">
              <a:schemeClr val="tx1"/>
            </a:fontRef>
          </p:style>
        </p:cxnSp>
        <p:sp>
          <p:nvSpPr>
            <p:cNvPr id="160" name="Title 1"/>
            <p:cNvSpPr txBox="1">
              <a:spLocks/>
            </p:cNvSpPr>
            <p:nvPr/>
          </p:nvSpPr>
          <p:spPr>
            <a:xfrm>
              <a:off x="537418" y="2155879"/>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smtClean="0"/>
                <a:t>0</a:t>
              </a:r>
              <a:endParaRPr lang="en-US" sz="4000" dirty="0"/>
            </a:p>
          </p:txBody>
        </p:sp>
        <p:sp>
          <p:nvSpPr>
            <p:cNvPr id="161" name="Title 1"/>
            <p:cNvSpPr txBox="1">
              <a:spLocks/>
            </p:cNvSpPr>
            <p:nvPr/>
          </p:nvSpPr>
          <p:spPr>
            <a:xfrm>
              <a:off x="1252580" y="2156650"/>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a:t>4</a:t>
              </a:r>
            </a:p>
          </p:txBody>
        </p:sp>
        <p:sp>
          <p:nvSpPr>
            <p:cNvPr id="162" name="Title 1"/>
            <p:cNvSpPr txBox="1">
              <a:spLocks/>
            </p:cNvSpPr>
            <p:nvPr/>
          </p:nvSpPr>
          <p:spPr>
            <a:xfrm>
              <a:off x="2956876" y="2140155"/>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smtClean="0"/>
                <a:t>?</a:t>
              </a:r>
              <a:endParaRPr lang="en-US" sz="4000" dirty="0"/>
            </a:p>
          </p:txBody>
        </p:sp>
        <p:cxnSp>
          <p:nvCxnSpPr>
            <p:cNvPr id="163" name="Straight Connector 162"/>
            <p:cNvCxnSpPr/>
            <p:nvPr/>
          </p:nvCxnSpPr>
          <p:spPr>
            <a:xfrm>
              <a:off x="824139" y="2278673"/>
              <a:ext cx="0" cy="173471"/>
            </a:xfrm>
            <a:prstGeom prst="line">
              <a:avLst/>
            </a:prstGeom>
          </p:spPr>
          <p:style>
            <a:lnRef idx="2">
              <a:schemeClr val="dk1"/>
            </a:lnRef>
            <a:fillRef idx="0">
              <a:schemeClr val="dk1"/>
            </a:fillRef>
            <a:effectRef idx="1">
              <a:schemeClr val="dk1"/>
            </a:effectRef>
            <a:fontRef idx="minor">
              <a:schemeClr val="tx1"/>
            </a:fontRef>
          </p:style>
        </p:cxnSp>
        <p:cxnSp>
          <p:nvCxnSpPr>
            <p:cNvPr id="167" name="Straight Connector 166"/>
            <p:cNvCxnSpPr/>
            <p:nvPr/>
          </p:nvCxnSpPr>
          <p:spPr>
            <a:xfrm>
              <a:off x="1549885" y="2274261"/>
              <a:ext cx="0" cy="173471"/>
            </a:xfrm>
            <a:prstGeom prst="line">
              <a:avLst/>
            </a:prstGeom>
          </p:spPr>
          <p:style>
            <a:lnRef idx="2">
              <a:schemeClr val="dk1"/>
            </a:lnRef>
            <a:fillRef idx="0">
              <a:schemeClr val="dk1"/>
            </a:fillRef>
            <a:effectRef idx="1">
              <a:schemeClr val="dk1"/>
            </a:effectRef>
            <a:fontRef idx="minor">
              <a:schemeClr val="tx1"/>
            </a:fontRef>
          </p:style>
        </p:cxnSp>
        <p:cxnSp>
          <p:nvCxnSpPr>
            <p:cNvPr id="168" name="Straight Connector 167"/>
            <p:cNvCxnSpPr/>
            <p:nvPr/>
          </p:nvCxnSpPr>
          <p:spPr>
            <a:xfrm>
              <a:off x="3235600" y="2253405"/>
              <a:ext cx="0" cy="173471"/>
            </a:xfrm>
            <a:prstGeom prst="line">
              <a:avLst/>
            </a:prstGeom>
          </p:spPr>
          <p:style>
            <a:lnRef idx="2">
              <a:schemeClr val="dk1"/>
            </a:lnRef>
            <a:fillRef idx="0">
              <a:schemeClr val="dk1"/>
            </a:fillRef>
            <a:effectRef idx="1">
              <a:schemeClr val="dk1"/>
            </a:effectRef>
            <a:fontRef idx="minor">
              <a:schemeClr val="tx1"/>
            </a:fontRef>
          </p:style>
        </p:cxnSp>
        <p:sp>
          <p:nvSpPr>
            <p:cNvPr id="1031" name="Curved Down Arrow 1030"/>
            <p:cNvSpPr/>
            <p:nvPr/>
          </p:nvSpPr>
          <p:spPr>
            <a:xfrm>
              <a:off x="1555543" y="2076209"/>
              <a:ext cx="1710914" cy="249418"/>
            </a:xfrm>
            <a:prstGeom prst="curvedDownArrow">
              <a:avLst/>
            </a:prstGeom>
            <a:solidFill>
              <a:schemeClr val="accent5">
                <a:lumMod val="60000"/>
                <a:lumOff val="4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3200">
                <a:solidFill>
                  <a:schemeClr val="tx1"/>
                </a:solidFill>
              </a:endParaRPr>
            </a:p>
          </p:txBody>
        </p:sp>
        <p:sp>
          <p:nvSpPr>
            <p:cNvPr id="171" name="Title 1"/>
            <p:cNvSpPr txBox="1">
              <a:spLocks/>
            </p:cNvSpPr>
            <p:nvPr/>
          </p:nvSpPr>
          <p:spPr>
            <a:xfrm>
              <a:off x="2113035" y="1524712"/>
              <a:ext cx="573442"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4000" dirty="0" smtClean="0"/>
                <a:t>11</a:t>
              </a:r>
              <a:endParaRPr lang="en-US" sz="4000" dirty="0"/>
            </a:p>
          </p:txBody>
        </p:sp>
      </p:grpSp>
      <p:sp>
        <p:nvSpPr>
          <p:cNvPr id="65"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66"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98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xit" presetSubtype="0" fill="hold" nodeType="withEffect">
                                  <p:stCondLst>
                                    <p:cond delay="0"/>
                                  </p:stCondLst>
                                  <p:childTnLst>
                                    <p:animEffect transition="out" filter="fad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4"/>
                                        </p:tgtEl>
                                      </p:cBhvr>
                                    </p:animEffect>
                                    <p:set>
                                      <p:cBhvr>
                                        <p:cTn id="28" dur="1" fill="hold">
                                          <p:stCondLst>
                                            <p:cond delay="499"/>
                                          </p:stCondLst>
                                        </p:cTn>
                                        <p:tgtEl>
                                          <p:spTgt spid="4"/>
                                        </p:tgtEl>
                                        <p:attrNameLst>
                                          <p:attrName>style.visibility</p:attrName>
                                        </p:attrNameLst>
                                      </p:cBhvr>
                                      <p:to>
                                        <p:strVal val="hidden"/>
                                      </p:to>
                                    </p:set>
                                  </p:childTnLst>
                                </p:cTn>
                              </p:par>
                              <p:par>
                                <p:cTn id="29" presetID="10"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A Consistent Picture</a:t>
            </a:r>
            <a:endParaRPr lang="en-GB" dirty="0"/>
          </a:p>
        </p:txBody>
      </p:sp>
      <p:grpSp>
        <p:nvGrpSpPr>
          <p:cNvPr id="8" name="Group 7"/>
          <p:cNvGrpSpPr/>
          <p:nvPr/>
        </p:nvGrpSpPr>
        <p:grpSpPr>
          <a:xfrm>
            <a:off x="-67566" y="1196158"/>
            <a:ext cx="4024732" cy="1494773"/>
            <a:chOff x="-67566" y="1196158"/>
            <a:chExt cx="4024732" cy="1494773"/>
          </a:xfrm>
        </p:grpSpPr>
        <p:sp>
          <p:nvSpPr>
            <p:cNvPr id="5" name="Right Brace 4"/>
            <p:cNvSpPr/>
            <p:nvPr/>
          </p:nvSpPr>
          <p:spPr>
            <a:xfrm rot="16200000">
              <a:off x="2072552" y="301063"/>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1" name="Rectangle 10"/>
            <p:cNvSpPr/>
            <p:nvPr/>
          </p:nvSpPr>
          <p:spPr>
            <a:xfrm>
              <a:off x="377848" y="2213355"/>
              <a:ext cx="715864"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15" name="Rectangle 14"/>
            <p:cNvSpPr/>
            <p:nvPr/>
          </p:nvSpPr>
          <p:spPr>
            <a:xfrm>
              <a:off x="1093712" y="2213354"/>
              <a:ext cx="2863453"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46" name="Title 1"/>
            <p:cNvSpPr txBox="1">
              <a:spLocks/>
            </p:cNvSpPr>
            <p:nvPr/>
          </p:nvSpPr>
          <p:spPr>
            <a:xfrm>
              <a:off x="-67566" y="1196158"/>
              <a:ext cx="2080305" cy="823960"/>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smtClean="0"/>
                <a:t>4 + 11 = ?</a:t>
              </a:r>
              <a:endParaRPr lang="en-US" sz="2400" dirty="0"/>
            </a:p>
          </p:txBody>
        </p:sp>
        <p:sp>
          <p:nvSpPr>
            <p:cNvPr id="17" name="Content Placeholder 3"/>
            <p:cNvSpPr txBox="1">
              <a:spLocks/>
            </p:cNvSpPr>
            <p:nvPr/>
          </p:nvSpPr>
          <p:spPr>
            <a:xfrm>
              <a:off x="468923" y="2166234"/>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18" name="Content Placeholder 3"/>
            <p:cNvSpPr txBox="1">
              <a:spLocks/>
            </p:cNvSpPr>
            <p:nvPr/>
          </p:nvSpPr>
          <p:spPr>
            <a:xfrm>
              <a:off x="2047094" y="2169183"/>
              <a:ext cx="845064" cy="49263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11</a:t>
              </a:r>
              <a:endParaRPr lang="en-US" sz="3200" dirty="0"/>
            </a:p>
          </p:txBody>
        </p:sp>
        <p:sp>
          <p:nvSpPr>
            <p:cNvPr id="21" name="Content Placeholder 3"/>
            <p:cNvSpPr txBox="1">
              <a:spLocks/>
            </p:cNvSpPr>
            <p:nvPr/>
          </p:nvSpPr>
          <p:spPr>
            <a:xfrm>
              <a:off x="1911532" y="1535354"/>
              <a:ext cx="535395"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grpSp>
      <p:grpSp>
        <p:nvGrpSpPr>
          <p:cNvPr id="9" name="Group 8"/>
          <p:cNvGrpSpPr/>
          <p:nvPr/>
        </p:nvGrpSpPr>
        <p:grpSpPr>
          <a:xfrm>
            <a:off x="4457599" y="1221558"/>
            <a:ext cx="4034906" cy="1469374"/>
            <a:chOff x="4457599" y="1221558"/>
            <a:chExt cx="4034906" cy="1469374"/>
          </a:xfrm>
        </p:grpSpPr>
        <p:sp>
          <p:nvSpPr>
            <p:cNvPr id="47" name="Title 1"/>
            <p:cNvSpPr txBox="1">
              <a:spLocks/>
            </p:cNvSpPr>
            <p:nvPr/>
          </p:nvSpPr>
          <p:spPr>
            <a:xfrm>
              <a:off x="4457599" y="1221558"/>
              <a:ext cx="1980844" cy="733536"/>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smtClean="0"/>
                <a:t>15 - 4 = ?</a:t>
              </a:r>
              <a:endParaRPr lang="en-US" sz="2400" dirty="0"/>
            </a:p>
          </p:txBody>
        </p:sp>
        <p:sp>
          <p:nvSpPr>
            <p:cNvPr id="53" name="Right Brace 52"/>
            <p:cNvSpPr/>
            <p:nvPr/>
          </p:nvSpPr>
          <p:spPr>
            <a:xfrm rot="16200000">
              <a:off x="6607891" y="301064"/>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4" name="Rectangle 53"/>
            <p:cNvSpPr/>
            <p:nvPr/>
          </p:nvSpPr>
          <p:spPr>
            <a:xfrm>
              <a:off x="4913187" y="2213356"/>
              <a:ext cx="715864"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55" name="Rectangle 54"/>
            <p:cNvSpPr/>
            <p:nvPr/>
          </p:nvSpPr>
          <p:spPr>
            <a:xfrm>
              <a:off x="5629051" y="2213355"/>
              <a:ext cx="2863453"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58" name="Content Placeholder 3"/>
            <p:cNvSpPr txBox="1">
              <a:spLocks/>
            </p:cNvSpPr>
            <p:nvPr/>
          </p:nvSpPr>
          <p:spPr>
            <a:xfrm>
              <a:off x="5004262" y="2166235"/>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59" name="Content Placeholder 3"/>
            <p:cNvSpPr txBox="1">
              <a:spLocks/>
            </p:cNvSpPr>
            <p:nvPr/>
          </p:nvSpPr>
          <p:spPr>
            <a:xfrm>
              <a:off x="6262605" y="1501659"/>
              <a:ext cx="845064" cy="49263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15</a:t>
              </a:r>
              <a:endParaRPr lang="en-US" sz="3200" dirty="0"/>
            </a:p>
          </p:txBody>
        </p:sp>
        <p:sp>
          <p:nvSpPr>
            <p:cNvPr id="60" name="Content Placeholder 3"/>
            <p:cNvSpPr txBox="1">
              <a:spLocks/>
            </p:cNvSpPr>
            <p:nvPr/>
          </p:nvSpPr>
          <p:spPr>
            <a:xfrm>
              <a:off x="6769633" y="2169183"/>
              <a:ext cx="535395" cy="45746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grpSp>
      <p:grpSp>
        <p:nvGrpSpPr>
          <p:cNvPr id="10" name="Group 9"/>
          <p:cNvGrpSpPr/>
          <p:nvPr/>
        </p:nvGrpSpPr>
        <p:grpSpPr>
          <a:xfrm>
            <a:off x="-4468" y="2882325"/>
            <a:ext cx="3976412" cy="1566007"/>
            <a:chOff x="-4468" y="2882325"/>
            <a:chExt cx="3976412" cy="1566007"/>
          </a:xfrm>
        </p:grpSpPr>
        <p:grpSp>
          <p:nvGrpSpPr>
            <p:cNvPr id="34" name="Group 33"/>
            <p:cNvGrpSpPr/>
            <p:nvPr/>
          </p:nvGrpSpPr>
          <p:grpSpPr>
            <a:xfrm>
              <a:off x="393466" y="3969190"/>
              <a:ext cx="3572017" cy="479142"/>
              <a:chOff x="1315006" y="4456215"/>
              <a:chExt cx="6482618" cy="795487"/>
            </a:xfrm>
          </p:grpSpPr>
          <p:sp>
            <p:nvSpPr>
              <p:cNvPr id="26" name="Rectangle 25"/>
              <p:cNvSpPr/>
              <p:nvPr/>
            </p:nvSpPr>
            <p:spPr>
              <a:xfrm>
                <a:off x="2600932"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27" name="Rectangle 26"/>
              <p:cNvSpPr/>
              <p:nvPr/>
            </p:nvSpPr>
            <p:spPr>
              <a:xfrm>
                <a:off x="3900105"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28" name="Rectangle 27"/>
              <p:cNvSpPr/>
              <p:nvPr/>
            </p:nvSpPr>
            <p:spPr>
              <a:xfrm>
                <a:off x="5199278"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29" name="Rectangle 28"/>
              <p:cNvSpPr/>
              <p:nvPr/>
            </p:nvSpPr>
            <p:spPr>
              <a:xfrm>
                <a:off x="6498451"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99" name="Rectangle 98"/>
              <p:cNvSpPr/>
              <p:nvPr/>
            </p:nvSpPr>
            <p:spPr>
              <a:xfrm>
                <a:off x="1315006" y="44588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grpSp>
        <p:sp>
          <p:nvSpPr>
            <p:cNvPr id="48" name="Title 1"/>
            <p:cNvSpPr txBox="1">
              <a:spLocks/>
            </p:cNvSpPr>
            <p:nvPr/>
          </p:nvSpPr>
          <p:spPr>
            <a:xfrm>
              <a:off x="-4468" y="2882325"/>
              <a:ext cx="1843928"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smtClean="0"/>
                <a:t>5 x 4 = ?</a:t>
              </a:r>
              <a:endParaRPr lang="en-US" sz="2400" dirty="0"/>
            </a:p>
          </p:txBody>
        </p:sp>
        <p:sp>
          <p:nvSpPr>
            <p:cNvPr id="61" name="Right Brace 60"/>
            <p:cNvSpPr/>
            <p:nvPr/>
          </p:nvSpPr>
          <p:spPr>
            <a:xfrm rot="16200000">
              <a:off x="2087330" y="2050845"/>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6" name="Content Placeholder 3"/>
            <p:cNvSpPr txBox="1">
              <a:spLocks/>
            </p:cNvSpPr>
            <p:nvPr/>
          </p:nvSpPr>
          <p:spPr>
            <a:xfrm>
              <a:off x="483701" y="3916016"/>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68" name="Content Placeholder 3"/>
            <p:cNvSpPr txBox="1">
              <a:spLocks/>
            </p:cNvSpPr>
            <p:nvPr/>
          </p:nvSpPr>
          <p:spPr>
            <a:xfrm>
              <a:off x="1926310" y="3285136"/>
              <a:ext cx="535395"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69" name="Content Placeholder 3"/>
            <p:cNvSpPr txBox="1">
              <a:spLocks/>
            </p:cNvSpPr>
            <p:nvPr/>
          </p:nvSpPr>
          <p:spPr>
            <a:xfrm>
              <a:off x="1203986" y="390452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70" name="Content Placeholder 3"/>
            <p:cNvSpPr txBox="1">
              <a:spLocks/>
            </p:cNvSpPr>
            <p:nvPr/>
          </p:nvSpPr>
          <p:spPr>
            <a:xfrm>
              <a:off x="1924271" y="3916474"/>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71" name="Content Placeholder 3"/>
            <p:cNvSpPr txBox="1">
              <a:spLocks/>
            </p:cNvSpPr>
            <p:nvPr/>
          </p:nvSpPr>
          <p:spPr>
            <a:xfrm>
              <a:off x="2644556" y="3916703"/>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sp>
          <p:nvSpPr>
            <p:cNvPr id="72" name="Content Placeholder 3"/>
            <p:cNvSpPr txBox="1">
              <a:spLocks/>
            </p:cNvSpPr>
            <p:nvPr/>
          </p:nvSpPr>
          <p:spPr>
            <a:xfrm>
              <a:off x="3364841" y="391693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4</a:t>
              </a:r>
              <a:endParaRPr lang="en-US" sz="3200" dirty="0"/>
            </a:p>
          </p:txBody>
        </p:sp>
      </p:grpSp>
      <p:grpSp>
        <p:nvGrpSpPr>
          <p:cNvPr id="12" name="Group 11"/>
          <p:cNvGrpSpPr/>
          <p:nvPr/>
        </p:nvGrpSpPr>
        <p:grpSpPr>
          <a:xfrm>
            <a:off x="4367373" y="2985311"/>
            <a:ext cx="4123918" cy="1463022"/>
            <a:chOff x="4367373" y="2985311"/>
            <a:chExt cx="4123918" cy="1463022"/>
          </a:xfrm>
        </p:grpSpPr>
        <p:sp>
          <p:nvSpPr>
            <p:cNvPr id="49" name="Title 1"/>
            <p:cNvSpPr txBox="1">
              <a:spLocks/>
            </p:cNvSpPr>
            <p:nvPr/>
          </p:nvSpPr>
          <p:spPr>
            <a:xfrm>
              <a:off x="4367373" y="2985311"/>
              <a:ext cx="2267725" cy="756016"/>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2400" dirty="0" smtClean="0"/>
                <a:t>20 </a:t>
              </a:r>
              <a:r>
                <a:rPr lang="en-US" sz="2400" dirty="0" smtClean="0">
                  <a:latin typeface="Cambria Math"/>
                  <a:ea typeface="Cambria Math"/>
                </a:rPr>
                <a:t>÷ </a:t>
              </a:r>
              <a:r>
                <a:rPr lang="en-US" sz="2400" dirty="0" smtClean="0"/>
                <a:t>5 = ?</a:t>
              </a:r>
              <a:endParaRPr lang="en-US" sz="2400" dirty="0"/>
            </a:p>
          </p:txBody>
        </p:sp>
        <p:grpSp>
          <p:nvGrpSpPr>
            <p:cNvPr id="73" name="Group 72"/>
            <p:cNvGrpSpPr/>
            <p:nvPr/>
          </p:nvGrpSpPr>
          <p:grpSpPr>
            <a:xfrm>
              <a:off x="5621377" y="3969190"/>
              <a:ext cx="2863453" cy="477576"/>
              <a:chOff x="2600932" y="4456215"/>
              <a:chExt cx="5196692" cy="792887"/>
            </a:xfrm>
          </p:grpSpPr>
          <p:sp>
            <p:nvSpPr>
              <p:cNvPr id="74" name="Rectangle 73"/>
              <p:cNvSpPr/>
              <p:nvPr/>
            </p:nvSpPr>
            <p:spPr>
              <a:xfrm>
                <a:off x="2600932"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75" name="Rectangle 74"/>
              <p:cNvSpPr/>
              <p:nvPr/>
            </p:nvSpPr>
            <p:spPr>
              <a:xfrm>
                <a:off x="3900105"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76" name="Rectangle 75"/>
              <p:cNvSpPr/>
              <p:nvPr/>
            </p:nvSpPr>
            <p:spPr>
              <a:xfrm>
                <a:off x="5199278"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77" name="Rectangle 76"/>
              <p:cNvSpPr/>
              <p:nvPr/>
            </p:nvSpPr>
            <p:spPr>
              <a:xfrm>
                <a:off x="6498451"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grpSp>
        <p:sp>
          <p:nvSpPr>
            <p:cNvPr id="78" name="Right Brace 77"/>
            <p:cNvSpPr/>
            <p:nvPr/>
          </p:nvSpPr>
          <p:spPr>
            <a:xfrm rot="16200000">
              <a:off x="6606677" y="2050845"/>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79" name="Rectangle 78"/>
            <p:cNvSpPr/>
            <p:nvPr/>
          </p:nvSpPr>
          <p:spPr>
            <a:xfrm>
              <a:off x="4911973" y="3970757"/>
              <a:ext cx="715864" cy="477576"/>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80" name="Content Placeholder 3"/>
            <p:cNvSpPr txBox="1">
              <a:spLocks/>
            </p:cNvSpPr>
            <p:nvPr/>
          </p:nvSpPr>
          <p:spPr>
            <a:xfrm>
              <a:off x="5003048" y="3916016"/>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81" name="Content Placeholder 3"/>
            <p:cNvSpPr txBox="1">
              <a:spLocks/>
            </p:cNvSpPr>
            <p:nvPr/>
          </p:nvSpPr>
          <p:spPr>
            <a:xfrm>
              <a:off x="6344059" y="3285136"/>
              <a:ext cx="718246"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20</a:t>
              </a:r>
              <a:endParaRPr lang="en-US" sz="3200" dirty="0"/>
            </a:p>
          </p:txBody>
        </p:sp>
        <p:sp>
          <p:nvSpPr>
            <p:cNvPr id="82" name="Content Placeholder 3"/>
            <p:cNvSpPr txBox="1">
              <a:spLocks/>
            </p:cNvSpPr>
            <p:nvPr/>
          </p:nvSpPr>
          <p:spPr>
            <a:xfrm>
              <a:off x="5723333" y="390452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83" name="Content Placeholder 3"/>
            <p:cNvSpPr txBox="1">
              <a:spLocks/>
            </p:cNvSpPr>
            <p:nvPr/>
          </p:nvSpPr>
          <p:spPr>
            <a:xfrm>
              <a:off x="6443618" y="3916474"/>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84" name="Content Placeholder 3"/>
            <p:cNvSpPr txBox="1">
              <a:spLocks/>
            </p:cNvSpPr>
            <p:nvPr/>
          </p:nvSpPr>
          <p:spPr>
            <a:xfrm>
              <a:off x="7163903" y="3916703"/>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85" name="Content Placeholder 3"/>
            <p:cNvSpPr txBox="1">
              <a:spLocks/>
            </p:cNvSpPr>
            <p:nvPr/>
          </p:nvSpPr>
          <p:spPr>
            <a:xfrm>
              <a:off x="7884188" y="3916932"/>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grpSp>
      <p:grpSp>
        <p:nvGrpSpPr>
          <p:cNvPr id="13" name="Group 12"/>
          <p:cNvGrpSpPr/>
          <p:nvPr/>
        </p:nvGrpSpPr>
        <p:grpSpPr>
          <a:xfrm>
            <a:off x="312458" y="4446421"/>
            <a:ext cx="3711833" cy="2357877"/>
            <a:chOff x="312458" y="4446421"/>
            <a:chExt cx="3711833" cy="2357877"/>
          </a:xfrm>
        </p:grpSpPr>
        <p:grpSp>
          <p:nvGrpSpPr>
            <p:cNvPr id="3" name="Group 2"/>
            <p:cNvGrpSpPr/>
            <p:nvPr/>
          </p:nvGrpSpPr>
          <p:grpSpPr>
            <a:xfrm>
              <a:off x="312458" y="4446421"/>
              <a:ext cx="2312886" cy="1355666"/>
              <a:chOff x="3563089" y="5414806"/>
              <a:chExt cx="2312886" cy="1355666"/>
            </a:xfrm>
          </p:grpSpPr>
          <p:sp>
            <p:nvSpPr>
              <p:cNvPr id="51" name="Title 1"/>
              <p:cNvSpPr txBox="1">
                <a:spLocks/>
              </p:cNvSpPr>
              <p:nvPr/>
            </p:nvSpPr>
            <p:spPr>
              <a:xfrm>
                <a:off x="3576765" y="5414806"/>
                <a:ext cx="2299210"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2400" u="sng" dirty="0" smtClean="0"/>
                  <a:t>2</a:t>
                </a:r>
                <a:r>
                  <a:rPr lang="en-US" sz="2400" dirty="0" smtClean="0"/>
                  <a:t> of 20 = ?</a:t>
                </a:r>
              </a:p>
            </p:txBody>
          </p:sp>
          <p:sp>
            <p:nvSpPr>
              <p:cNvPr id="52" name="Title 1"/>
              <p:cNvSpPr txBox="1">
                <a:spLocks/>
              </p:cNvSpPr>
              <p:nvPr/>
            </p:nvSpPr>
            <p:spPr>
              <a:xfrm>
                <a:off x="3563089" y="5708858"/>
                <a:ext cx="608373" cy="106161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algn="l"/>
                <a:r>
                  <a:rPr lang="en-US" sz="2400" dirty="0" smtClean="0"/>
                  <a:t>5</a:t>
                </a:r>
              </a:p>
            </p:txBody>
          </p:sp>
        </p:grpSp>
        <p:grpSp>
          <p:nvGrpSpPr>
            <p:cNvPr id="86" name="Group 85"/>
            <p:cNvGrpSpPr/>
            <p:nvPr/>
          </p:nvGrpSpPr>
          <p:grpSpPr>
            <a:xfrm>
              <a:off x="437712" y="5783501"/>
              <a:ext cx="3580118" cy="477576"/>
              <a:chOff x="1300304" y="4456215"/>
              <a:chExt cx="6497320" cy="792887"/>
            </a:xfrm>
          </p:grpSpPr>
          <p:sp>
            <p:nvSpPr>
              <p:cNvPr id="87" name="Rectangle 86"/>
              <p:cNvSpPr/>
              <p:nvPr/>
            </p:nvSpPr>
            <p:spPr>
              <a:xfrm>
                <a:off x="2600932"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88" name="Rectangle 87"/>
              <p:cNvSpPr/>
              <p:nvPr/>
            </p:nvSpPr>
            <p:spPr>
              <a:xfrm>
                <a:off x="3900105"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89" name="Rectangle 88"/>
              <p:cNvSpPr/>
              <p:nvPr/>
            </p:nvSpPr>
            <p:spPr>
              <a:xfrm>
                <a:off x="5199278"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90" name="Rectangle 89"/>
              <p:cNvSpPr/>
              <p:nvPr/>
            </p:nvSpPr>
            <p:spPr>
              <a:xfrm>
                <a:off x="6498451"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sp>
            <p:nvSpPr>
              <p:cNvPr id="102" name="Rectangle 101"/>
              <p:cNvSpPr/>
              <p:nvPr/>
            </p:nvSpPr>
            <p:spPr>
              <a:xfrm>
                <a:off x="1300304" y="4456215"/>
                <a:ext cx="1299173" cy="792887"/>
              </a:xfrm>
              <a:prstGeom prst="rect">
                <a:avLst/>
              </a:prstGeom>
              <a:solidFill>
                <a:schemeClr val="accent5">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sz="4000" dirty="0"/>
              </a:p>
            </p:txBody>
          </p:sp>
        </p:grpSp>
        <p:sp>
          <p:nvSpPr>
            <p:cNvPr id="91" name="Right Brace 90"/>
            <p:cNvSpPr/>
            <p:nvPr/>
          </p:nvSpPr>
          <p:spPr>
            <a:xfrm rot="16200000">
              <a:off x="2139677" y="3865156"/>
              <a:ext cx="189911" cy="3579317"/>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94" name="Content Placeholder 3"/>
            <p:cNvSpPr txBox="1">
              <a:spLocks/>
            </p:cNvSpPr>
            <p:nvPr/>
          </p:nvSpPr>
          <p:spPr>
            <a:xfrm>
              <a:off x="1869439" y="5099447"/>
              <a:ext cx="718246" cy="37835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20</a:t>
              </a:r>
              <a:endParaRPr lang="en-US" sz="3200" dirty="0"/>
            </a:p>
          </p:txBody>
        </p:sp>
        <p:sp>
          <p:nvSpPr>
            <p:cNvPr id="98" name="Content Placeholder 3"/>
            <p:cNvSpPr txBox="1">
              <a:spLocks/>
            </p:cNvSpPr>
            <p:nvPr/>
          </p:nvSpPr>
          <p:spPr>
            <a:xfrm>
              <a:off x="899165" y="6308718"/>
              <a:ext cx="535395" cy="49558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vert="horz" lIns="91440" tIns="45720" rIns="91440" bIns="45720" rtlCol="0">
              <a:noAutofit/>
            </a:bodyPr>
            <a:lstStyle>
              <a:lvl1pPr marL="342900" indent="-342900" algn="l" defTabSz="457200" rtl="0" eaLnBrk="1" latinLnBrk="0" hangingPunct="1">
                <a:spcBef>
                  <a:spcPct val="20000"/>
                </a:spcBef>
                <a:buFont typeface="Arial"/>
                <a:buChar char="•"/>
                <a:defRPr sz="2400" kern="1200">
                  <a:solidFill>
                    <a:schemeClr val="dk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dk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dk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dk1"/>
                  </a:solidFill>
                  <a:latin typeface="+mn-lt"/>
                  <a:ea typeface="+mn-ea"/>
                  <a:cs typeface="+mn-cs"/>
                </a:defRPr>
              </a:lvl4pPr>
              <a:lvl5pPr marL="2057400" indent="-228600" algn="l" defTabSz="457200" rtl="0" eaLnBrk="1" latinLnBrk="0" hangingPunct="1">
                <a:spcBef>
                  <a:spcPct val="20000"/>
                </a:spcBef>
                <a:buFont typeface="Arial"/>
                <a:buChar char="»"/>
                <a:defRPr sz="1600" kern="1200">
                  <a:solidFill>
                    <a:schemeClr val="dk1"/>
                  </a:solidFill>
                  <a:latin typeface="+mn-lt"/>
                  <a:ea typeface="+mn-ea"/>
                  <a:cs typeface="+mn-cs"/>
                </a:defRPr>
              </a:lvl5pPr>
              <a:lvl6pPr marL="2514600" indent="-228600" algn="l" defTabSz="457200" rtl="0" eaLnBrk="1" latinLnBrk="0" hangingPunct="1">
                <a:spcBef>
                  <a:spcPct val="20000"/>
                </a:spcBef>
                <a:buFont typeface="Arial"/>
                <a:buChar char="•"/>
                <a:defRPr sz="1600" kern="1200">
                  <a:solidFill>
                    <a:schemeClr val="dk1"/>
                  </a:solidFill>
                  <a:latin typeface="+mn-lt"/>
                  <a:ea typeface="+mn-ea"/>
                  <a:cs typeface="+mn-cs"/>
                </a:defRPr>
              </a:lvl6pPr>
              <a:lvl7pPr marL="2971800" indent="-228600" algn="l" defTabSz="457200" rtl="0" eaLnBrk="1" latinLnBrk="0" hangingPunct="1">
                <a:spcBef>
                  <a:spcPct val="20000"/>
                </a:spcBef>
                <a:buFont typeface="Arial"/>
                <a:buChar char="•"/>
                <a:defRPr sz="1600" kern="1200">
                  <a:solidFill>
                    <a:schemeClr val="dk1"/>
                  </a:solidFill>
                  <a:latin typeface="+mn-lt"/>
                  <a:ea typeface="+mn-ea"/>
                  <a:cs typeface="+mn-cs"/>
                </a:defRPr>
              </a:lvl7pPr>
              <a:lvl8pPr marL="3429000" indent="-228600" algn="l" defTabSz="457200" rtl="0" eaLnBrk="1" latinLnBrk="0" hangingPunct="1">
                <a:spcBef>
                  <a:spcPct val="20000"/>
                </a:spcBef>
                <a:buFont typeface="Arial"/>
                <a:buChar char="•"/>
                <a:defRPr sz="1600" kern="1200">
                  <a:solidFill>
                    <a:schemeClr val="dk1"/>
                  </a:solidFill>
                  <a:latin typeface="+mn-lt"/>
                  <a:ea typeface="+mn-ea"/>
                  <a:cs typeface="+mn-cs"/>
                </a:defRPr>
              </a:lvl8pPr>
              <a:lvl9pPr marL="3886200" indent="-228600" algn="l" defTabSz="457200" rtl="0" eaLnBrk="1" latinLnBrk="0" hangingPunct="1">
                <a:spcBef>
                  <a:spcPct val="20000"/>
                </a:spcBef>
                <a:buFont typeface="Arial"/>
                <a:buChar char="•"/>
                <a:defRPr sz="1600" kern="1200">
                  <a:solidFill>
                    <a:schemeClr val="dk1"/>
                  </a:solidFill>
                  <a:latin typeface="+mn-lt"/>
                  <a:ea typeface="+mn-ea"/>
                  <a:cs typeface="+mn-cs"/>
                </a:defRPr>
              </a:lvl9pPr>
            </a:lstStyle>
            <a:p>
              <a:pPr marL="0" indent="0" algn="ctr">
                <a:buFont typeface="Arial"/>
                <a:buNone/>
              </a:pPr>
              <a:r>
                <a:rPr lang="en-US" sz="3200" dirty="0" smtClean="0"/>
                <a:t>?</a:t>
              </a:r>
              <a:endParaRPr lang="en-US" sz="3200" dirty="0"/>
            </a:p>
          </p:txBody>
        </p:sp>
        <p:sp>
          <p:nvSpPr>
            <p:cNvPr id="101" name="Right Brace 100"/>
            <p:cNvSpPr/>
            <p:nvPr/>
          </p:nvSpPr>
          <p:spPr>
            <a:xfrm rot="5400000">
              <a:off x="1086821" y="5629587"/>
              <a:ext cx="133509" cy="1431726"/>
            </a:xfrm>
            <a:prstGeom prst="rightBrace">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grpSp>
      <p:sp>
        <p:nvSpPr>
          <p:cNvPr id="92"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93"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79126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7224" y="1679104"/>
            <a:ext cx="7517176" cy="5632311"/>
          </a:xfrm>
          <a:prstGeom prst="rect">
            <a:avLst/>
          </a:prstGeom>
        </p:spPr>
        <p:txBody>
          <a:bodyPr wrap="square">
            <a:spAutoFit/>
          </a:bodyPr>
          <a:lstStyle/>
          <a:p>
            <a:pPr marL="342900" indent="-342900">
              <a:buAutoNum type="arabicPeriod"/>
            </a:pPr>
            <a:endParaRPr lang="en-GB" b="1" dirty="0" smtClean="0">
              <a:solidFill>
                <a:srgbClr val="222222"/>
              </a:solidFill>
              <a:latin typeface="Effra"/>
            </a:endParaRPr>
          </a:p>
          <a:p>
            <a:pPr marL="342900" indent="-342900">
              <a:buAutoNum type="arabicPeriod"/>
            </a:pPr>
            <a:r>
              <a:rPr lang="en-GB" b="1" dirty="0"/>
              <a:t>Promote a positive attitude to </a:t>
            </a:r>
            <a:r>
              <a:rPr lang="en-GB" b="1" dirty="0" smtClean="0"/>
              <a:t>maths</a:t>
            </a:r>
          </a:p>
          <a:p>
            <a:pPr marL="342900" indent="-342900">
              <a:buAutoNum type="arabicPeriod"/>
            </a:pPr>
            <a:r>
              <a:rPr lang="en-GB" b="1" dirty="0" smtClean="0"/>
              <a:t>Look </a:t>
            </a:r>
            <a:r>
              <a:rPr lang="en-GB" b="1" dirty="0"/>
              <a:t>at tables </a:t>
            </a:r>
            <a:r>
              <a:rPr lang="en-GB" b="1" dirty="0" smtClean="0"/>
              <a:t>differently</a:t>
            </a:r>
          </a:p>
          <a:p>
            <a:pPr marL="342900" indent="-342900">
              <a:buAutoNum type="arabicPeriod"/>
            </a:pPr>
            <a:r>
              <a:rPr lang="en-GB" b="1" dirty="0" smtClean="0"/>
              <a:t>Ask </a:t>
            </a:r>
            <a:r>
              <a:rPr lang="en-GB" b="1" dirty="0"/>
              <a:t>your child to teach you </a:t>
            </a:r>
            <a:r>
              <a:rPr lang="en-GB" b="1" dirty="0" smtClean="0"/>
              <a:t>maths</a:t>
            </a:r>
          </a:p>
          <a:p>
            <a:pPr marL="342900" indent="-342900">
              <a:buAutoNum type="arabicPeriod"/>
            </a:pPr>
            <a:r>
              <a:rPr lang="en-GB" b="1" dirty="0" smtClean="0"/>
              <a:t>Encourage </a:t>
            </a:r>
            <a:r>
              <a:rPr lang="en-GB" b="1" dirty="0"/>
              <a:t>your child to be independent in </a:t>
            </a:r>
            <a:r>
              <a:rPr lang="en-GB" b="1" dirty="0" smtClean="0"/>
              <a:t>maths</a:t>
            </a:r>
          </a:p>
          <a:p>
            <a:pPr marL="342900" indent="-342900">
              <a:buAutoNum type="arabicPeriod"/>
            </a:pPr>
            <a:r>
              <a:rPr lang="en-GB" b="1" dirty="0" smtClean="0"/>
              <a:t>Use </a:t>
            </a:r>
            <a:r>
              <a:rPr lang="en-GB" b="1" dirty="0"/>
              <a:t>maths with your child in daily </a:t>
            </a:r>
            <a:r>
              <a:rPr lang="en-GB" b="1" dirty="0" smtClean="0"/>
              <a:t>life</a:t>
            </a:r>
          </a:p>
          <a:p>
            <a:pPr marL="342900" indent="-342900">
              <a:buAutoNum type="arabicPeriod"/>
            </a:pPr>
            <a:r>
              <a:rPr lang="en-GB" b="1" dirty="0" smtClean="0"/>
              <a:t>Display </a:t>
            </a:r>
            <a:r>
              <a:rPr lang="en-GB" b="1" dirty="0"/>
              <a:t>maths work at </a:t>
            </a:r>
            <a:r>
              <a:rPr lang="en-GB" b="1" dirty="0" smtClean="0"/>
              <a:t>home</a:t>
            </a:r>
          </a:p>
          <a:p>
            <a:pPr marL="342900" indent="-342900">
              <a:buAutoNum type="arabicPeriod"/>
            </a:pPr>
            <a:r>
              <a:rPr lang="en-GB" b="1" dirty="0" smtClean="0"/>
              <a:t>Communicate </a:t>
            </a:r>
            <a:r>
              <a:rPr lang="en-GB" b="1" dirty="0"/>
              <a:t>with your child’s </a:t>
            </a:r>
            <a:r>
              <a:rPr lang="en-GB" b="1" dirty="0" smtClean="0"/>
              <a:t>teacher</a:t>
            </a:r>
          </a:p>
          <a:p>
            <a:pPr marL="342900" indent="-342900">
              <a:buAutoNum type="arabicPeriod"/>
            </a:pPr>
            <a:r>
              <a:rPr lang="en-GB" b="1" dirty="0" smtClean="0"/>
              <a:t>Play </a:t>
            </a:r>
            <a:r>
              <a:rPr lang="en-GB" b="1" dirty="0"/>
              <a:t>games that encourage mathematical </a:t>
            </a:r>
            <a:r>
              <a:rPr lang="en-GB" b="1" dirty="0" smtClean="0"/>
              <a:t>thinking</a:t>
            </a:r>
          </a:p>
          <a:p>
            <a:endParaRPr lang="en-GB" b="1" dirty="0">
              <a:solidFill>
                <a:srgbClr val="222222"/>
              </a:solidFill>
              <a:latin typeface="Effra"/>
            </a:endParaRPr>
          </a:p>
          <a:p>
            <a:endParaRPr lang="en-GB" b="1" dirty="0">
              <a:solidFill>
                <a:srgbClr val="222222"/>
              </a:solidFill>
              <a:latin typeface="Effra"/>
            </a:endParaRPr>
          </a:p>
          <a:p>
            <a:r>
              <a:rPr lang="en-GB" b="1" u="sng" dirty="0" smtClean="0">
                <a:solidFill>
                  <a:srgbClr val="222222"/>
                </a:solidFill>
                <a:latin typeface="Effra"/>
              </a:rPr>
              <a:t>Let us Remember: </a:t>
            </a:r>
          </a:p>
          <a:p>
            <a:endParaRPr lang="en-GB" b="1" dirty="0" smtClean="0">
              <a:solidFill>
                <a:srgbClr val="222222"/>
              </a:solidFill>
              <a:latin typeface="Effra"/>
            </a:endParaRPr>
          </a:p>
          <a:p>
            <a:pPr marL="342900" indent="-342900">
              <a:buAutoNum type="arabicPeriod"/>
            </a:pPr>
            <a:r>
              <a:rPr lang="en-GB" b="1" i="0" dirty="0" smtClean="0">
                <a:solidFill>
                  <a:srgbClr val="222222"/>
                </a:solidFill>
                <a:effectLst/>
                <a:latin typeface="Effra"/>
              </a:rPr>
              <a:t>Children need to wonder and struggle</a:t>
            </a:r>
          </a:p>
          <a:p>
            <a:pPr marL="342900" indent="-342900">
              <a:buAutoNum type="arabicPeriod"/>
            </a:pPr>
            <a:endParaRPr lang="en-GB" b="1" i="0" dirty="0" smtClean="0">
              <a:solidFill>
                <a:srgbClr val="222222"/>
              </a:solidFill>
              <a:effectLst/>
              <a:latin typeface="Effra"/>
            </a:endParaRPr>
          </a:p>
          <a:p>
            <a:pPr marL="342900" indent="-342900">
              <a:buAutoNum type="arabicPeriod"/>
            </a:pPr>
            <a:r>
              <a:rPr lang="en-GB" b="1" dirty="0" smtClean="0">
                <a:solidFill>
                  <a:srgbClr val="222222"/>
                </a:solidFill>
                <a:latin typeface="Effra"/>
              </a:rPr>
              <a:t> You are not the answer key</a:t>
            </a:r>
          </a:p>
          <a:p>
            <a:pPr marL="342900" indent="-342900">
              <a:buAutoNum type="arabicPeriod"/>
            </a:pPr>
            <a:endParaRPr lang="en-GB" b="1" dirty="0" smtClean="0">
              <a:solidFill>
                <a:srgbClr val="222222"/>
              </a:solidFill>
              <a:latin typeface="Effra"/>
            </a:endParaRPr>
          </a:p>
          <a:p>
            <a:pPr marL="342900" indent="-342900">
              <a:buAutoNum type="arabicPeriod"/>
            </a:pPr>
            <a:r>
              <a:rPr lang="en-GB" b="1" i="0" dirty="0" smtClean="0">
                <a:solidFill>
                  <a:srgbClr val="222222"/>
                </a:solidFill>
                <a:effectLst/>
                <a:latin typeface="Effra"/>
              </a:rPr>
              <a:t>Encourage their origina</a:t>
            </a:r>
            <a:r>
              <a:rPr lang="en-GB" b="1" dirty="0" smtClean="0">
                <a:solidFill>
                  <a:srgbClr val="222222"/>
                </a:solidFill>
                <a:latin typeface="Effra"/>
              </a:rPr>
              <a:t>l ideas</a:t>
            </a:r>
          </a:p>
          <a:p>
            <a:pPr marL="342900" indent="-342900">
              <a:buAutoNum type="arabicPeriod"/>
            </a:pPr>
            <a:endParaRPr lang="en-GB" b="1" dirty="0" smtClean="0">
              <a:solidFill>
                <a:srgbClr val="222222"/>
              </a:solidFill>
              <a:latin typeface="Effra"/>
            </a:endParaRPr>
          </a:p>
          <a:p>
            <a:pPr marL="342900" indent="-342900">
              <a:buAutoNum type="arabicPeriod"/>
            </a:pPr>
            <a:endParaRPr lang="en-GB" b="1" i="0" dirty="0">
              <a:solidFill>
                <a:srgbClr val="222222"/>
              </a:solidFill>
              <a:effectLst/>
              <a:latin typeface="Effra"/>
            </a:endParaRPr>
          </a:p>
        </p:txBody>
      </p:sp>
      <p:pic>
        <p:nvPicPr>
          <p:cNvPr id="4" name="Picture 3"/>
          <p:cNvPicPr>
            <a:picLocks noChangeAspect="1"/>
          </p:cNvPicPr>
          <p:nvPr/>
        </p:nvPicPr>
        <p:blipFill>
          <a:blip r:embed="rId2"/>
          <a:stretch>
            <a:fillRect/>
          </a:stretch>
        </p:blipFill>
        <p:spPr>
          <a:xfrm>
            <a:off x="699248" y="246531"/>
            <a:ext cx="2581835" cy="1506070"/>
          </a:xfrm>
          <a:prstGeom prst="rect">
            <a:avLst/>
          </a:prstGeom>
        </p:spPr>
      </p:pic>
      <p:pic>
        <p:nvPicPr>
          <p:cNvPr id="5" name="Picture 4"/>
          <p:cNvPicPr>
            <a:picLocks noChangeAspect="1"/>
          </p:cNvPicPr>
          <p:nvPr/>
        </p:nvPicPr>
        <p:blipFill>
          <a:blip r:embed="rId3"/>
          <a:stretch>
            <a:fillRect/>
          </a:stretch>
        </p:blipFill>
        <p:spPr>
          <a:xfrm>
            <a:off x="6203576" y="2033932"/>
            <a:ext cx="2581836" cy="2016095"/>
          </a:xfrm>
          <a:prstGeom prst="rect">
            <a:avLst/>
          </a:prstGeom>
        </p:spPr>
      </p:pic>
      <p:sp>
        <p:nvSpPr>
          <p:cNvPr id="6"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7"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4531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6165" y="255137"/>
            <a:ext cx="5649202" cy="3763126"/>
          </a:xfrm>
          <a:prstGeom prst="rect">
            <a:avLst/>
          </a:prstGeom>
        </p:spPr>
      </p:pic>
      <p:sp>
        <p:nvSpPr>
          <p:cNvPr id="3" name="Footer Placeholder 7"/>
          <p:cNvSpPr txBox="1">
            <a:spLocks/>
          </p:cNvSpPr>
          <p:nvPr/>
        </p:nvSpPr>
        <p:spPr bwMode="auto">
          <a:xfrm>
            <a:off x="5405718" y="6268259"/>
            <a:ext cx="2363977"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200" dirty="0">
                <a:solidFill>
                  <a:srgbClr val="C00000"/>
                </a:solidFill>
                <a:latin typeface="Century Gothic" panose="020B0502020202020204" pitchFamily="34" charset="0"/>
              </a:rPr>
              <a:t>Grow in Love, Live in Peace</a:t>
            </a:r>
            <a:endParaRPr lang="en-GB" altLang="en-US" sz="1200" dirty="0">
              <a:solidFill>
                <a:srgbClr val="002060"/>
              </a:solidFill>
              <a:latin typeface="Century Gothic" panose="020B0502020202020204" pitchFamily="34" charset="0"/>
            </a:endParaRPr>
          </a:p>
        </p:txBody>
      </p:sp>
      <p:pic>
        <p:nvPicPr>
          <p:cNvPr id="4"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87862" y="5647765"/>
            <a:ext cx="711122" cy="935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50771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0D0B8086E6BE546A3B68B0B67698D5C" ma:contentTypeVersion="2" ma:contentTypeDescription="Create a new document." ma:contentTypeScope="" ma:versionID="ad4d2eaf5c7de5a3bcc5c12015f6c17d">
  <xsd:schema xmlns:xsd="http://www.w3.org/2001/XMLSchema" xmlns:xs="http://www.w3.org/2001/XMLSchema" xmlns:p="http://schemas.microsoft.com/office/2006/metadata/properties" xmlns:ns2="e1f4abce-fd6f-458f-a988-2e73a14070b5" targetNamespace="http://schemas.microsoft.com/office/2006/metadata/properties" ma:root="true" ma:fieldsID="4a6dcdf03b14d3352b723034b4a743ec" ns2:_="">
    <xsd:import namespace="e1f4abce-fd6f-458f-a988-2e73a14070b5"/>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f4abce-fd6f-458f-a988-2e73a14070b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152083A-5B0B-40E8-868F-64AA919D68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f4abce-fd6f-458f-a988-2e73a14070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879F67D-76B6-46F2-8D96-F5F9CBB6CC42}">
  <ds:schemaRefs>
    <ds:schemaRef ds:uri="http://schemas.microsoft.com/sharepoint/v3/contenttype/forms"/>
  </ds:schemaRefs>
</ds:datastoreItem>
</file>

<file path=customXml/itemProps3.xml><?xml version="1.0" encoding="utf-8"?>
<ds:datastoreItem xmlns:ds="http://schemas.openxmlformats.org/officeDocument/2006/customXml" ds:itemID="{69C49FE9-B0B1-43EB-9FA8-83EA8EA40500}">
  <ds:schemaRefs>
    <ds:schemaRef ds:uri="http://schemas.microsoft.com/office/2006/documentManagement/types"/>
    <ds:schemaRef ds:uri="e1f4abce-fd6f-458f-a988-2e73a14070b5"/>
    <ds:schemaRef ds:uri="http://purl.org/dc/elements/1.1/"/>
    <ds:schemaRef ds:uri="http://schemas.microsoft.com/office/infopath/2007/PartnerControls"/>
    <ds:schemaRef ds:uri="http://purl.org/dc/terms/"/>
    <ds:schemaRef ds:uri="http://schemas.microsoft.com/office/2006/metadata/propertie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13240</TotalTime>
  <Words>1149</Words>
  <Application>Microsoft Office PowerPoint</Application>
  <PresentationFormat>On-screen Show (4:3)</PresentationFormat>
  <Paragraphs>249</Paragraphs>
  <Slides>39</Slides>
  <Notes>13</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52" baseType="lpstr">
      <vt:lpstr>Arial</vt:lpstr>
      <vt:lpstr>Calibri</vt:lpstr>
      <vt:lpstr>Cambria Math</vt:lpstr>
      <vt:lpstr>Century Gothic</vt:lpstr>
      <vt:lpstr>Comic Sans MS</vt:lpstr>
      <vt:lpstr>Effra</vt:lpstr>
      <vt:lpstr>Letter-join 6</vt:lpstr>
      <vt:lpstr>Nunito</vt:lpstr>
      <vt:lpstr>Sassoon Infant Rg</vt:lpstr>
      <vt:lpstr>Symbol</vt:lpstr>
      <vt:lpstr>System</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Partitioning numbers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Importance of Bar Models</vt:lpstr>
      <vt:lpstr>Session Contents</vt:lpstr>
      <vt:lpstr>Discussion</vt:lpstr>
      <vt:lpstr>What Are Bar Models?</vt:lpstr>
      <vt:lpstr>PowerPoint Presentation</vt:lpstr>
      <vt:lpstr>A Consistent Picture</vt:lpstr>
      <vt:lpstr>A Consistent Picture</vt:lpstr>
      <vt:lpstr>PowerPoint Presentation</vt:lpstr>
      <vt:lpstr>PowerPoint Presentation</vt:lpstr>
    </vt:vector>
  </TitlesOfParts>
  <Company>Trinity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Singapore  ‘Bar Models’</dc:title>
  <dc:creator>Paul Rowlandson</dc:creator>
  <cp:lastModifiedBy>Delia Jameson</cp:lastModifiedBy>
  <cp:revision>210</cp:revision>
  <dcterms:created xsi:type="dcterms:W3CDTF">2015-02-01T12:25:25Z</dcterms:created>
  <dcterms:modified xsi:type="dcterms:W3CDTF">2019-01-19T21:39:53Z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0x01010000D0B8086E6BE546A3B68B0B67698D5C</vt:lpwstr>
  </property>
</Properties>
</file>