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67" r:id="rId5"/>
    <p:sldId id="268" r:id="rId6"/>
    <p:sldId id="270" r:id="rId7"/>
    <p:sldId id="260" r:id="rId8"/>
    <p:sldId id="272" r:id="rId9"/>
    <p:sldId id="273" r:id="rId10"/>
    <p:sldId id="275" r:id="rId11"/>
    <p:sldId id="276" r:id="rId12"/>
    <p:sldId id="274" r:id="rId13"/>
    <p:sldId id="265"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2884"/>
    <a:srgbClr val="CC99FF"/>
    <a:srgbClr val="DCC4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2" autoAdjust="0"/>
    <p:restoredTop sz="94660"/>
  </p:normalViewPr>
  <p:slideViewPr>
    <p:cSldViewPr snapToGrid="0">
      <p:cViewPr varScale="1">
        <p:scale>
          <a:sx n="113" d="100"/>
          <a:sy n="113" d="100"/>
        </p:scale>
        <p:origin x="174" y="10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597F1CC-43B1-4E5B-BE7F-E44A4EA74D5C}" type="datetimeFigureOut">
              <a:rPr lang="en-GB" smtClean="0"/>
              <a:t>29/09/2020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30411713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597F1CC-43B1-4E5B-BE7F-E44A4EA74D5C}" type="datetimeFigureOut">
              <a:rPr lang="en-GB" smtClean="0"/>
              <a:t>29/09/2020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1077729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597F1CC-43B1-4E5B-BE7F-E44A4EA74D5C}" type="datetimeFigureOut">
              <a:rPr lang="en-GB" smtClean="0"/>
              <a:t>29/09/2020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3866362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597F1CC-43B1-4E5B-BE7F-E44A4EA74D5C}" type="datetimeFigureOut">
              <a:rPr lang="en-GB" smtClean="0"/>
              <a:t>29/09/2020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25018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597F1CC-43B1-4E5B-BE7F-E44A4EA74D5C}" type="datetimeFigureOut">
              <a:rPr lang="en-GB" smtClean="0"/>
              <a:t>29/09/2020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9072865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597F1CC-43B1-4E5B-BE7F-E44A4EA74D5C}" type="datetimeFigureOut">
              <a:rPr lang="en-GB" smtClean="0"/>
              <a:t>29/09/2020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2670617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97F1CC-43B1-4E5B-BE7F-E44A4EA74D5C}" type="datetimeFigureOut">
              <a:rPr lang="en-GB" smtClean="0"/>
              <a:t>29/09/2020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1218805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597F1CC-43B1-4E5B-BE7F-E44A4EA74D5C}" type="datetimeFigureOut">
              <a:rPr lang="en-GB" smtClean="0"/>
              <a:t>29/09/2020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2903919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597F1CC-43B1-4E5B-BE7F-E44A4EA74D5C}" type="datetimeFigureOut">
              <a:rPr lang="en-GB" smtClean="0"/>
              <a:t>29/09/2020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2310476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597F1CC-43B1-4E5B-BE7F-E44A4EA74D5C}" type="datetimeFigureOut">
              <a:rPr lang="en-GB" smtClean="0"/>
              <a:t>29/09/2020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1641514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597F1CC-43B1-4E5B-BE7F-E44A4EA74D5C}" type="datetimeFigureOut">
              <a:rPr lang="en-GB" smtClean="0"/>
              <a:t>29/09/2020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72232D-1684-456A-A7C2-5980CE757C03}" type="slidenum">
              <a:rPr lang="en-GB" smtClean="0"/>
              <a:t>‹#›</a:t>
            </a:fld>
            <a:endParaRPr lang="en-GB"/>
          </a:p>
        </p:txBody>
      </p:sp>
    </p:spTree>
    <p:extLst>
      <p:ext uri="{BB962C8B-B14F-4D97-AF65-F5344CB8AC3E}">
        <p14:creationId xmlns:p14="http://schemas.microsoft.com/office/powerpoint/2010/main" val="813142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97F1CC-43B1-4E5B-BE7F-E44A4EA74D5C}" type="datetimeFigureOut">
              <a:rPr lang="en-GB" smtClean="0"/>
              <a:t>29/09/2020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72232D-1684-456A-A7C2-5980CE757C03}" type="slidenum">
              <a:rPr lang="en-GB" smtClean="0"/>
              <a:t>‹#›</a:t>
            </a:fld>
            <a:endParaRPr lang="en-GB"/>
          </a:p>
        </p:txBody>
      </p:sp>
    </p:spTree>
    <p:extLst>
      <p:ext uri="{BB962C8B-B14F-4D97-AF65-F5344CB8AC3E}">
        <p14:creationId xmlns:p14="http://schemas.microsoft.com/office/powerpoint/2010/main" val="34841553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a:srcRect t="24613"/>
          <a:stretch/>
        </p:blipFill>
        <p:spPr>
          <a:xfrm>
            <a:off x="0" y="0"/>
            <a:ext cx="12192000" cy="689344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p:cNvPicPr>
            <a:picLocks noChangeAspect="1"/>
          </p:cNvPicPr>
          <p:nvPr/>
        </p:nvPicPr>
        <p:blipFill>
          <a:blip r:embed="rId3">
            <a:clrChange>
              <a:clrFrom>
                <a:srgbClr val="FFFFFF"/>
              </a:clrFrom>
              <a:clrTo>
                <a:srgbClr val="FFFFFF">
                  <a:alpha val="0"/>
                </a:srgbClr>
              </a:clrTo>
            </a:clrChange>
          </a:blip>
          <a:stretch>
            <a:fillRect/>
          </a:stretch>
        </p:blipFill>
        <p:spPr>
          <a:xfrm>
            <a:off x="8292711" y="2922468"/>
            <a:ext cx="3658740" cy="3464422"/>
          </a:xfrm>
          <a:prstGeom prst="rect">
            <a:avLst/>
          </a:prstGeom>
        </p:spPr>
      </p:pic>
      <p:sp>
        <p:nvSpPr>
          <p:cNvPr id="10" name="Rectangle 9"/>
          <p:cNvSpPr/>
          <p:nvPr/>
        </p:nvSpPr>
        <p:spPr>
          <a:xfrm>
            <a:off x="1281396" y="1074739"/>
            <a:ext cx="9246442" cy="2215991"/>
          </a:xfrm>
          <a:prstGeom prst="rect">
            <a:avLst/>
          </a:prstGeom>
          <a:noFill/>
        </p:spPr>
        <p:txBody>
          <a:bodyPr wrap="none" lIns="91440" tIns="45720" rIns="91440" bIns="45720">
            <a:spAutoFit/>
          </a:bodyPr>
          <a:lstStyle/>
          <a:p>
            <a:pPr algn="ctr"/>
            <a:r>
              <a:rPr lang="en-US" sz="13800" b="1" cap="none" spc="0" dirty="0" smtClean="0">
                <a:ln w="10160">
                  <a:solidFill>
                    <a:srgbClr val="CC99FF"/>
                  </a:solidFill>
                  <a:prstDash val="solid"/>
                </a:ln>
                <a:solidFill>
                  <a:srgbClr val="7030A0"/>
                </a:solidFill>
                <a:effectLst>
                  <a:outerShdw blurRad="38100" dist="22860" dir="5400000" algn="tl" rotWithShape="0">
                    <a:srgbClr val="000000">
                      <a:alpha val="30000"/>
                    </a:srgbClr>
                  </a:outerShdw>
                </a:effectLst>
                <a:latin typeface="Comic Sans MS" panose="030F0702030302020204" pitchFamily="66" charset="0"/>
              </a:rPr>
              <a:t>Gentleness</a:t>
            </a:r>
            <a:endParaRPr lang="en-US" sz="13800" b="1" cap="none" spc="0" dirty="0">
              <a:ln w="10160">
                <a:solidFill>
                  <a:srgbClr val="CC99FF"/>
                </a:solidFill>
                <a:prstDash val="solid"/>
              </a:ln>
              <a:solidFill>
                <a:srgbClr val="7030A0"/>
              </a:solidFill>
              <a:effectLst>
                <a:outerShdw blurRad="38100" dist="22860" dir="5400000" algn="tl" rotWithShape="0">
                  <a:srgbClr val="000000">
                    <a:alpha val="30000"/>
                  </a:srgbClr>
                </a:outerShdw>
              </a:effectLst>
              <a:latin typeface="Comic Sans MS" panose="030F0702030302020204" pitchFamily="66" charset="0"/>
            </a:endParaRPr>
          </a:p>
        </p:txBody>
      </p:sp>
      <p:sp>
        <p:nvSpPr>
          <p:cNvPr id="11" name="Rectangle 10"/>
          <p:cNvSpPr/>
          <p:nvPr/>
        </p:nvSpPr>
        <p:spPr>
          <a:xfrm>
            <a:off x="2380672" y="3522426"/>
            <a:ext cx="6096000" cy="1938992"/>
          </a:xfrm>
          <a:prstGeom prst="rect">
            <a:avLst/>
          </a:prstGeom>
        </p:spPr>
        <p:txBody>
          <a:bodyPr>
            <a:spAutoFit/>
          </a:bodyPr>
          <a:lstStyle/>
          <a:p>
            <a:pPr algn="ctr"/>
            <a:endParaRPr lang="en-GB" sz="2400" dirty="0" smtClean="0">
              <a:latin typeface="Comic Sans MS" panose="030F0702030302020204" pitchFamily="66" charset="0"/>
            </a:endParaRPr>
          </a:p>
          <a:p>
            <a:pPr algn="ctr"/>
            <a:r>
              <a:rPr lang="en-GB" sz="2400" dirty="0" smtClean="0">
                <a:latin typeface="Comic Sans MS" panose="030F0702030302020204" pitchFamily="66" charset="0"/>
              </a:rPr>
              <a:t> “Let your gentleness be evident to all. The Lord is near.”</a:t>
            </a:r>
          </a:p>
          <a:p>
            <a:pPr algn="ctr"/>
            <a:endParaRPr lang="en-GB" sz="2400" dirty="0" smtClean="0">
              <a:latin typeface="Comic Sans MS" panose="030F0702030302020204" pitchFamily="66" charset="0"/>
            </a:endParaRPr>
          </a:p>
          <a:p>
            <a:pPr algn="ctr"/>
            <a:r>
              <a:rPr lang="en-GB" sz="2400" dirty="0" smtClean="0">
                <a:latin typeface="Comic Sans MS" panose="030F0702030302020204" pitchFamily="66" charset="0"/>
              </a:rPr>
              <a:t> - Philippians 4: 5-7</a:t>
            </a:r>
            <a:endParaRPr lang="en-GB" sz="2400" dirty="0">
              <a:latin typeface="Comic Sans MS" panose="030F0702030302020204" pitchFamily="66" charset="0"/>
            </a:endParaRPr>
          </a:p>
        </p:txBody>
      </p:sp>
    </p:spTree>
    <p:extLst>
      <p:ext uri="{BB962C8B-B14F-4D97-AF65-F5344CB8AC3E}">
        <p14:creationId xmlns:p14="http://schemas.microsoft.com/office/powerpoint/2010/main" val="190914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3250" y="-12787"/>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ectangle 1"/>
          <p:cNvSpPr/>
          <p:nvPr/>
        </p:nvSpPr>
        <p:spPr>
          <a:xfrm>
            <a:off x="5693359" y="4604092"/>
            <a:ext cx="5529683" cy="954107"/>
          </a:xfrm>
          <a:prstGeom prst="rect">
            <a:avLst/>
          </a:prstGeom>
        </p:spPr>
        <p:txBody>
          <a:bodyPr wrap="square">
            <a:spAutoFit/>
          </a:bodyPr>
          <a:lstStyle/>
          <a:p>
            <a:pPr algn="ctr"/>
            <a:r>
              <a:rPr lang="en-GB" sz="2800" dirty="0" smtClean="0">
                <a:solidFill>
                  <a:srgbClr val="5D2884"/>
                </a:solidFill>
                <a:latin typeface="Comic Sans MS" panose="030F0702030302020204" pitchFamily="66" charset="0"/>
              </a:rPr>
              <a:t>Everyone carries gentleness within the core of their being.</a:t>
            </a:r>
            <a:endParaRPr lang="en-GB" sz="2800" dirty="0">
              <a:solidFill>
                <a:srgbClr val="5D2884"/>
              </a:solidFill>
              <a:latin typeface="Comic Sans MS" panose="030F0702030302020204" pitchFamily="66" charset="0"/>
            </a:endParaRPr>
          </a:p>
        </p:txBody>
      </p:sp>
      <p:sp>
        <p:nvSpPr>
          <p:cNvPr id="3" name="Rectangle 2"/>
          <p:cNvSpPr/>
          <p:nvPr/>
        </p:nvSpPr>
        <p:spPr>
          <a:xfrm>
            <a:off x="1560215" y="292521"/>
            <a:ext cx="6897986" cy="861774"/>
          </a:xfrm>
          <a:prstGeom prst="rect">
            <a:avLst/>
          </a:prstGeom>
        </p:spPr>
        <p:txBody>
          <a:bodyPr wrap="square">
            <a:spAutoFit/>
          </a:bodyPr>
          <a:lstStyle/>
          <a:p>
            <a:r>
              <a:rPr lang="en-GB" sz="3200" dirty="0" smtClean="0">
                <a:solidFill>
                  <a:srgbClr val="5D2884"/>
                </a:solidFill>
                <a:latin typeface="Comic Sans MS" panose="030F0702030302020204" pitchFamily="66" charset="0"/>
              </a:rPr>
              <a:t>What does it mean to be gentle? </a:t>
            </a:r>
          </a:p>
          <a:p>
            <a:endParaRPr lang="en-GB" dirty="0"/>
          </a:p>
        </p:txBody>
      </p:sp>
      <p:sp>
        <p:nvSpPr>
          <p:cNvPr id="4" name="Rectangle 3"/>
          <p:cNvSpPr/>
          <p:nvPr/>
        </p:nvSpPr>
        <p:spPr>
          <a:xfrm>
            <a:off x="537609" y="1245207"/>
            <a:ext cx="8505230" cy="954107"/>
          </a:xfrm>
          <a:prstGeom prst="rect">
            <a:avLst/>
          </a:prstGeom>
        </p:spPr>
        <p:txBody>
          <a:bodyPr wrap="square">
            <a:spAutoFit/>
          </a:bodyPr>
          <a:lstStyle/>
          <a:p>
            <a:r>
              <a:rPr lang="en-GB" sz="2800" dirty="0" smtClean="0">
                <a:solidFill>
                  <a:srgbClr val="5D2884"/>
                </a:solidFill>
                <a:latin typeface="Comic Sans MS" panose="030F0702030302020204" pitchFamily="66" charset="0"/>
              </a:rPr>
              <a:t>Gentleness is similar to kindness, but it involves having a softness of heart toward other people. </a:t>
            </a:r>
            <a:endParaRPr lang="en-GB" sz="2800" dirty="0">
              <a:solidFill>
                <a:srgbClr val="5D2884"/>
              </a:solidFill>
              <a:latin typeface="Comic Sans MS" panose="030F0702030302020204" pitchFamily="66" charset="0"/>
            </a:endParaRPr>
          </a:p>
        </p:txBody>
      </p:sp>
      <p:pic>
        <p:nvPicPr>
          <p:cNvPr id="8" name="Picture 7"/>
          <p:cNvPicPr>
            <a:picLocks noChangeAspect="1"/>
          </p:cNvPicPr>
          <p:nvPr/>
        </p:nvPicPr>
        <p:blipFill>
          <a:blip r:embed="rId3"/>
          <a:stretch>
            <a:fillRect/>
          </a:stretch>
        </p:blipFill>
        <p:spPr>
          <a:xfrm flipH="1">
            <a:off x="9493249" y="361220"/>
            <a:ext cx="2248341" cy="2278363"/>
          </a:xfrm>
          <a:prstGeom prst="rect">
            <a:avLst/>
          </a:prstGeom>
          <a:effectLst>
            <a:softEdge rad="101600"/>
          </a:effectLst>
        </p:spPr>
      </p:pic>
      <p:pic>
        <p:nvPicPr>
          <p:cNvPr id="10" name="Picture 9"/>
          <p:cNvPicPr>
            <a:picLocks noChangeAspect="1"/>
          </p:cNvPicPr>
          <p:nvPr/>
        </p:nvPicPr>
        <p:blipFill>
          <a:blip r:embed="rId4"/>
          <a:stretch>
            <a:fillRect/>
          </a:stretch>
        </p:blipFill>
        <p:spPr>
          <a:xfrm>
            <a:off x="400644" y="3860474"/>
            <a:ext cx="3388271" cy="2710616"/>
          </a:xfrm>
          <a:prstGeom prst="rect">
            <a:avLst/>
          </a:prstGeom>
        </p:spPr>
      </p:pic>
      <p:sp>
        <p:nvSpPr>
          <p:cNvPr id="11" name="Rectangle 10"/>
          <p:cNvSpPr/>
          <p:nvPr/>
        </p:nvSpPr>
        <p:spPr>
          <a:xfrm>
            <a:off x="641180" y="2852671"/>
            <a:ext cx="8401659" cy="523220"/>
          </a:xfrm>
          <a:prstGeom prst="rect">
            <a:avLst/>
          </a:prstGeom>
        </p:spPr>
        <p:txBody>
          <a:bodyPr wrap="none">
            <a:spAutoFit/>
          </a:bodyPr>
          <a:lstStyle/>
          <a:p>
            <a:r>
              <a:rPr lang="en-GB" sz="2800" dirty="0">
                <a:solidFill>
                  <a:srgbClr val="5D2884"/>
                </a:solidFill>
                <a:latin typeface="Comic Sans MS" panose="030F0702030302020204" pitchFamily="66" charset="0"/>
              </a:rPr>
              <a:t>Gentleness means treating each person with care</a:t>
            </a:r>
          </a:p>
        </p:txBody>
      </p:sp>
    </p:spTree>
    <p:extLst>
      <p:ext uri="{BB962C8B-B14F-4D97-AF65-F5344CB8AC3E}">
        <p14:creationId xmlns:p14="http://schemas.microsoft.com/office/powerpoint/2010/main" val="3115069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2788"/>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p:cNvPicPr>
            <a:picLocks noChangeAspect="1"/>
          </p:cNvPicPr>
          <p:nvPr/>
        </p:nvPicPr>
        <p:blipFill>
          <a:blip r:embed="rId3"/>
          <a:stretch>
            <a:fillRect/>
          </a:stretch>
        </p:blipFill>
        <p:spPr>
          <a:xfrm>
            <a:off x="39044" y="3450040"/>
            <a:ext cx="4956478" cy="3407959"/>
          </a:xfrm>
          <a:prstGeom prst="rect">
            <a:avLst/>
          </a:prstGeom>
        </p:spPr>
      </p:pic>
      <p:sp>
        <p:nvSpPr>
          <p:cNvPr id="5" name="Rectangle 4"/>
          <p:cNvSpPr/>
          <p:nvPr/>
        </p:nvSpPr>
        <p:spPr>
          <a:xfrm>
            <a:off x="331694" y="3450041"/>
            <a:ext cx="11580906" cy="1200329"/>
          </a:xfrm>
          <a:prstGeom prst="rect">
            <a:avLst/>
          </a:prstGeom>
        </p:spPr>
        <p:txBody>
          <a:bodyPr wrap="square">
            <a:spAutoFit/>
          </a:bodyPr>
          <a:lstStyle/>
          <a:p>
            <a:r>
              <a:rPr lang="en-GB" sz="2400" dirty="0" smtClean="0">
                <a:solidFill>
                  <a:srgbClr val="5D2884"/>
                </a:solidFill>
                <a:latin typeface="Comic Sans MS" panose="030F0702030302020204" pitchFamily="66" charset="0"/>
              </a:rPr>
              <a:t>Their character is consistent, reliable, and steady. They are aware of the needs of the people around them and are willing to bring their natural and peaceful way to them.</a:t>
            </a:r>
            <a:endParaRPr lang="en-GB" sz="2400" dirty="0">
              <a:solidFill>
                <a:srgbClr val="5D2884"/>
              </a:solidFill>
              <a:latin typeface="Comic Sans MS" panose="030F0702030302020204" pitchFamily="66" charset="0"/>
            </a:endParaRPr>
          </a:p>
        </p:txBody>
      </p:sp>
      <p:sp>
        <p:nvSpPr>
          <p:cNvPr id="8" name="TextBox 7"/>
          <p:cNvSpPr txBox="1"/>
          <p:nvPr/>
        </p:nvSpPr>
        <p:spPr>
          <a:xfrm>
            <a:off x="331694" y="438811"/>
            <a:ext cx="7212106" cy="461665"/>
          </a:xfrm>
          <a:prstGeom prst="rect">
            <a:avLst/>
          </a:prstGeom>
          <a:noFill/>
        </p:spPr>
        <p:txBody>
          <a:bodyPr wrap="square" rtlCol="0">
            <a:spAutoFit/>
          </a:bodyPr>
          <a:lstStyle/>
          <a:p>
            <a:r>
              <a:rPr lang="en-GB" sz="2400" dirty="0" smtClean="0">
                <a:solidFill>
                  <a:srgbClr val="5D2884"/>
                </a:solidFill>
                <a:latin typeface="Comic Sans MS" panose="030F0702030302020204" pitchFamily="66" charset="0"/>
              </a:rPr>
              <a:t>A gentle person is calm, kind and soft of heart</a:t>
            </a:r>
            <a:endParaRPr lang="en-GB" sz="2400" dirty="0">
              <a:solidFill>
                <a:srgbClr val="5D2884"/>
              </a:solidFill>
              <a:latin typeface="Comic Sans MS" panose="030F0702030302020204" pitchFamily="66" charset="0"/>
            </a:endParaRPr>
          </a:p>
        </p:txBody>
      </p:sp>
      <p:pic>
        <p:nvPicPr>
          <p:cNvPr id="9" name="Picture 8"/>
          <p:cNvPicPr>
            <a:picLocks noChangeAspect="1"/>
          </p:cNvPicPr>
          <p:nvPr/>
        </p:nvPicPr>
        <p:blipFill rotWithShape="1">
          <a:blip r:embed="rId4">
            <a:clrChange>
              <a:clrFrom>
                <a:srgbClr val="FFFFFF"/>
              </a:clrFrom>
              <a:clrTo>
                <a:srgbClr val="FFFFFF">
                  <a:alpha val="0"/>
                </a:srgbClr>
              </a:clrTo>
            </a:clrChange>
          </a:blip>
          <a:srcRect b="13040"/>
          <a:stretch/>
        </p:blipFill>
        <p:spPr>
          <a:xfrm>
            <a:off x="9425950" y="21040"/>
            <a:ext cx="2687299" cy="1861701"/>
          </a:xfrm>
          <a:prstGeom prst="rect">
            <a:avLst/>
          </a:prstGeom>
        </p:spPr>
      </p:pic>
      <p:sp>
        <p:nvSpPr>
          <p:cNvPr id="10" name="TextBox 9"/>
          <p:cNvSpPr txBox="1"/>
          <p:nvPr/>
        </p:nvSpPr>
        <p:spPr>
          <a:xfrm>
            <a:off x="4475011" y="5747008"/>
            <a:ext cx="8307539" cy="523220"/>
          </a:xfrm>
          <a:prstGeom prst="rect">
            <a:avLst/>
          </a:prstGeom>
          <a:noFill/>
        </p:spPr>
        <p:txBody>
          <a:bodyPr wrap="square" rtlCol="0">
            <a:spAutoFit/>
          </a:bodyPr>
          <a:lstStyle/>
          <a:p>
            <a:r>
              <a:rPr lang="en-GB" sz="2800" dirty="0" smtClean="0">
                <a:solidFill>
                  <a:srgbClr val="5D2884"/>
                </a:solidFill>
                <a:latin typeface="Comic Sans MS" panose="030F0702030302020204" pitchFamily="66" charset="0"/>
              </a:rPr>
              <a:t>Think of who in your class is a gentle person</a:t>
            </a:r>
            <a:endParaRPr lang="en-GB" sz="2800" dirty="0">
              <a:solidFill>
                <a:srgbClr val="5D2884"/>
              </a:solidFill>
              <a:latin typeface="Comic Sans MS" panose="030F0702030302020204" pitchFamily="66" charset="0"/>
            </a:endParaRPr>
          </a:p>
        </p:txBody>
      </p:sp>
      <p:sp>
        <p:nvSpPr>
          <p:cNvPr id="11" name="Rectangle 10"/>
          <p:cNvSpPr/>
          <p:nvPr/>
        </p:nvSpPr>
        <p:spPr>
          <a:xfrm>
            <a:off x="331694" y="1933861"/>
            <a:ext cx="11498356" cy="1200329"/>
          </a:xfrm>
          <a:prstGeom prst="rect">
            <a:avLst/>
          </a:prstGeom>
        </p:spPr>
        <p:txBody>
          <a:bodyPr wrap="square">
            <a:spAutoFit/>
          </a:bodyPr>
          <a:lstStyle/>
          <a:p>
            <a:pPr algn="just"/>
            <a:r>
              <a:rPr lang="en-GB" sz="2400" dirty="0" smtClean="0">
                <a:solidFill>
                  <a:srgbClr val="5D2884"/>
                </a:solidFill>
                <a:latin typeface="Comic Sans MS" panose="030F0702030302020204" pitchFamily="66" charset="0"/>
              </a:rPr>
              <a:t>A gentle person takes time, between something happening and  responding to it. They do not react immediately, but take time to choose how to respond and then do so calmly. </a:t>
            </a:r>
            <a:endParaRPr lang="en-GB" sz="2400" dirty="0">
              <a:solidFill>
                <a:srgbClr val="5D2884"/>
              </a:solidFill>
              <a:latin typeface="Comic Sans MS" panose="030F0702030302020204" pitchFamily="66" charset="0"/>
            </a:endParaRPr>
          </a:p>
        </p:txBody>
      </p:sp>
      <p:sp>
        <p:nvSpPr>
          <p:cNvPr id="4" name="Rectangle 3"/>
          <p:cNvSpPr/>
          <p:nvPr/>
        </p:nvSpPr>
        <p:spPr>
          <a:xfrm>
            <a:off x="331694" y="4972613"/>
            <a:ext cx="11781555" cy="830997"/>
          </a:xfrm>
          <a:prstGeom prst="rect">
            <a:avLst/>
          </a:prstGeom>
        </p:spPr>
        <p:txBody>
          <a:bodyPr wrap="square">
            <a:spAutoFit/>
          </a:bodyPr>
          <a:lstStyle/>
          <a:p>
            <a:r>
              <a:rPr lang="en-GB" sz="2400" dirty="0" smtClean="0">
                <a:solidFill>
                  <a:srgbClr val="5D2884"/>
                </a:solidFill>
                <a:latin typeface="Comic Sans MS" panose="030F0702030302020204" pitchFamily="66" charset="0"/>
              </a:rPr>
              <a:t>The gentle person attracts friends and the trust of others because of this strength</a:t>
            </a:r>
            <a:endParaRPr lang="en-GB" sz="2400" dirty="0">
              <a:solidFill>
                <a:srgbClr val="5D2884"/>
              </a:solidFill>
              <a:latin typeface="Comic Sans MS" panose="030F0702030302020204" pitchFamily="66" charset="0"/>
            </a:endParaRPr>
          </a:p>
        </p:txBody>
      </p:sp>
      <p:sp>
        <p:nvSpPr>
          <p:cNvPr id="12" name="Rectangle 11"/>
          <p:cNvSpPr/>
          <p:nvPr/>
        </p:nvSpPr>
        <p:spPr>
          <a:xfrm>
            <a:off x="331694" y="1156346"/>
            <a:ext cx="5957080" cy="461665"/>
          </a:xfrm>
          <a:prstGeom prst="rect">
            <a:avLst/>
          </a:prstGeom>
        </p:spPr>
        <p:txBody>
          <a:bodyPr wrap="none">
            <a:spAutoFit/>
          </a:bodyPr>
          <a:lstStyle/>
          <a:p>
            <a:r>
              <a:rPr lang="en-GB" sz="2400" dirty="0" smtClean="0">
                <a:solidFill>
                  <a:srgbClr val="5D2884"/>
                </a:solidFill>
                <a:latin typeface="Comic Sans MS" panose="030F0702030302020204" pitchFamily="66" charset="0"/>
              </a:rPr>
              <a:t>They are strong and full of self-control </a:t>
            </a:r>
            <a:endParaRPr lang="en-GB" sz="2400" dirty="0">
              <a:solidFill>
                <a:srgbClr val="5D2884"/>
              </a:solidFill>
              <a:latin typeface="Comic Sans MS" panose="030F0702030302020204" pitchFamily="66" charset="0"/>
            </a:endParaRPr>
          </a:p>
        </p:txBody>
      </p:sp>
    </p:spTree>
    <p:extLst>
      <p:ext uri="{BB962C8B-B14F-4D97-AF65-F5344CB8AC3E}">
        <p14:creationId xmlns:p14="http://schemas.microsoft.com/office/powerpoint/2010/main" val="767884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p:bldP spid="11"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625" y="-6394"/>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p:cNvPicPr>
            <a:picLocks noChangeAspect="1"/>
          </p:cNvPicPr>
          <p:nvPr/>
        </p:nvPicPr>
        <p:blipFill>
          <a:blip r:embed="rId3">
            <a:clrChange>
              <a:clrFrom>
                <a:srgbClr val="FFFFFF"/>
              </a:clrFrom>
              <a:clrTo>
                <a:srgbClr val="FFFFFF">
                  <a:alpha val="0"/>
                </a:srgbClr>
              </a:clrTo>
            </a:clrChange>
          </a:blip>
          <a:stretch>
            <a:fillRect/>
          </a:stretch>
        </p:blipFill>
        <p:spPr>
          <a:xfrm>
            <a:off x="9048751" y="3387530"/>
            <a:ext cx="2984758" cy="3247055"/>
          </a:xfrm>
          <a:prstGeom prst="rect">
            <a:avLst/>
          </a:prstGeom>
        </p:spPr>
      </p:pic>
      <p:sp>
        <p:nvSpPr>
          <p:cNvPr id="2" name="Rectangle 1"/>
          <p:cNvSpPr/>
          <p:nvPr/>
        </p:nvSpPr>
        <p:spPr>
          <a:xfrm>
            <a:off x="466861" y="3063536"/>
            <a:ext cx="9070544" cy="3477875"/>
          </a:xfrm>
          <a:prstGeom prst="rect">
            <a:avLst/>
          </a:prstGeom>
        </p:spPr>
        <p:txBody>
          <a:bodyPr wrap="square">
            <a:spAutoFit/>
          </a:bodyPr>
          <a:lstStyle/>
          <a:p>
            <a:r>
              <a:rPr lang="en-GB" sz="2000" dirty="0" smtClean="0">
                <a:solidFill>
                  <a:srgbClr val="5D2884"/>
                </a:solidFill>
                <a:latin typeface="Comic Sans MS" panose="030F0702030302020204" pitchFamily="66" charset="0"/>
              </a:rPr>
              <a:t>At </a:t>
            </a:r>
            <a:r>
              <a:rPr lang="en-GB" sz="2000" dirty="0">
                <a:solidFill>
                  <a:srgbClr val="5D2884"/>
                </a:solidFill>
                <a:latin typeface="Comic Sans MS" panose="030F0702030302020204" pitchFamily="66" charset="0"/>
              </a:rPr>
              <a:t>first,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was gentle with Wolfie, but soon he started treating his new </a:t>
            </a:r>
            <a:r>
              <a:rPr lang="en-GB" sz="2000" dirty="0" smtClean="0">
                <a:solidFill>
                  <a:srgbClr val="5D2884"/>
                </a:solidFill>
                <a:latin typeface="Comic Sans MS" panose="030F0702030302020204" pitchFamily="66" charset="0"/>
              </a:rPr>
              <a:t>teddy </a:t>
            </a:r>
            <a:r>
              <a:rPr lang="en-GB" sz="2000" dirty="0">
                <a:solidFill>
                  <a:srgbClr val="5D2884"/>
                </a:solidFill>
                <a:latin typeface="Comic Sans MS" panose="030F0702030302020204" pitchFamily="66" charset="0"/>
              </a:rPr>
              <a:t>roughly. If his </a:t>
            </a:r>
            <a:r>
              <a:rPr lang="en-GB" sz="2000" dirty="0" smtClean="0">
                <a:solidFill>
                  <a:srgbClr val="5D2884"/>
                </a:solidFill>
                <a:latin typeface="Comic Sans MS" panose="030F0702030302020204" pitchFamily="66" charset="0"/>
              </a:rPr>
              <a:t>mum </a:t>
            </a:r>
            <a:r>
              <a:rPr lang="en-GB" sz="2000" dirty="0">
                <a:solidFill>
                  <a:srgbClr val="5D2884"/>
                </a:solidFill>
                <a:latin typeface="Comic Sans MS" panose="030F0702030302020204" pitchFamily="66" charset="0"/>
              </a:rPr>
              <a:t>or dad did not read him an extra bedtime story, or if he had to go to bed early, he would throw Wolfie to the floor. “Don’t do that,” </a:t>
            </a:r>
            <a:r>
              <a:rPr lang="en-GB" sz="2000" dirty="0" smtClean="0">
                <a:solidFill>
                  <a:srgbClr val="5D2884"/>
                </a:solidFill>
                <a:latin typeface="Comic Sans MS" panose="030F0702030302020204" pitchFamily="66" charset="0"/>
              </a:rPr>
              <a:t>Patrick’s </a:t>
            </a:r>
            <a:r>
              <a:rPr lang="en-GB" sz="2000" dirty="0">
                <a:solidFill>
                  <a:srgbClr val="5D2884"/>
                </a:solidFill>
                <a:latin typeface="Comic Sans MS" panose="030F0702030302020204" pitchFamily="66" charset="0"/>
              </a:rPr>
              <a:t>parents cautioned, “or Wolfie will get hurt.” But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didn’t listen. Sometimes, when he was feeling frustrated,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would even punch or hit Wolfie.</a:t>
            </a:r>
          </a:p>
          <a:p>
            <a:endParaRPr lang="en-GB" sz="2000" dirty="0">
              <a:solidFill>
                <a:srgbClr val="5D2884"/>
              </a:solidFill>
              <a:latin typeface="Comic Sans MS" panose="030F0702030302020204" pitchFamily="66" charset="0"/>
            </a:endParaRPr>
          </a:p>
          <a:p>
            <a:r>
              <a:rPr lang="en-GB" sz="2000" dirty="0">
                <a:solidFill>
                  <a:srgbClr val="5D2884"/>
                </a:solidFill>
                <a:latin typeface="Comic Sans MS" panose="030F0702030302020204" pitchFamily="66" charset="0"/>
              </a:rPr>
              <a:t>One day,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had a fight with his sister. While he was still feeling very angry, he went to his room and kicked Wolfie against the wall. But as Wolfie fell to the floor,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noticed a large tear in Wolfie’s side. Wolfie’s stuffing was even starting to fall out</a:t>
            </a:r>
            <a:r>
              <a:rPr lang="en-GB" sz="2000" dirty="0" smtClean="0">
                <a:solidFill>
                  <a:srgbClr val="5D2884"/>
                </a:solidFill>
                <a:latin typeface="Comic Sans MS" panose="030F0702030302020204" pitchFamily="66" charset="0"/>
              </a:rPr>
              <a:t>.</a:t>
            </a:r>
            <a:endParaRPr lang="en-GB" sz="2000" dirty="0">
              <a:solidFill>
                <a:srgbClr val="5D2884"/>
              </a:solidFill>
              <a:latin typeface="Comic Sans MS" panose="030F0702030302020204" pitchFamily="66" charset="0"/>
            </a:endParaRPr>
          </a:p>
        </p:txBody>
      </p:sp>
      <p:sp>
        <p:nvSpPr>
          <p:cNvPr id="6" name="Rectangle 5"/>
          <p:cNvSpPr/>
          <p:nvPr/>
        </p:nvSpPr>
        <p:spPr>
          <a:xfrm>
            <a:off x="466862" y="1004045"/>
            <a:ext cx="11258275" cy="1938992"/>
          </a:xfrm>
          <a:prstGeom prst="rect">
            <a:avLst/>
          </a:prstGeom>
        </p:spPr>
        <p:txBody>
          <a:bodyPr wrap="square">
            <a:spAutoFit/>
          </a:bodyPr>
          <a:lstStyle/>
          <a:p>
            <a:r>
              <a:rPr lang="en-GB" sz="2000" dirty="0">
                <a:solidFill>
                  <a:srgbClr val="5D2884"/>
                </a:solidFill>
                <a:latin typeface="Comic Sans MS" panose="030F0702030302020204" pitchFamily="66" charset="0"/>
              </a:rPr>
              <a:t>When Patrick’s grandma returned from a holiday, she brought him a special stuffed animal – one that resembled a wolf. Patrick had never seen such a wonderful teddy. He loved wolves, and although he had other toy animals, Patrick had never had one that looked like a wolf.</a:t>
            </a:r>
          </a:p>
          <a:p>
            <a:endParaRPr lang="en-GB" sz="2000" dirty="0">
              <a:solidFill>
                <a:srgbClr val="5D2884"/>
              </a:solidFill>
              <a:latin typeface="Comic Sans MS" panose="030F0702030302020204" pitchFamily="66" charset="0"/>
            </a:endParaRPr>
          </a:p>
          <a:p>
            <a:r>
              <a:rPr lang="en-GB" sz="2000" dirty="0">
                <a:solidFill>
                  <a:srgbClr val="5D2884"/>
                </a:solidFill>
                <a:latin typeface="Comic Sans MS" panose="030F0702030302020204" pitchFamily="66" charset="0"/>
              </a:rPr>
              <a:t>Patrick named his new teddy “Wolfie.” He took Wolfie to bed with him every night and felt safe when he cuddled Wolfie.</a:t>
            </a:r>
          </a:p>
        </p:txBody>
      </p:sp>
      <p:sp>
        <p:nvSpPr>
          <p:cNvPr id="7" name="Rectangle 6"/>
          <p:cNvSpPr/>
          <p:nvPr/>
        </p:nvSpPr>
        <p:spPr>
          <a:xfrm>
            <a:off x="4900559" y="114105"/>
            <a:ext cx="1714315" cy="769441"/>
          </a:xfrm>
          <a:prstGeom prst="rect">
            <a:avLst/>
          </a:prstGeom>
          <a:noFill/>
        </p:spPr>
        <p:txBody>
          <a:bodyPr wrap="none" lIns="91440" tIns="45720" rIns="91440" bIns="45720">
            <a:spAutoFit/>
          </a:bodyPr>
          <a:lstStyle/>
          <a:p>
            <a:pPr algn="ctr"/>
            <a:r>
              <a:rPr lang="en-US" sz="4400" b="1" dirty="0" smtClean="0">
                <a:ln w="10160">
                  <a:solidFill>
                    <a:srgbClr val="7030A0"/>
                  </a:solidFill>
                  <a:prstDash val="solid"/>
                </a:ln>
                <a:solidFill>
                  <a:srgbClr val="FFFFFF"/>
                </a:solidFill>
                <a:effectLst>
                  <a:outerShdw blurRad="38100" dist="22860" dir="5400000" algn="tl" rotWithShape="0">
                    <a:srgbClr val="000000">
                      <a:alpha val="30000"/>
                    </a:srgbClr>
                  </a:outerShdw>
                </a:effectLst>
              </a:rPr>
              <a:t>Wolfie</a:t>
            </a:r>
            <a:endParaRPr lang="en-US" sz="4400" b="1" cap="none" spc="0" dirty="0">
              <a:ln w="10160">
                <a:solidFill>
                  <a:srgbClr val="7030A0"/>
                </a:solidFill>
                <a:prstDash val="solid"/>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19245037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625" y="-6394"/>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ectangle 1"/>
          <p:cNvSpPr/>
          <p:nvPr/>
        </p:nvSpPr>
        <p:spPr>
          <a:xfrm>
            <a:off x="390607" y="386640"/>
            <a:ext cx="10840453" cy="5016758"/>
          </a:xfrm>
          <a:prstGeom prst="rect">
            <a:avLst/>
          </a:prstGeom>
        </p:spPr>
        <p:txBody>
          <a:bodyPr wrap="square">
            <a:spAutoFit/>
          </a:bodyPr>
          <a:lstStyle/>
          <a:p>
            <a:endParaRPr lang="en-GB" sz="2000" dirty="0">
              <a:solidFill>
                <a:srgbClr val="5D2884"/>
              </a:solidFill>
              <a:latin typeface="Comic Sans MS" panose="030F0702030302020204" pitchFamily="66" charset="0"/>
            </a:endParaRPr>
          </a:p>
          <a:p>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called, “</a:t>
            </a:r>
            <a:r>
              <a:rPr lang="en-GB" sz="2000" dirty="0" smtClean="0">
                <a:solidFill>
                  <a:srgbClr val="5D2884"/>
                </a:solidFill>
                <a:latin typeface="Comic Sans MS" panose="030F0702030302020204" pitchFamily="66" charset="0"/>
              </a:rPr>
              <a:t>Mummy</a:t>
            </a:r>
            <a:r>
              <a:rPr lang="en-GB" sz="2000" dirty="0">
                <a:solidFill>
                  <a:srgbClr val="5D2884"/>
                </a:solidFill>
                <a:latin typeface="Comic Sans MS" panose="030F0702030302020204" pitchFamily="66" charset="0"/>
              </a:rPr>
              <a:t>, I’ve hurt Wolfie! Come quickly!” </a:t>
            </a:r>
            <a:r>
              <a:rPr lang="en-GB" sz="2000" dirty="0" smtClean="0">
                <a:solidFill>
                  <a:srgbClr val="5D2884"/>
                </a:solidFill>
                <a:latin typeface="Comic Sans MS" panose="030F0702030302020204" pitchFamily="66" charset="0"/>
              </a:rPr>
              <a:t>Patrick’s </a:t>
            </a:r>
            <a:r>
              <a:rPr lang="en-GB" sz="2000" dirty="0">
                <a:solidFill>
                  <a:srgbClr val="5D2884"/>
                </a:solidFill>
                <a:latin typeface="Comic Sans MS" panose="030F0702030302020204" pitchFamily="66" charset="0"/>
              </a:rPr>
              <a:t>mother came running. When she got to his room, she found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holding Wolfie and crying. She hugged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and said that she would help him try to fix Wolfie.</a:t>
            </a:r>
          </a:p>
          <a:p>
            <a:endParaRPr lang="en-GB" sz="2000" dirty="0">
              <a:solidFill>
                <a:srgbClr val="5D2884"/>
              </a:solidFill>
              <a:latin typeface="Comic Sans MS" panose="030F0702030302020204" pitchFamily="66" charset="0"/>
            </a:endParaRPr>
          </a:p>
          <a:p>
            <a:r>
              <a:rPr lang="en-GB" sz="2000" dirty="0">
                <a:solidFill>
                  <a:srgbClr val="5D2884"/>
                </a:solidFill>
                <a:latin typeface="Comic Sans MS" panose="030F0702030302020204" pitchFamily="66" charset="0"/>
              </a:rPr>
              <a:t>Together they picked up the stuffing and pushed it back into the large hole in Wolfie’s side. Wolfie looked a little better, but he was still lumpy and torn. </a:t>
            </a:r>
            <a:r>
              <a:rPr lang="en-GB" sz="2000" dirty="0" smtClean="0">
                <a:solidFill>
                  <a:srgbClr val="5D2884"/>
                </a:solidFill>
                <a:latin typeface="Comic Sans MS" panose="030F0702030302020204" pitchFamily="66" charset="0"/>
              </a:rPr>
              <a:t>Patrick’s mum </a:t>
            </a:r>
            <a:r>
              <a:rPr lang="en-GB" sz="2000" dirty="0">
                <a:solidFill>
                  <a:srgbClr val="5D2884"/>
                </a:solidFill>
                <a:latin typeface="Comic Sans MS" panose="030F0702030302020204" pitchFamily="66" charset="0"/>
              </a:rPr>
              <a:t>got out her sewing machine and did her best to fix the tear.</a:t>
            </a:r>
          </a:p>
          <a:p>
            <a:endParaRPr lang="en-GB" sz="2000" dirty="0">
              <a:solidFill>
                <a:srgbClr val="5D2884"/>
              </a:solidFill>
              <a:latin typeface="Comic Sans MS" panose="030F0702030302020204" pitchFamily="66" charset="0"/>
            </a:endParaRPr>
          </a:p>
          <a:p>
            <a:r>
              <a:rPr lang="en-GB" sz="2000" dirty="0">
                <a:solidFill>
                  <a:srgbClr val="5D2884"/>
                </a:solidFill>
                <a:latin typeface="Comic Sans MS" panose="030F0702030302020204" pitchFamily="66" charset="0"/>
              </a:rPr>
              <a:t>When she was done, Wolfie looked like himself again, but he had a large scar down his side where </a:t>
            </a:r>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had kicked him. Although the hole had been fixed, it was still obvious that the fabric had once been torn.</a:t>
            </a:r>
          </a:p>
          <a:p>
            <a:endParaRPr lang="en-GB" sz="2000" dirty="0">
              <a:solidFill>
                <a:srgbClr val="5D2884"/>
              </a:solidFill>
              <a:latin typeface="Comic Sans MS" panose="030F0702030302020204" pitchFamily="66" charset="0"/>
            </a:endParaRPr>
          </a:p>
          <a:p>
            <a:r>
              <a:rPr lang="en-GB" sz="2000" dirty="0" smtClean="0">
                <a:solidFill>
                  <a:srgbClr val="5D2884"/>
                </a:solidFill>
                <a:latin typeface="Comic Sans MS" panose="030F0702030302020204" pitchFamily="66" charset="0"/>
              </a:rPr>
              <a:t>Patrick </a:t>
            </a:r>
            <a:r>
              <a:rPr lang="en-GB" sz="2000" dirty="0">
                <a:solidFill>
                  <a:srgbClr val="5D2884"/>
                </a:solidFill>
                <a:latin typeface="Comic Sans MS" panose="030F0702030302020204" pitchFamily="66" charset="0"/>
              </a:rPr>
              <a:t>loved Wolfie as much as ever and took care to be gentle with Wolfie. Every day, when he saw the scar on his special </a:t>
            </a:r>
            <a:r>
              <a:rPr lang="en-GB" sz="2000" dirty="0" smtClean="0">
                <a:solidFill>
                  <a:srgbClr val="5D2884"/>
                </a:solidFill>
                <a:latin typeface="Comic Sans MS" panose="030F0702030302020204" pitchFamily="66" charset="0"/>
              </a:rPr>
              <a:t>teddy’s </a:t>
            </a:r>
            <a:r>
              <a:rPr lang="en-GB" sz="2000" dirty="0">
                <a:solidFill>
                  <a:srgbClr val="5D2884"/>
                </a:solidFill>
                <a:latin typeface="Comic Sans MS" panose="030F0702030302020204" pitchFamily="66" charset="0"/>
              </a:rPr>
              <a:t>side, he remembered how important it was to be gentle with his toys and his friends. He didn’t want to cause anymore scars.</a:t>
            </a:r>
          </a:p>
        </p:txBody>
      </p:sp>
      <p:sp>
        <p:nvSpPr>
          <p:cNvPr id="3" name="Rectangle 2"/>
          <p:cNvSpPr/>
          <p:nvPr/>
        </p:nvSpPr>
        <p:spPr>
          <a:xfrm>
            <a:off x="390607" y="5903063"/>
            <a:ext cx="11964892" cy="461665"/>
          </a:xfrm>
          <a:prstGeom prst="rect">
            <a:avLst/>
          </a:prstGeom>
        </p:spPr>
        <p:txBody>
          <a:bodyPr wrap="square">
            <a:spAutoFit/>
          </a:bodyPr>
          <a:lstStyle/>
          <a:p>
            <a:r>
              <a:rPr lang="en-GB" sz="2400" dirty="0">
                <a:solidFill>
                  <a:srgbClr val="7030A0"/>
                </a:solidFill>
                <a:latin typeface="Comic Sans MS" panose="030F0702030302020204" pitchFamily="66" charset="0"/>
              </a:rPr>
              <a:t>We hurt others through our words or actions, but can’t always see the damage</a:t>
            </a:r>
            <a:r>
              <a:rPr lang="en-GB" sz="1600" dirty="0"/>
              <a:t>.</a:t>
            </a:r>
          </a:p>
        </p:txBody>
      </p:sp>
    </p:spTree>
    <p:extLst>
      <p:ext uri="{BB962C8B-B14F-4D97-AF65-F5344CB8AC3E}">
        <p14:creationId xmlns:p14="http://schemas.microsoft.com/office/powerpoint/2010/main" val="11145687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625" y="-6394"/>
            <a:ext cx="12205250" cy="6870787"/>
          </a:xfrm>
          <a:prstGeom prst="rect">
            <a:avLst/>
          </a:prstGeom>
        </p:spPr>
      </p:pic>
      <p:pic>
        <p:nvPicPr>
          <p:cNvPr id="5" name="Picture 4"/>
          <p:cNvPicPr>
            <a:picLocks noChangeAspect="1"/>
          </p:cNvPicPr>
          <p:nvPr/>
        </p:nvPicPr>
        <p:blipFill>
          <a:blip r:embed="rId3"/>
          <a:stretch>
            <a:fillRect/>
          </a:stretch>
        </p:blipFill>
        <p:spPr>
          <a:xfrm>
            <a:off x="0" y="3450041"/>
            <a:ext cx="4956478" cy="3407959"/>
          </a:xfrm>
          <a:prstGeom prst="rect">
            <a:avLst/>
          </a:prstGeom>
        </p:spPr>
      </p:pic>
      <p:sp>
        <p:nvSpPr>
          <p:cNvPr id="2" name="Rectangle 1"/>
          <p:cNvSpPr/>
          <p:nvPr/>
        </p:nvSpPr>
        <p:spPr>
          <a:xfrm>
            <a:off x="2627095" y="1103862"/>
            <a:ext cx="8622632" cy="4708981"/>
          </a:xfrm>
          <a:prstGeom prst="rect">
            <a:avLst/>
          </a:prstGeom>
        </p:spPr>
        <p:txBody>
          <a:bodyPr wrap="square">
            <a:spAutoFit/>
          </a:bodyPr>
          <a:lstStyle/>
          <a:p>
            <a:r>
              <a:rPr lang="en-GB" sz="2400" dirty="0">
                <a:solidFill>
                  <a:srgbClr val="5D2884"/>
                </a:solidFill>
                <a:latin typeface="Comic Sans MS" panose="030F0702030302020204" pitchFamily="66" charset="0"/>
              </a:rPr>
              <a:t>Questions for </a:t>
            </a:r>
            <a:r>
              <a:rPr lang="en-GB" sz="2400" dirty="0" smtClean="0">
                <a:solidFill>
                  <a:srgbClr val="5D2884"/>
                </a:solidFill>
                <a:latin typeface="Comic Sans MS" panose="030F0702030302020204" pitchFamily="66" charset="0"/>
              </a:rPr>
              <a:t>discussion</a:t>
            </a:r>
          </a:p>
          <a:p>
            <a:endParaRPr lang="en-GB" sz="2400" dirty="0">
              <a:solidFill>
                <a:srgbClr val="5D2884"/>
              </a:solidFill>
              <a:latin typeface="Comic Sans MS" panose="030F0702030302020204" pitchFamily="66" charset="0"/>
            </a:endParaRPr>
          </a:p>
          <a:p>
            <a:pPr>
              <a:lnSpc>
                <a:spcPct val="150000"/>
              </a:lnSpc>
            </a:pPr>
            <a:r>
              <a:rPr lang="en-GB" sz="2400" dirty="0" smtClean="0">
                <a:solidFill>
                  <a:srgbClr val="5D2884"/>
                </a:solidFill>
                <a:latin typeface="Comic Sans MS" panose="030F0702030302020204" pitchFamily="66" charset="0"/>
              </a:rPr>
              <a:t>Are </a:t>
            </a:r>
            <a:r>
              <a:rPr lang="en-GB" sz="2400" dirty="0">
                <a:solidFill>
                  <a:srgbClr val="5D2884"/>
                </a:solidFill>
                <a:latin typeface="Comic Sans MS" panose="030F0702030302020204" pitchFamily="66" charset="0"/>
              </a:rPr>
              <a:t>you ever rough with your toys?</a:t>
            </a:r>
          </a:p>
          <a:p>
            <a:pPr>
              <a:lnSpc>
                <a:spcPct val="150000"/>
              </a:lnSpc>
            </a:pPr>
            <a:r>
              <a:rPr lang="en-GB" sz="2400" dirty="0">
                <a:solidFill>
                  <a:srgbClr val="5D2884"/>
                </a:solidFill>
                <a:latin typeface="Comic Sans MS" panose="030F0702030302020204" pitchFamily="66" charset="0"/>
              </a:rPr>
              <a:t>Have you ever hit a person?</a:t>
            </a:r>
          </a:p>
          <a:p>
            <a:pPr>
              <a:lnSpc>
                <a:spcPct val="150000"/>
              </a:lnSpc>
            </a:pPr>
            <a:r>
              <a:rPr lang="en-GB" sz="2400" dirty="0">
                <a:solidFill>
                  <a:srgbClr val="5D2884"/>
                </a:solidFill>
                <a:latin typeface="Comic Sans MS" panose="030F0702030302020204" pitchFamily="66" charset="0"/>
              </a:rPr>
              <a:t>Did you know that hitting can really hurt people and toys?</a:t>
            </a:r>
          </a:p>
          <a:p>
            <a:pPr>
              <a:lnSpc>
                <a:spcPct val="150000"/>
              </a:lnSpc>
            </a:pPr>
            <a:r>
              <a:rPr lang="en-GB" sz="2400" dirty="0">
                <a:solidFill>
                  <a:srgbClr val="5D2884"/>
                </a:solidFill>
                <a:latin typeface="Comic Sans MS" panose="030F0702030302020204" pitchFamily="66" charset="0"/>
              </a:rPr>
              <a:t>Do you ever speak unkindly to your toys?</a:t>
            </a:r>
          </a:p>
          <a:p>
            <a:pPr>
              <a:lnSpc>
                <a:spcPct val="150000"/>
              </a:lnSpc>
            </a:pPr>
            <a:r>
              <a:rPr lang="en-GB" sz="2400" dirty="0">
                <a:solidFill>
                  <a:srgbClr val="5D2884"/>
                </a:solidFill>
                <a:latin typeface="Comic Sans MS" panose="030F0702030302020204" pitchFamily="66" charset="0"/>
              </a:rPr>
              <a:t>Do you ever say mean things to your friends or brothers and sisters?</a:t>
            </a:r>
          </a:p>
          <a:p>
            <a:pPr>
              <a:lnSpc>
                <a:spcPct val="150000"/>
              </a:lnSpc>
            </a:pPr>
            <a:r>
              <a:rPr lang="en-GB" sz="2400" dirty="0">
                <a:solidFill>
                  <a:srgbClr val="5D2884"/>
                </a:solidFill>
                <a:latin typeface="Comic Sans MS" panose="030F0702030302020204" pitchFamily="66" charset="0"/>
              </a:rPr>
              <a:t>How do you think God wants us to treat each other?</a:t>
            </a:r>
          </a:p>
        </p:txBody>
      </p:sp>
      <p:pic>
        <p:nvPicPr>
          <p:cNvPr id="6" name="Picture 5"/>
          <p:cNvPicPr>
            <a:picLocks noChangeAspect="1"/>
          </p:cNvPicPr>
          <p:nvPr/>
        </p:nvPicPr>
        <p:blipFill>
          <a:blip r:embed="rId4"/>
          <a:stretch>
            <a:fillRect/>
          </a:stretch>
        </p:blipFill>
        <p:spPr>
          <a:xfrm>
            <a:off x="8082933" y="550327"/>
            <a:ext cx="3468925" cy="1950889"/>
          </a:xfrm>
          <a:prstGeom prst="rect">
            <a:avLst/>
          </a:prstGeom>
        </p:spPr>
      </p:pic>
    </p:spTree>
    <p:extLst>
      <p:ext uri="{BB962C8B-B14F-4D97-AF65-F5344CB8AC3E}">
        <p14:creationId xmlns:p14="http://schemas.microsoft.com/office/powerpoint/2010/main" val="5967342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ectangle 1"/>
          <p:cNvSpPr/>
          <p:nvPr/>
        </p:nvSpPr>
        <p:spPr>
          <a:xfrm>
            <a:off x="630833" y="2834836"/>
            <a:ext cx="11147857" cy="4001095"/>
          </a:xfrm>
          <a:prstGeom prst="rect">
            <a:avLst/>
          </a:prstGeom>
        </p:spPr>
        <p:txBody>
          <a:bodyPr wrap="square">
            <a:spAutoFit/>
          </a:bodyPr>
          <a:lstStyle/>
          <a:p>
            <a:endParaRPr lang="en-GB" dirty="0" smtClean="0"/>
          </a:p>
          <a:p>
            <a:r>
              <a:rPr lang="en-GB" sz="2400" dirty="0" smtClean="0">
                <a:latin typeface="Comic Sans MS" panose="030F0702030302020204" pitchFamily="66" charset="0"/>
              </a:rPr>
              <a:t>If something happens or somebody says something that you don’t like:</a:t>
            </a:r>
          </a:p>
          <a:p>
            <a:endParaRPr lang="en-GB" sz="2400" dirty="0">
              <a:latin typeface="Comic Sans MS" panose="030F0702030302020204" pitchFamily="66" charset="0"/>
            </a:endParaRPr>
          </a:p>
          <a:p>
            <a:pPr algn="ctr"/>
            <a:r>
              <a:rPr lang="en-GB" sz="3200" dirty="0" smtClean="0">
                <a:solidFill>
                  <a:srgbClr val="5D2884"/>
                </a:solidFill>
                <a:latin typeface="Comic Sans MS" panose="030F0702030302020204" pitchFamily="66" charset="0"/>
              </a:rPr>
              <a:t> </a:t>
            </a:r>
          </a:p>
          <a:p>
            <a:pPr algn="ctr">
              <a:lnSpc>
                <a:spcPct val="150000"/>
              </a:lnSpc>
            </a:pPr>
            <a:r>
              <a:rPr lang="en-GB" sz="3600" dirty="0" smtClean="0">
                <a:solidFill>
                  <a:srgbClr val="5D2884"/>
                </a:solidFill>
                <a:latin typeface="Comic Sans MS" panose="030F0702030302020204" pitchFamily="66" charset="0"/>
              </a:rPr>
              <a:t>				Stop, think, make a good decision, 				use kind words, show empathy</a:t>
            </a:r>
            <a:endParaRPr lang="en-GB" sz="3600" dirty="0">
              <a:solidFill>
                <a:srgbClr val="5D2884"/>
              </a:solidFill>
              <a:latin typeface="Comic Sans MS" panose="030F0702030302020204" pitchFamily="66" charset="0"/>
            </a:endParaRPr>
          </a:p>
          <a:p>
            <a:endParaRPr lang="en-GB" sz="2400" dirty="0" smtClean="0"/>
          </a:p>
          <a:p>
            <a:endParaRPr lang="en-GB" sz="2400" dirty="0"/>
          </a:p>
        </p:txBody>
      </p:sp>
      <p:pic>
        <p:nvPicPr>
          <p:cNvPr id="3" name="Picture 2"/>
          <p:cNvPicPr>
            <a:picLocks noChangeAspect="1"/>
          </p:cNvPicPr>
          <p:nvPr/>
        </p:nvPicPr>
        <p:blipFill>
          <a:blip r:embed="rId3">
            <a:clrChange>
              <a:clrFrom>
                <a:srgbClr val="FFFFFF"/>
              </a:clrFrom>
              <a:clrTo>
                <a:srgbClr val="FFFFFF">
                  <a:alpha val="0"/>
                </a:srgbClr>
              </a:clrTo>
            </a:clrChange>
          </a:blip>
          <a:stretch>
            <a:fillRect/>
          </a:stretch>
        </p:blipFill>
        <p:spPr>
          <a:xfrm>
            <a:off x="10295099" y="246120"/>
            <a:ext cx="1617501" cy="1722657"/>
          </a:xfrm>
          <a:prstGeom prst="rect">
            <a:avLst/>
          </a:prstGeom>
        </p:spPr>
      </p:pic>
      <p:sp>
        <p:nvSpPr>
          <p:cNvPr id="8" name="Rectangle 7"/>
          <p:cNvSpPr/>
          <p:nvPr/>
        </p:nvSpPr>
        <p:spPr>
          <a:xfrm>
            <a:off x="545109" y="363835"/>
            <a:ext cx="7888698" cy="923330"/>
          </a:xfrm>
          <a:prstGeom prst="rect">
            <a:avLst/>
          </a:prstGeom>
          <a:noFill/>
        </p:spPr>
        <p:txBody>
          <a:bodyPr wrap="none" lIns="91440" tIns="45720" rIns="91440" bIns="45720">
            <a:spAutoFit/>
          </a:bodyPr>
          <a:lstStyle/>
          <a:p>
            <a:pPr algn="ctr"/>
            <a:r>
              <a:rPr lang="en-US" sz="5400" b="1" cap="none" spc="0" dirty="0" smtClean="0">
                <a:ln w="10160">
                  <a:solidFill>
                    <a:srgbClr val="CC99FF"/>
                  </a:solidFill>
                  <a:prstDash val="solid"/>
                </a:ln>
                <a:solidFill>
                  <a:srgbClr val="7030A0"/>
                </a:solidFill>
                <a:effectLst>
                  <a:outerShdw blurRad="38100" dist="22860" dir="5400000" algn="tl" rotWithShape="0">
                    <a:srgbClr val="000000">
                      <a:alpha val="30000"/>
                    </a:srgbClr>
                  </a:outerShdw>
                </a:effectLst>
                <a:latin typeface="Comic Sans MS" panose="030F0702030302020204" pitchFamily="66" charset="0"/>
              </a:rPr>
              <a:t>How to be more gentle</a:t>
            </a:r>
            <a:endParaRPr lang="en-US" sz="5400" b="1" cap="none" spc="0" dirty="0">
              <a:ln w="10160">
                <a:solidFill>
                  <a:srgbClr val="CC99FF"/>
                </a:solidFill>
                <a:prstDash val="solid"/>
              </a:ln>
              <a:solidFill>
                <a:srgbClr val="7030A0"/>
              </a:solidFill>
              <a:effectLst>
                <a:outerShdw blurRad="38100" dist="22860" dir="5400000" algn="tl" rotWithShape="0">
                  <a:srgbClr val="000000">
                    <a:alpha val="30000"/>
                  </a:srgbClr>
                </a:outerShdw>
              </a:effectLst>
              <a:latin typeface="Comic Sans MS" panose="030F0702030302020204" pitchFamily="66" charset="0"/>
            </a:endParaRPr>
          </a:p>
        </p:txBody>
      </p:sp>
      <p:sp>
        <p:nvSpPr>
          <p:cNvPr id="9" name="Rectangle 8"/>
          <p:cNvSpPr/>
          <p:nvPr/>
        </p:nvSpPr>
        <p:spPr>
          <a:xfrm>
            <a:off x="545109" y="1507112"/>
            <a:ext cx="5075428" cy="461665"/>
          </a:xfrm>
          <a:prstGeom prst="rect">
            <a:avLst/>
          </a:prstGeom>
          <a:effectLst>
            <a:softEdge rad="31750"/>
          </a:effectLst>
        </p:spPr>
        <p:style>
          <a:lnRef idx="2">
            <a:schemeClr val="accent1"/>
          </a:lnRef>
          <a:fillRef idx="1">
            <a:schemeClr val="lt1"/>
          </a:fillRef>
          <a:effectRef idx="0">
            <a:schemeClr val="accent1"/>
          </a:effectRef>
          <a:fontRef idx="minor">
            <a:schemeClr val="dk1"/>
          </a:fontRef>
        </p:style>
        <p:txBody>
          <a:bodyPr wrap="none">
            <a:spAutoFit/>
          </a:bodyPr>
          <a:lstStyle/>
          <a:p>
            <a:r>
              <a:rPr lang="en-GB" sz="2400" dirty="0" smtClean="0">
                <a:latin typeface="Comic Sans MS" panose="030F0702030302020204" pitchFamily="66" charset="0"/>
              </a:rPr>
              <a:t>Decide What You are Going to Do:</a:t>
            </a:r>
          </a:p>
        </p:txBody>
      </p:sp>
      <p:sp>
        <p:nvSpPr>
          <p:cNvPr id="10" name="Rectangle 9"/>
          <p:cNvSpPr/>
          <p:nvPr/>
        </p:nvSpPr>
        <p:spPr>
          <a:xfrm>
            <a:off x="512283" y="2274468"/>
            <a:ext cx="11180683" cy="461665"/>
          </a:xfrm>
          <a:prstGeom prst="rect">
            <a:avLst/>
          </a:prstGeom>
        </p:spPr>
        <p:txBody>
          <a:bodyPr wrap="square">
            <a:spAutoFit/>
          </a:bodyPr>
          <a:lstStyle/>
          <a:p>
            <a:r>
              <a:rPr lang="en-GB" sz="2400" dirty="0" smtClean="0">
                <a:latin typeface="Comic Sans MS" panose="030F0702030302020204" pitchFamily="66" charset="0"/>
              </a:rPr>
              <a:t>Rather than reacting, gentle spirits embrace their ability to choose.</a:t>
            </a:r>
          </a:p>
        </p:txBody>
      </p:sp>
      <p:sp>
        <p:nvSpPr>
          <p:cNvPr id="11" name="Rounded Rectangle 10"/>
          <p:cNvSpPr/>
          <p:nvPr/>
        </p:nvSpPr>
        <p:spPr>
          <a:xfrm>
            <a:off x="363988" y="4381622"/>
            <a:ext cx="3405702" cy="2124075"/>
          </a:xfrm>
          <a:prstGeom prst="roundRect">
            <a:avLst/>
          </a:prstGeom>
          <a:solidFill>
            <a:schemeClr val="bg1"/>
          </a:solidFill>
          <a:ln>
            <a:solidFill>
              <a:srgbClr val="5D28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4"/>
          <a:stretch>
            <a:fillRect/>
          </a:stretch>
        </p:blipFill>
        <p:spPr>
          <a:xfrm>
            <a:off x="512283" y="4492981"/>
            <a:ext cx="3359187" cy="2030144"/>
          </a:xfrm>
          <a:prstGeom prst="rect">
            <a:avLst/>
          </a:prstGeom>
        </p:spPr>
      </p:pic>
    </p:spTree>
    <p:extLst>
      <p:ext uri="{BB962C8B-B14F-4D97-AF65-F5344CB8AC3E}">
        <p14:creationId xmlns:p14="http://schemas.microsoft.com/office/powerpoint/2010/main" val="1963427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animBg="1"/>
      <p:bldP spid="10" grpId="0"/>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250" y="0"/>
            <a:ext cx="12205250" cy="6870787"/>
          </a:xfrm>
          <a:prstGeom prst="rect">
            <a:avLst/>
          </a:prstGeom>
          <a:ln>
            <a:solidFill>
              <a:srgbClr val="7030A0"/>
            </a:solidFill>
          </a:ln>
        </p:spPr>
      </p:pic>
      <p:pic>
        <p:nvPicPr>
          <p:cNvPr id="3" name="Picture 2"/>
          <p:cNvPicPr>
            <a:picLocks noChangeAspect="1"/>
          </p:cNvPicPr>
          <p:nvPr/>
        </p:nvPicPr>
        <p:blipFill>
          <a:blip r:embed="rId3"/>
          <a:stretch>
            <a:fillRect/>
          </a:stretch>
        </p:blipFill>
        <p:spPr>
          <a:xfrm>
            <a:off x="3680848" y="1961071"/>
            <a:ext cx="4784102" cy="308308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4" name="Picture 3"/>
          <p:cNvPicPr>
            <a:picLocks noChangeAspect="1"/>
          </p:cNvPicPr>
          <p:nvPr/>
        </p:nvPicPr>
        <p:blipFill>
          <a:blip r:embed="rId4">
            <a:clrChange>
              <a:clrFrom>
                <a:srgbClr val="000000"/>
              </a:clrFrom>
              <a:clrTo>
                <a:srgbClr val="000000">
                  <a:alpha val="0"/>
                </a:srgbClr>
              </a:clrTo>
            </a:clrChange>
          </a:blip>
          <a:stretch>
            <a:fillRect/>
          </a:stretch>
        </p:blipFill>
        <p:spPr>
          <a:xfrm>
            <a:off x="5528376" y="3502615"/>
            <a:ext cx="1269190" cy="1235345"/>
          </a:xfrm>
          <a:prstGeom prst="rect">
            <a:avLst/>
          </a:prstGeom>
        </p:spPr>
      </p:pic>
      <p:sp>
        <p:nvSpPr>
          <p:cNvPr id="5" name="Rectangle 4"/>
          <p:cNvSpPr/>
          <p:nvPr/>
        </p:nvSpPr>
        <p:spPr>
          <a:xfrm>
            <a:off x="597219" y="819025"/>
            <a:ext cx="4931157" cy="646331"/>
          </a:xfrm>
          <a:prstGeom prst="rect">
            <a:avLst/>
          </a:prstGeom>
          <a:noFill/>
        </p:spPr>
        <p:txBody>
          <a:bodyPr wrap="none" lIns="91440" tIns="45720" rIns="91440" bIns="45720">
            <a:spAutoFit/>
          </a:bodyPr>
          <a:lstStyle/>
          <a:p>
            <a:pPr algn="ctr"/>
            <a:r>
              <a:rPr lang="en-US" sz="3600" b="1" cap="none" spc="0" dirty="0" smtClean="0">
                <a:ln w="10160">
                  <a:solidFill>
                    <a:srgbClr val="7030A0"/>
                  </a:solidFill>
                  <a:prstDash val="solid"/>
                </a:ln>
                <a:solidFill>
                  <a:srgbClr val="FFFFFF"/>
                </a:solidFill>
                <a:effectLst>
                  <a:outerShdw blurRad="38100" dist="22860" dir="5400000" algn="tl" rotWithShape="0">
                    <a:srgbClr val="000000">
                      <a:alpha val="30000"/>
                    </a:srgbClr>
                  </a:outerShdw>
                </a:effectLst>
              </a:rPr>
              <a:t>Hug someone who is sad</a:t>
            </a:r>
            <a:endParaRPr lang="en-US" sz="3600" b="1" cap="none" spc="0" dirty="0">
              <a:ln w="10160">
                <a:solidFill>
                  <a:srgbClr val="7030A0"/>
                </a:solidFill>
                <a:prstDash val="solid"/>
              </a:ln>
              <a:solidFill>
                <a:srgbClr val="FFFFFF"/>
              </a:solidFill>
              <a:effectLst>
                <a:outerShdw blurRad="38100" dist="22860" dir="5400000" algn="tl" rotWithShape="0">
                  <a:srgbClr val="000000">
                    <a:alpha val="30000"/>
                  </a:srgbClr>
                </a:outerShdw>
              </a:effectLst>
            </a:endParaRPr>
          </a:p>
        </p:txBody>
      </p:sp>
      <p:sp>
        <p:nvSpPr>
          <p:cNvPr id="8" name="Rectangle 7"/>
          <p:cNvSpPr/>
          <p:nvPr/>
        </p:nvSpPr>
        <p:spPr>
          <a:xfrm>
            <a:off x="7274131" y="382993"/>
            <a:ext cx="4501745" cy="707886"/>
          </a:xfrm>
          <a:prstGeom prst="rect">
            <a:avLst/>
          </a:prstGeom>
          <a:noFill/>
        </p:spPr>
        <p:txBody>
          <a:bodyPr wrap="none" lIns="91440" tIns="45720" rIns="91440" bIns="45720">
            <a:spAutoFit/>
          </a:bodyPr>
          <a:lstStyle/>
          <a:p>
            <a:pPr algn="ctr"/>
            <a:r>
              <a:rPr lang="en-US" sz="4000" b="1" cap="none" spc="0" dirty="0" smtClean="0">
                <a:ln w="10160">
                  <a:solidFill>
                    <a:srgbClr val="7030A0"/>
                  </a:solidFill>
                  <a:prstDash val="solid"/>
                </a:ln>
                <a:solidFill>
                  <a:srgbClr val="FFFFFF"/>
                </a:solidFill>
                <a:effectLst>
                  <a:outerShdw blurRad="38100" dist="22860" dir="5400000" algn="tl" rotWithShape="0">
                    <a:srgbClr val="000000">
                      <a:alpha val="30000"/>
                    </a:srgbClr>
                  </a:outerShdw>
                </a:effectLst>
              </a:rPr>
              <a:t>Give a friendly wave</a:t>
            </a:r>
            <a:endParaRPr lang="en-US" sz="4000" b="1" cap="none" spc="0" dirty="0">
              <a:ln w="10160">
                <a:solidFill>
                  <a:srgbClr val="7030A0"/>
                </a:solidFill>
                <a:prstDash val="solid"/>
              </a:ln>
              <a:solidFill>
                <a:srgbClr val="FFFFFF"/>
              </a:solidFill>
              <a:effectLst>
                <a:outerShdw blurRad="38100" dist="22860" dir="5400000" algn="tl" rotWithShape="0">
                  <a:srgbClr val="000000">
                    <a:alpha val="30000"/>
                  </a:srgbClr>
                </a:outerShdw>
              </a:effectLst>
            </a:endParaRPr>
          </a:p>
        </p:txBody>
      </p:sp>
      <p:sp>
        <p:nvSpPr>
          <p:cNvPr id="9" name="Rectangle 8"/>
          <p:cNvSpPr/>
          <p:nvPr/>
        </p:nvSpPr>
        <p:spPr>
          <a:xfrm>
            <a:off x="710478" y="2676604"/>
            <a:ext cx="2332690" cy="1200329"/>
          </a:xfrm>
          <a:prstGeom prst="rect">
            <a:avLst/>
          </a:prstGeom>
          <a:noFill/>
        </p:spPr>
        <p:txBody>
          <a:bodyPr wrap="none" lIns="91440" tIns="45720" rIns="91440" bIns="45720">
            <a:spAutoFit/>
          </a:bodyPr>
          <a:lstStyle/>
          <a:p>
            <a:pPr algn="ctr"/>
            <a:r>
              <a:rPr lang="en-US" sz="3600" b="1" cap="none" spc="0" dirty="0" smtClean="0">
                <a:ln w="10160">
                  <a:solidFill>
                    <a:srgbClr val="7030A0"/>
                  </a:solidFill>
                  <a:prstDash val="solid"/>
                </a:ln>
                <a:solidFill>
                  <a:srgbClr val="FFFFFF"/>
                </a:solidFill>
                <a:effectLst>
                  <a:outerShdw blurRad="38100" dist="22860" dir="5400000" algn="tl" rotWithShape="0">
                    <a:srgbClr val="000000">
                      <a:alpha val="30000"/>
                    </a:srgbClr>
                  </a:outerShdw>
                </a:effectLst>
              </a:rPr>
              <a:t>Help other </a:t>
            </a:r>
          </a:p>
          <a:p>
            <a:pPr algn="ctr"/>
            <a:r>
              <a:rPr lang="en-US" sz="3600" b="1" cap="none" spc="0" dirty="0" smtClean="0">
                <a:ln w="10160">
                  <a:solidFill>
                    <a:srgbClr val="7030A0"/>
                  </a:solidFill>
                  <a:prstDash val="solid"/>
                </a:ln>
                <a:solidFill>
                  <a:srgbClr val="FFFFFF"/>
                </a:solidFill>
                <a:effectLst>
                  <a:outerShdw blurRad="38100" dist="22860" dir="5400000" algn="tl" rotWithShape="0">
                    <a:srgbClr val="000000">
                      <a:alpha val="30000"/>
                    </a:srgbClr>
                  </a:outerShdw>
                </a:effectLst>
              </a:rPr>
              <a:t>people</a:t>
            </a:r>
            <a:endParaRPr lang="en-US" sz="3600" b="1" cap="none" spc="0" dirty="0">
              <a:ln w="10160">
                <a:solidFill>
                  <a:srgbClr val="7030A0"/>
                </a:solidFill>
                <a:prstDash val="solid"/>
              </a:ln>
              <a:solidFill>
                <a:srgbClr val="FFFFFF"/>
              </a:solidFill>
              <a:effectLst>
                <a:outerShdw blurRad="38100" dist="22860" dir="5400000" algn="tl" rotWithShape="0">
                  <a:srgbClr val="000000">
                    <a:alpha val="30000"/>
                  </a:srgbClr>
                </a:outerShdw>
              </a:effectLst>
            </a:endParaRPr>
          </a:p>
        </p:txBody>
      </p:sp>
      <p:sp>
        <p:nvSpPr>
          <p:cNvPr id="10" name="Rectangle 9"/>
          <p:cNvSpPr/>
          <p:nvPr/>
        </p:nvSpPr>
        <p:spPr>
          <a:xfrm>
            <a:off x="8921631" y="2840895"/>
            <a:ext cx="2467983" cy="1323439"/>
          </a:xfrm>
          <a:prstGeom prst="rect">
            <a:avLst/>
          </a:prstGeom>
          <a:noFill/>
        </p:spPr>
        <p:txBody>
          <a:bodyPr wrap="none" lIns="91440" tIns="45720" rIns="91440" bIns="45720">
            <a:spAutoFit/>
          </a:bodyPr>
          <a:lstStyle/>
          <a:p>
            <a:pPr algn="ctr"/>
            <a:r>
              <a:rPr lang="en-US" sz="4000" b="1" cap="none" spc="0" dirty="0" smtClean="0">
                <a:ln w="10160">
                  <a:solidFill>
                    <a:srgbClr val="7030A0"/>
                  </a:solidFill>
                  <a:prstDash val="solid"/>
                </a:ln>
                <a:solidFill>
                  <a:srgbClr val="FFFFFF"/>
                </a:solidFill>
                <a:effectLst>
                  <a:outerShdw blurRad="38100" dist="22860" dir="5400000" algn="tl" rotWithShape="0">
                    <a:srgbClr val="000000">
                      <a:alpha val="30000"/>
                    </a:srgbClr>
                  </a:outerShdw>
                </a:effectLst>
              </a:rPr>
              <a:t>Share with</a:t>
            </a:r>
          </a:p>
          <a:p>
            <a:pPr algn="ctr"/>
            <a:r>
              <a:rPr lang="en-US" sz="4000" b="1" cap="none" spc="0" dirty="0" smtClean="0">
                <a:ln w="10160">
                  <a:solidFill>
                    <a:srgbClr val="7030A0"/>
                  </a:solidFill>
                  <a:prstDash val="solid"/>
                </a:ln>
                <a:solidFill>
                  <a:srgbClr val="FFFFFF"/>
                </a:solidFill>
                <a:effectLst>
                  <a:outerShdw blurRad="38100" dist="22860" dir="5400000" algn="tl" rotWithShape="0">
                    <a:srgbClr val="000000">
                      <a:alpha val="30000"/>
                    </a:srgbClr>
                  </a:outerShdw>
                </a:effectLst>
              </a:rPr>
              <a:t> others</a:t>
            </a:r>
            <a:endParaRPr lang="en-US" sz="4000" b="1" cap="none" spc="0" dirty="0">
              <a:ln w="10160">
                <a:solidFill>
                  <a:srgbClr val="7030A0"/>
                </a:solidFill>
                <a:prstDash val="solid"/>
              </a:ln>
              <a:solidFill>
                <a:srgbClr val="FFFFFF"/>
              </a:solidFill>
              <a:effectLst>
                <a:outerShdw blurRad="38100" dist="22860" dir="5400000" algn="tl" rotWithShape="0">
                  <a:srgbClr val="000000">
                    <a:alpha val="30000"/>
                  </a:srgbClr>
                </a:outerShdw>
              </a:effectLst>
            </a:endParaRPr>
          </a:p>
        </p:txBody>
      </p:sp>
      <p:sp>
        <p:nvSpPr>
          <p:cNvPr id="11" name="Rectangle 10"/>
          <p:cNvSpPr/>
          <p:nvPr/>
        </p:nvSpPr>
        <p:spPr>
          <a:xfrm>
            <a:off x="3727050" y="3129696"/>
            <a:ext cx="4737900" cy="830997"/>
          </a:xfrm>
          <a:prstGeom prst="rect">
            <a:avLst/>
          </a:prstGeom>
          <a:noFill/>
        </p:spPr>
        <p:txBody>
          <a:bodyPr wrap="none" lIns="91440" tIns="45720" rIns="91440" bIns="45720">
            <a:spAutoFit/>
          </a:bodyPr>
          <a:lstStyle/>
          <a:p>
            <a:pPr algn="ctr"/>
            <a:r>
              <a:rPr lang="en-US" sz="4800" b="1" cap="none" spc="0" dirty="0" smtClean="0">
                <a:ln w="10160">
                  <a:solidFill>
                    <a:srgbClr val="7030A0"/>
                  </a:solidFill>
                  <a:prstDash val="solid"/>
                </a:ln>
                <a:solidFill>
                  <a:srgbClr val="7030A0"/>
                </a:solidFill>
                <a:effectLst>
                  <a:outerShdw blurRad="38100" dist="22860" dir="5400000" algn="tl" rotWithShape="0">
                    <a:srgbClr val="000000">
                      <a:alpha val="30000"/>
                    </a:srgbClr>
                  </a:outerShdw>
                </a:effectLst>
              </a:rPr>
              <a:t>Gentle         Hands</a:t>
            </a:r>
            <a:endParaRPr lang="en-US" sz="48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2" name="Rectangle 11"/>
          <p:cNvSpPr/>
          <p:nvPr/>
        </p:nvSpPr>
        <p:spPr>
          <a:xfrm>
            <a:off x="372713" y="5427691"/>
            <a:ext cx="3968651" cy="707886"/>
          </a:xfrm>
          <a:prstGeom prst="rect">
            <a:avLst/>
          </a:prstGeom>
          <a:noFill/>
        </p:spPr>
        <p:txBody>
          <a:bodyPr wrap="none" lIns="91440" tIns="45720" rIns="91440" bIns="45720">
            <a:spAutoFit/>
          </a:bodyPr>
          <a:lstStyle/>
          <a:p>
            <a:pPr algn="ctr"/>
            <a:r>
              <a:rPr lang="en-US" sz="4000" b="1" cap="none" spc="0" dirty="0" smtClean="0">
                <a:ln w="10160">
                  <a:solidFill>
                    <a:srgbClr val="7030A0"/>
                  </a:solidFill>
                  <a:prstDash val="solid"/>
                </a:ln>
                <a:solidFill>
                  <a:srgbClr val="FFFFFF"/>
                </a:solidFill>
                <a:effectLst>
                  <a:outerShdw blurRad="38100" dist="22860" dir="5400000" algn="tl" rotWithShape="0">
                    <a:srgbClr val="000000">
                      <a:alpha val="30000"/>
                    </a:srgbClr>
                  </a:outerShdw>
                </a:effectLst>
              </a:rPr>
              <a:t>Never hurt others</a:t>
            </a:r>
            <a:endParaRPr lang="en-US" sz="4000" b="1" cap="none" spc="0" dirty="0">
              <a:ln w="10160">
                <a:solidFill>
                  <a:srgbClr val="7030A0"/>
                </a:solidFill>
                <a:prstDash val="solid"/>
              </a:ln>
              <a:solidFill>
                <a:srgbClr val="FFFFFF"/>
              </a:solidFill>
              <a:effectLst>
                <a:outerShdw blurRad="38100" dist="22860" dir="5400000" algn="tl" rotWithShape="0">
                  <a:srgbClr val="000000">
                    <a:alpha val="30000"/>
                  </a:srgbClr>
                </a:outerShdw>
              </a:effectLst>
            </a:endParaRPr>
          </a:p>
        </p:txBody>
      </p:sp>
      <p:sp>
        <p:nvSpPr>
          <p:cNvPr id="13" name="Rectangle 12"/>
          <p:cNvSpPr/>
          <p:nvPr/>
        </p:nvSpPr>
        <p:spPr>
          <a:xfrm>
            <a:off x="7197552" y="5274262"/>
            <a:ext cx="4747902" cy="1323439"/>
          </a:xfrm>
          <a:prstGeom prst="rect">
            <a:avLst/>
          </a:prstGeom>
          <a:noFill/>
        </p:spPr>
        <p:txBody>
          <a:bodyPr wrap="none" lIns="91440" tIns="45720" rIns="91440" bIns="45720">
            <a:spAutoFit/>
          </a:bodyPr>
          <a:lstStyle/>
          <a:p>
            <a:pPr algn="ctr"/>
            <a:r>
              <a:rPr lang="en-US" sz="4000" b="1" cap="none" spc="0" dirty="0" smtClean="0">
                <a:ln w="10160">
                  <a:solidFill>
                    <a:srgbClr val="7030A0"/>
                  </a:solidFill>
                  <a:prstDash val="solid"/>
                </a:ln>
                <a:solidFill>
                  <a:srgbClr val="FFFFFF"/>
                </a:solidFill>
                <a:effectLst>
                  <a:outerShdw blurRad="38100" dist="22860" dir="5400000" algn="tl" rotWithShape="0">
                    <a:srgbClr val="000000">
                      <a:alpha val="30000"/>
                    </a:srgbClr>
                  </a:outerShdw>
                </a:effectLst>
              </a:rPr>
              <a:t>Clap when someone </a:t>
            </a:r>
          </a:p>
          <a:p>
            <a:pPr algn="ctr"/>
            <a:r>
              <a:rPr lang="en-US" sz="4000" b="1" cap="none" spc="0" dirty="0" smtClean="0">
                <a:ln w="10160">
                  <a:solidFill>
                    <a:srgbClr val="7030A0"/>
                  </a:solidFill>
                  <a:prstDash val="solid"/>
                </a:ln>
                <a:solidFill>
                  <a:srgbClr val="FFFFFF"/>
                </a:solidFill>
                <a:effectLst>
                  <a:outerShdw blurRad="38100" dist="22860" dir="5400000" algn="tl" rotWithShape="0">
                    <a:srgbClr val="000000">
                      <a:alpha val="30000"/>
                    </a:srgbClr>
                  </a:outerShdw>
                </a:effectLst>
              </a:rPr>
              <a:t>does something good</a:t>
            </a:r>
            <a:endParaRPr lang="en-US" sz="4000" b="1" cap="none" spc="0" dirty="0">
              <a:ln w="10160">
                <a:solidFill>
                  <a:srgbClr val="7030A0"/>
                </a:solidFill>
                <a:prstDash val="solid"/>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3823023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10" grpId="0"/>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625" y="-6394"/>
            <a:ext cx="12205250" cy="6870787"/>
          </a:xfrm>
          <a:prstGeom prst="rect">
            <a:avLst/>
          </a:prstGeom>
        </p:spPr>
      </p:pic>
      <p:pic>
        <p:nvPicPr>
          <p:cNvPr id="5" name="Picture 4"/>
          <p:cNvPicPr>
            <a:picLocks noChangeAspect="1"/>
          </p:cNvPicPr>
          <p:nvPr/>
        </p:nvPicPr>
        <p:blipFill rotWithShape="1">
          <a:blip r:embed="rId3">
            <a:clrChange>
              <a:clrFrom>
                <a:srgbClr val="F7F7F7"/>
              </a:clrFrom>
              <a:clrTo>
                <a:srgbClr val="F7F7F7">
                  <a:alpha val="0"/>
                </a:srgbClr>
              </a:clrTo>
            </a:clrChange>
          </a:blip>
          <a:srcRect l="12413" t="7884" r="8305" b="9583"/>
          <a:stretch/>
        </p:blipFill>
        <p:spPr>
          <a:xfrm>
            <a:off x="3760454" y="2238221"/>
            <a:ext cx="5070423" cy="2623065"/>
          </a:xfrm>
          <a:prstGeom prst="rect">
            <a:avLst/>
          </a:prstGeom>
        </p:spPr>
      </p:pic>
      <p:sp>
        <p:nvSpPr>
          <p:cNvPr id="11" name="Oval Callout 10"/>
          <p:cNvSpPr/>
          <p:nvPr/>
        </p:nvSpPr>
        <p:spPr>
          <a:xfrm>
            <a:off x="8403336" y="393192"/>
            <a:ext cx="3623795" cy="2395728"/>
          </a:xfrm>
          <a:prstGeom prst="wedgeEllipseCallout">
            <a:avLst>
              <a:gd name="adj1" fmla="val -45529"/>
              <a:gd name="adj2" fmla="val 5880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p:nvPicPr>
        <p:blipFill>
          <a:blip r:embed="rId4"/>
          <a:stretch>
            <a:fillRect/>
          </a:stretch>
        </p:blipFill>
        <p:spPr>
          <a:xfrm flipH="1">
            <a:off x="205215" y="536388"/>
            <a:ext cx="3818375" cy="2758424"/>
          </a:xfrm>
          <a:prstGeom prst="rect">
            <a:avLst/>
          </a:prstGeom>
        </p:spPr>
      </p:pic>
      <p:pic>
        <p:nvPicPr>
          <p:cNvPr id="13" name="Picture 12"/>
          <p:cNvPicPr>
            <a:picLocks noChangeAspect="1"/>
          </p:cNvPicPr>
          <p:nvPr/>
        </p:nvPicPr>
        <p:blipFill>
          <a:blip r:embed="rId4"/>
          <a:stretch>
            <a:fillRect/>
          </a:stretch>
        </p:blipFill>
        <p:spPr>
          <a:xfrm flipV="1">
            <a:off x="8230685" y="4076931"/>
            <a:ext cx="3645724" cy="2633700"/>
          </a:xfrm>
          <a:prstGeom prst="rect">
            <a:avLst/>
          </a:prstGeom>
        </p:spPr>
      </p:pic>
      <p:pic>
        <p:nvPicPr>
          <p:cNvPr id="14" name="Picture 13"/>
          <p:cNvPicPr>
            <a:picLocks noChangeAspect="1"/>
          </p:cNvPicPr>
          <p:nvPr/>
        </p:nvPicPr>
        <p:blipFill>
          <a:blip r:embed="rId4"/>
          <a:stretch>
            <a:fillRect/>
          </a:stretch>
        </p:blipFill>
        <p:spPr>
          <a:xfrm flipH="1" flipV="1">
            <a:off x="341060" y="3928466"/>
            <a:ext cx="3645724" cy="2633700"/>
          </a:xfrm>
          <a:prstGeom prst="rect">
            <a:avLst/>
          </a:prstGeom>
        </p:spPr>
      </p:pic>
      <p:sp>
        <p:nvSpPr>
          <p:cNvPr id="17" name="TextBox 16"/>
          <p:cNvSpPr txBox="1"/>
          <p:nvPr/>
        </p:nvSpPr>
        <p:spPr>
          <a:xfrm>
            <a:off x="9125712" y="1024128"/>
            <a:ext cx="2459736" cy="1200329"/>
          </a:xfrm>
          <a:prstGeom prst="rect">
            <a:avLst/>
          </a:prstGeom>
          <a:noFill/>
        </p:spPr>
        <p:txBody>
          <a:bodyPr wrap="square" rtlCol="0">
            <a:spAutoFit/>
          </a:bodyPr>
          <a:lstStyle/>
          <a:p>
            <a:pPr algn="ctr"/>
            <a:r>
              <a:rPr lang="en-GB" sz="3600" dirty="0" smtClean="0"/>
              <a:t>Never argue and shout</a:t>
            </a:r>
            <a:endParaRPr lang="en-GB" sz="3600" dirty="0"/>
          </a:p>
        </p:txBody>
      </p:sp>
      <p:sp>
        <p:nvSpPr>
          <p:cNvPr id="18" name="TextBox 17"/>
          <p:cNvSpPr txBox="1"/>
          <p:nvPr/>
        </p:nvSpPr>
        <p:spPr>
          <a:xfrm>
            <a:off x="9025941" y="4956265"/>
            <a:ext cx="2331720" cy="1200329"/>
          </a:xfrm>
          <a:prstGeom prst="rect">
            <a:avLst/>
          </a:prstGeom>
          <a:noFill/>
        </p:spPr>
        <p:txBody>
          <a:bodyPr wrap="square" rtlCol="0">
            <a:spAutoFit/>
          </a:bodyPr>
          <a:lstStyle/>
          <a:p>
            <a:pPr algn="ctr"/>
            <a:r>
              <a:rPr lang="en-GB" sz="3600" dirty="0" smtClean="0"/>
              <a:t>Say I love you</a:t>
            </a:r>
            <a:endParaRPr lang="en-GB" sz="3600" dirty="0"/>
          </a:p>
        </p:txBody>
      </p:sp>
      <p:sp>
        <p:nvSpPr>
          <p:cNvPr id="21" name="Oval Callout 20"/>
          <p:cNvSpPr/>
          <p:nvPr/>
        </p:nvSpPr>
        <p:spPr>
          <a:xfrm>
            <a:off x="4554372" y="112995"/>
            <a:ext cx="3318181" cy="2148748"/>
          </a:xfrm>
          <a:prstGeom prst="wedgeEllipseCallout">
            <a:avLst>
              <a:gd name="adj1" fmla="val 3142"/>
              <a:gd name="adj2" fmla="val 6505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654109" y="1061412"/>
            <a:ext cx="3162061" cy="1754326"/>
          </a:xfrm>
          <a:prstGeom prst="rect">
            <a:avLst/>
          </a:prstGeom>
          <a:noFill/>
        </p:spPr>
        <p:txBody>
          <a:bodyPr wrap="square" rtlCol="0">
            <a:spAutoFit/>
          </a:bodyPr>
          <a:lstStyle/>
          <a:p>
            <a:pPr algn="ctr"/>
            <a:r>
              <a:rPr lang="en-GB" sz="3600" dirty="0" smtClean="0"/>
              <a:t>Tell people nice things to make them happy</a:t>
            </a:r>
            <a:endParaRPr lang="en-GB" sz="3600" dirty="0"/>
          </a:p>
        </p:txBody>
      </p:sp>
      <p:sp>
        <p:nvSpPr>
          <p:cNvPr id="20" name="TextBox 19"/>
          <p:cNvSpPr txBox="1"/>
          <p:nvPr/>
        </p:nvSpPr>
        <p:spPr>
          <a:xfrm>
            <a:off x="1133288" y="4516618"/>
            <a:ext cx="2203704" cy="1754326"/>
          </a:xfrm>
          <a:prstGeom prst="rect">
            <a:avLst/>
          </a:prstGeom>
          <a:noFill/>
        </p:spPr>
        <p:txBody>
          <a:bodyPr wrap="square" rtlCol="0">
            <a:spAutoFit/>
          </a:bodyPr>
          <a:lstStyle/>
          <a:p>
            <a:pPr algn="ctr"/>
            <a:r>
              <a:rPr lang="en-GB" sz="3600" dirty="0" smtClean="0"/>
              <a:t>Never use unkind names</a:t>
            </a:r>
            <a:endParaRPr lang="en-GB" sz="3600" dirty="0"/>
          </a:p>
        </p:txBody>
      </p:sp>
      <p:sp>
        <p:nvSpPr>
          <p:cNvPr id="23" name="Oval Callout 22"/>
          <p:cNvSpPr/>
          <p:nvPr/>
        </p:nvSpPr>
        <p:spPr>
          <a:xfrm flipV="1">
            <a:off x="4636576" y="4649268"/>
            <a:ext cx="3318181" cy="2148748"/>
          </a:xfrm>
          <a:prstGeom prst="wedgeEllipseCallout">
            <a:avLst>
              <a:gd name="adj1" fmla="val 3142"/>
              <a:gd name="adj2" fmla="val 65053"/>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4700726" y="575444"/>
            <a:ext cx="2971800" cy="1200329"/>
          </a:xfrm>
          <a:prstGeom prst="rect">
            <a:avLst/>
          </a:prstGeom>
          <a:noFill/>
        </p:spPr>
        <p:txBody>
          <a:bodyPr wrap="square" rtlCol="0">
            <a:spAutoFit/>
          </a:bodyPr>
          <a:lstStyle/>
          <a:p>
            <a:pPr algn="ctr"/>
            <a:r>
              <a:rPr lang="en-GB" sz="3600" dirty="0" smtClean="0"/>
              <a:t>Use Kind words</a:t>
            </a:r>
            <a:endParaRPr lang="en-GB" sz="3600" dirty="0"/>
          </a:p>
        </p:txBody>
      </p:sp>
      <p:sp>
        <p:nvSpPr>
          <p:cNvPr id="16" name="TextBox 15"/>
          <p:cNvSpPr txBox="1"/>
          <p:nvPr/>
        </p:nvSpPr>
        <p:spPr>
          <a:xfrm>
            <a:off x="5052081" y="5057202"/>
            <a:ext cx="2487168" cy="1200329"/>
          </a:xfrm>
          <a:prstGeom prst="rect">
            <a:avLst/>
          </a:prstGeom>
          <a:noFill/>
        </p:spPr>
        <p:txBody>
          <a:bodyPr wrap="square" rtlCol="0">
            <a:spAutoFit/>
          </a:bodyPr>
          <a:lstStyle/>
          <a:p>
            <a:pPr algn="ctr"/>
            <a:r>
              <a:rPr lang="en-GB" sz="3600" dirty="0" smtClean="0"/>
              <a:t>Offer to help</a:t>
            </a:r>
            <a:endParaRPr lang="en-GB" sz="3600" dirty="0"/>
          </a:p>
        </p:txBody>
      </p:sp>
    </p:spTree>
    <p:extLst>
      <p:ext uri="{BB962C8B-B14F-4D97-AF65-F5344CB8AC3E}">
        <p14:creationId xmlns:p14="http://schemas.microsoft.com/office/powerpoint/2010/main" val="3758400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7" grpId="0"/>
      <p:bldP spid="18" grpId="0"/>
      <p:bldP spid="21" grpId="0" animBg="1"/>
      <p:bldP spid="19" grpId="0"/>
      <p:bldP spid="20" grpId="0"/>
      <p:bldP spid="23" grpId="0" animBg="1"/>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2"/>
          <a:stretch>
            <a:fillRect/>
          </a:stretch>
        </p:blipFill>
        <p:spPr>
          <a:xfrm>
            <a:off x="0" y="0"/>
            <a:ext cx="12229636" cy="6895174"/>
          </a:xfrm>
          <a:prstGeom prst="rect">
            <a:avLst/>
          </a:prstGeom>
        </p:spPr>
      </p:pic>
      <p:pic>
        <p:nvPicPr>
          <p:cNvPr id="4" name="Picture 3"/>
          <p:cNvPicPr>
            <a:picLocks noChangeAspect="1"/>
          </p:cNvPicPr>
          <p:nvPr/>
        </p:nvPicPr>
        <p:blipFill rotWithShape="1">
          <a:blip r:embed="rId3"/>
          <a:srcRect l="50158" b="51222"/>
          <a:stretch/>
        </p:blipFill>
        <p:spPr>
          <a:xfrm>
            <a:off x="5221224" y="150982"/>
            <a:ext cx="4228117" cy="3214718"/>
          </a:xfrm>
          <a:prstGeom prst="rect">
            <a:avLst/>
          </a:prstGeom>
        </p:spPr>
      </p:pic>
      <p:pic>
        <p:nvPicPr>
          <p:cNvPr id="6" name="Picture 5"/>
          <p:cNvPicPr>
            <a:picLocks noChangeAspect="1"/>
          </p:cNvPicPr>
          <p:nvPr/>
        </p:nvPicPr>
        <p:blipFill rotWithShape="1">
          <a:blip r:embed="rId4"/>
          <a:srcRect l="50515" t="51125"/>
          <a:stretch/>
        </p:blipFill>
        <p:spPr>
          <a:xfrm>
            <a:off x="7505781" y="3447587"/>
            <a:ext cx="4299705" cy="3296610"/>
          </a:xfrm>
          <a:prstGeom prst="rect">
            <a:avLst/>
          </a:prstGeom>
        </p:spPr>
      </p:pic>
      <p:pic>
        <p:nvPicPr>
          <p:cNvPr id="17" name="Picture 16"/>
          <p:cNvPicPr>
            <a:picLocks noChangeAspect="1"/>
          </p:cNvPicPr>
          <p:nvPr/>
        </p:nvPicPr>
        <p:blipFill>
          <a:blip r:embed="rId5"/>
          <a:stretch>
            <a:fillRect/>
          </a:stretch>
        </p:blipFill>
        <p:spPr>
          <a:xfrm>
            <a:off x="449555" y="216427"/>
            <a:ext cx="4426080" cy="3231160"/>
          </a:xfrm>
          <a:prstGeom prst="rect">
            <a:avLst/>
          </a:prstGeom>
          <a:solidFill>
            <a:schemeClr val="bg1"/>
          </a:solidFill>
        </p:spPr>
      </p:pic>
      <p:pic>
        <p:nvPicPr>
          <p:cNvPr id="25" name="Picture 24"/>
          <p:cNvPicPr>
            <a:picLocks noChangeAspect="1"/>
          </p:cNvPicPr>
          <p:nvPr/>
        </p:nvPicPr>
        <p:blipFill>
          <a:blip r:embed="rId6"/>
          <a:stretch>
            <a:fillRect/>
          </a:stretch>
        </p:blipFill>
        <p:spPr>
          <a:xfrm>
            <a:off x="2755201" y="3555800"/>
            <a:ext cx="4419983" cy="3231160"/>
          </a:xfrm>
          <a:prstGeom prst="rect">
            <a:avLst/>
          </a:prstGeom>
          <a:solidFill>
            <a:schemeClr val="bg1"/>
          </a:solidFill>
        </p:spPr>
      </p:pic>
    </p:spTree>
    <p:extLst>
      <p:ext uri="{BB962C8B-B14F-4D97-AF65-F5344CB8AC3E}">
        <p14:creationId xmlns:p14="http://schemas.microsoft.com/office/powerpoint/2010/main" val="1573557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stretch>
            <a:fillRect/>
          </a:stretch>
        </p:blipFill>
        <p:spPr>
          <a:xfrm>
            <a:off x="-73846" y="0"/>
            <a:ext cx="12229636" cy="6895174"/>
          </a:xfrm>
          <a:prstGeom prst="rect">
            <a:avLst/>
          </a:prstGeom>
          <a:ln>
            <a:solidFill>
              <a:srgbClr val="7030A0"/>
            </a:solidFill>
          </a:ln>
        </p:spPr>
      </p:pic>
      <p:pic>
        <p:nvPicPr>
          <p:cNvPr id="4" name="Picture 3"/>
          <p:cNvPicPr>
            <a:picLocks noChangeAspect="1"/>
          </p:cNvPicPr>
          <p:nvPr/>
        </p:nvPicPr>
        <p:blipFill rotWithShape="1">
          <a:blip r:embed="rId3"/>
          <a:srcRect b="1604"/>
          <a:stretch/>
        </p:blipFill>
        <p:spPr>
          <a:xfrm>
            <a:off x="5116079" y="116080"/>
            <a:ext cx="4334420" cy="3212450"/>
          </a:xfrm>
          <a:prstGeom prst="rect">
            <a:avLst/>
          </a:prstGeom>
        </p:spPr>
      </p:pic>
      <p:pic>
        <p:nvPicPr>
          <p:cNvPr id="7" name="Picture 6"/>
          <p:cNvPicPr>
            <a:picLocks noChangeAspect="1"/>
          </p:cNvPicPr>
          <p:nvPr/>
        </p:nvPicPr>
        <p:blipFill>
          <a:blip r:embed="rId4"/>
          <a:stretch>
            <a:fillRect/>
          </a:stretch>
        </p:blipFill>
        <p:spPr>
          <a:xfrm>
            <a:off x="7613740" y="3444610"/>
            <a:ext cx="4255172" cy="3330135"/>
          </a:xfrm>
          <a:prstGeom prst="rect">
            <a:avLst/>
          </a:prstGeom>
        </p:spPr>
      </p:pic>
      <p:pic>
        <p:nvPicPr>
          <p:cNvPr id="12" name="Picture 11"/>
          <p:cNvPicPr>
            <a:picLocks noChangeAspect="1"/>
          </p:cNvPicPr>
          <p:nvPr/>
        </p:nvPicPr>
        <p:blipFill>
          <a:blip r:embed="rId5"/>
          <a:stretch>
            <a:fillRect/>
          </a:stretch>
        </p:blipFill>
        <p:spPr>
          <a:xfrm>
            <a:off x="265401" y="116080"/>
            <a:ext cx="4511431" cy="3292125"/>
          </a:xfrm>
          <a:prstGeom prst="rect">
            <a:avLst/>
          </a:prstGeom>
        </p:spPr>
      </p:pic>
      <p:pic>
        <p:nvPicPr>
          <p:cNvPr id="13" name="Picture 12"/>
          <p:cNvPicPr>
            <a:picLocks noChangeAspect="1"/>
          </p:cNvPicPr>
          <p:nvPr/>
        </p:nvPicPr>
        <p:blipFill>
          <a:blip r:embed="rId6"/>
          <a:stretch>
            <a:fillRect/>
          </a:stretch>
        </p:blipFill>
        <p:spPr>
          <a:xfrm>
            <a:off x="2821528" y="3508675"/>
            <a:ext cx="4505334" cy="3286029"/>
          </a:xfrm>
          <a:prstGeom prst="rect">
            <a:avLst/>
          </a:prstGeom>
        </p:spPr>
      </p:pic>
    </p:spTree>
    <p:extLst>
      <p:ext uri="{BB962C8B-B14F-4D97-AF65-F5344CB8AC3E}">
        <p14:creationId xmlns:p14="http://schemas.microsoft.com/office/powerpoint/2010/main" val="126243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818" y="-18587"/>
            <a:ext cx="12229636" cy="6895174"/>
          </a:xfrm>
          <a:prstGeom prst="rect">
            <a:avLst/>
          </a:prstGeom>
        </p:spPr>
      </p:pic>
      <p:pic>
        <p:nvPicPr>
          <p:cNvPr id="2" name="Picture 1"/>
          <p:cNvPicPr>
            <a:picLocks noChangeAspect="1"/>
          </p:cNvPicPr>
          <p:nvPr/>
        </p:nvPicPr>
        <p:blipFill rotWithShape="1">
          <a:blip r:embed="rId3"/>
          <a:srcRect l="50216" r="3109" b="53403"/>
          <a:stretch/>
        </p:blipFill>
        <p:spPr>
          <a:xfrm>
            <a:off x="109728" y="375610"/>
            <a:ext cx="5824728" cy="4477956"/>
          </a:xfrm>
          <a:prstGeom prst="rect">
            <a:avLst/>
          </a:prstGeom>
        </p:spPr>
      </p:pic>
      <p:pic>
        <p:nvPicPr>
          <p:cNvPr id="4" name="Picture 3"/>
          <p:cNvPicPr>
            <a:picLocks noChangeAspect="1"/>
          </p:cNvPicPr>
          <p:nvPr/>
        </p:nvPicPr>
        <p:blipFill rotWithShape="1">
          <a:blip r:embed="rId4"/>
          <a:srcRect l="50837" t="50325" r="2857" b="3389"/>
          <a:stretch/>
        </p:blipFill>
        <p:spPr>
          <a:xfrm>
            <a:off x="6053329" y="2157984"/>
            <a:ext cx="5934456" cy="4562857"/>
          </a:xfrm>
          <a:prstGeom prst="rect">
            <a:avLst/>
          </a:prstGeom>
        </p:spPr>
      </p:pic>
      <p:pic>
        <p:nvPicPr>
          <p:cNvPr id="5" name="Picture 4"/>
          <p:cNvPicPr>
            <a:picLocks noChangeAspect="1"/>
          </p:cNvPicPr>
          <p:nvPr/>
        </p:nvPicPr>
        <p:blipFill>
          <a:blip r:embed="rId5"/>
          <a:stretch>
            <a:fillRect/>
          </a:stretch>
        </p:blipFill>
        <p:spPr>
          <a:xfrm>
            <a:off x="8360812" y="157777"/>
            <a:ext cx="3626973" cy="2456811"/>
          </a:xfrm>
          <a:prstGeom prst="rect">
            <a:avLst/>
          </a:prstGeom>
        </p:spPr>
      </p:pic>
    </p:spTree>
    <p:extLst>
      <p:ext uri="{BB962C8B-B14F-4D97-AF65-F5344CB8AC3E}">
        <p14:creationId xmlns:p14="http://schemas.microsoft.com/office/powerpoint/2010/main" val="1692407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stretch>
            <a:fillRect/>
          </a:stretch>
        </p:blipFill>
        <p:spPr>
          <a:xfrm>
            <a:off x="-13250" y="0"/>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656675" y="5145583"/>
            <a:ext cx="4180953" cy="461665"/>
          </a:xfrm>
          <a:prstGeom prst="rect">
            <a:avLst/>
          </a:prstGeom>
        </p:spPr>
        <p:txBody>
          <a:bodyPr wrap="none">
            <a:spAutoFit/>
          </a:bodyPr>
          <a:lstStyle/>
          <a:p>
            <a:r>
              <a:rPr lang="en-GB" sz="2400" dirty="0" smtClean="0">
                <a:solidFill>
                  <a:srgbClr val="7030A0"/>
                </a:solidFill>
                <a:latin typeface="Comic Sans MS" panose="030F0702030302020204" pitchFamily="66" charset="0"/>
              </a:rPr>
              <a:t>Gentleness defuses conflict</a:t>
            </a:r>
            <a:endParaRPr lang="en-GB" sz="2400" dirty="0">
              <a:solidFill>
                <a:srgbClr val="7030A0"/>
              </a:solidFill>
              <a:latin typeface="Comic Sans MS" panose="030F0702030302020204" pitchFamily="66" charset="0"/>
            </a:endParaRPr>
          </a:p>
        </p:txBody>
      </p:sp>
      <p:sp>
        <p:nvSpPr>
          <p:cNvPr id="5" name="Rectangle 4"/>
          <p:cNvSpPr/>
          <p:nvPr/>
        </p:nvSpPr>
        <p:spPr>
          <a:xfrm>
            <a:off x="9441868" y="3917560"/>
            <a:ext cx="2238113" cy="830997"/>
          </a:xfrm>
          <a:prstGeom prst="rect">
            <a:avLst/>
          </a:prstGeom>
        </p:spPr>
        <p:txBody>
          <a:bodyPr wrap="none">
            <a:spAutoFit/>
          </a:bodyPr>
          <a:lstStyle/>
          <a:p>
            <a:pPr algn="ctr"/>
            <a:r>
              <a:rPr lang="en-GB" dirty="0" smtClean="0">
                <a:solidFill>
                  <a:srgbClr val="7030A0"/>
                </a:solidFill>
                <a:latin typeface="Comic Sans MS" panose="030F0702030302020204" pitchFamily="66" charset="0"/>
              </a:rPr>
              <a:t> </a:t>
            </a:r>
            <a:r>
              <a:rPr lang="en-GB" sz="2400" dirty="0" smtClean="0">
                <a:solidFill>
                  <a:srgbClr val="7030A0"/>
                </a:solidFill>
                <a:latin typeface="Comic Sans MS" panose="030F0702030302020204" pitchFamily="66" charset="0"/>
              </a:rPr>
              <a:t>Gentleness is </a:t>
            </a:r>
          </a:p>
          <a:p>
            <a:pPr algn="ctr"/>
            <a:r>
              <a:rPr lang="en-GB" sz="2400" dirty="0" smtClean="0">
                <a:solidFill>
                  <a:srgbClr val="7030A0"/>
                </a:solidFill>
                <a:latin typeface="Comic Sans MS" panose="030F0702030302020204" pitchFamily="66" charset="0"/>
              </a:rPr>
              <a:t>persuasive</a:t>
            </a:r>
            <a:endParaRPr lang="en-GB" sz="2400" dirty="0">
              <a:solidFill>
                <a:srgbClr val="7030A0"/>
              </a:solidFill>
              <a:latin typeface="Comic Sans MS" panose="030F0702030302020204" pitchFamily="66" charset="0"/>
            </a:endParaRPr>
          </a:p>
        </p:txBody>
      </p:sp>
      <p:sp>
        <p:nvSpPr>
          <p:cNvPr id="6" name="Rectangle 5"/>
          <p:cNvSpPr/>
          <p:nvPr/>
        </p:nvSpPr>
        <p:spPr>
          <a:xfrm>
            <a:off x="4405024" y="6036148"/>
            <a:ext cx="5010030" cy="461665"/>
          </a:xfrm>
          <a:prstGeom prst="rect">
            <a:avLst/>
          </a:prstGeom>
        </p:spPr>
        <p:txBody>
          <a:bodyPr wrap="square">
            <a:spAutoFit/>
          </a:bodyPr>
          <a:lstStyle/>
          <a:p>
            <a:r>
              <a:rPr lang="en-GB" sz="2400" dirty="0" smtClean="0">
                <a:solidFill>
                  <a:srgbClr val="7030A0"/>
                </a:solidFill>
                <a:latin typeface="Comic Sans MS" panose="030F0702030302020204" pitchFamily="66" charset="0"/>
              </a:rPr>
              <a:t>Gentleness communicates love</a:t>
            </a:r>
            <a:endParaRPr lang="en-GB" sz="2400" dirty="0">
              <a:solidFill>
                <a:srgbClr val="7030A0"/>
              </a:solidFill>
              <a:latin typeface="Comic Sans MS" panose="030F0702030302020204" pitchFamily="66" charset="0"/>
            </a:endParaRPr>
          </a:p>
        </p:txBody>
      </p:sp>
      <p:sp>
        <p:nvSpPr>
          <p:cNvPr id="7" name="Rectangle 6"/>
          <p:cNvSpPr/>
          <p:nvPr/>
        </p:nvSpPr>
        <p:spPr>
          <a:xfrm>
            <a:off x="448793" y="3779676"/>
            <a:ext cx="2786340" cy="830997"/>
          </a:xfrm>
          <a:prstGeom prst="rect">
            <a:avLst/>
          </a:prstGeom>
        </p:spPr>
        <p:txBody>
          <a:bodyPr wrap="none">
            <a:spAutoFit/>
          </a:bodyPr>
          <a:lstStyle/>
          <a:p>
            <a:pPr algn="ctr"/>
            <a:r>
              <a:rPr lang="en-GB" dirty="0" smtClean="0">
                <a:solidFill>
                  <a:srgbClr val="7030A0"/>
                </a:solidFill>
                <a:latin typeface="Comic Sans MS" panose="030F0702030302020204" pitchFamily="66" charset="0"/>
              </a:rPr>
              <a:t> </a:t>
            </a:r>
            <a:r>
              <a:rPr lang="en-GB" sz="2400" dirty="0" smtClean="0">
                <a:solidFill>
                  <a:srgbClr val="7030A0"/>
                </a:solidFill>
                <a:latin typeface="Comic Sans MS" panose="030F0702030302020204" pitchFamily="66" charset="0"/>
              </a:rPr>
              <a:t>Gentleness earns </a:t>
            </a:r>
          </a:p>
          <a:p>
            <a:pPr algn="ctr"/>
            <a:r>
              <a:rPr lang="en-GB" sz="2400" dirty="0" smtClean="0">
                <a:solidFill>
                  <a:srgbClr val="7030A0"/>
                </a:solidFill>
                <a:latin typeface="Comic Sans MS" panose="030F0702030302020204" pitchFamily="66" charset="0"/>
              </a:rPr>
              <a:t>respect</a:t>
            </a:r>
            <a:endParaRPr lang="en-GB" sz="2400" dirty="0">
              <a:solidFill>
                <a:srgbClr val="7030A0"/>
              </a:solidFill>
              <a:latin typeface="Comic Sans MS" panose="030F0702030302020204" pitchFamily="66" charset="0"/>
            </a:endParaRPr>
          </a:p>
        </p:txBody>
      </p:sp>
      <p:sp>
        <p:nvSpPr>
          <p:cNvPr id="8" name="Rectangle 7"/>
          <p:cNvSpPr/>
          <p:nvPr/>
        </p:nvSpPr>
        <p:spPr>
          <a:xfrm>
            <a:off x="9062698" y="2334197"/>
            <a:ext cx="2686954" cy="830997"/>
          </a:xfrm>
          <a:prstGeom prst="rect">
            <a:avLst/>
          </a:prstGeom>
        </p:spPr>
        <p:txBody>
          <a:bodyPr wrap="none">
            <a:spAutoFit/>
          </a:bodyPr>
          <a:lstStyle/>
          <a:p>
            <a:pPr algn="ctr"/>
            <a:r>
              <a:rPr lang="en-GB" sz="2400" dirty="0" smtClean="0">
                <a:solidFill>
                  <a:srgbClr val="7030A0"/>
                </a:solidFill>
                <a:latin typeface="Comic Sans MS" panose="030F0702030302020204" pitchFamily="66" charset="0"/>
              </a:rPr>
              <a:t>Gentleness builds</a:t>
            </a:r>
          </a:p>
          <a:p>
            <a:pPr algn="ctr"/>
            <a:r>
              <a:rPr lang="en-GB" sz="2400" dirty="0" smtClean="0">
                <a:solidFill>
                  <a:srgbClr val="7030A0"/>
                </a:solidFill>
                <a:latin typeface="Comic Sans MS" panose="030F0702030302020204" pitchFamily="66" charset="0"/>
              </a:rPr>
              <a:t> friendships</a:t>
            </a:r>
            <a:endParaRPr lang="en-GB" sz="2400" dirty="0">
              <a:solidFill>
                <a:srgbClr val="7030A0"/>
              </a:solidFill>
              <a:latin typeface="Comic Sans MS" panose="030F0702030302020204" pitchFamily="66" charset="0"/>
            </a:endParaRPr>
          </a:p>
        </p:txBody>
      </p:sp>
      <p:sp>
        <p:nvSpPr>
          <p:cNvPr id="12" name="Rounded Rectangle 11"/>
          <p:cNvSpPr/>
          <p:nvPr/>
        </p:nvSpPr>
        <p:spPr>
          <a:xfrm>
            <a:off x="3569490" y="2791665"/>
            <a:ext cx="5249110" cy="1686727"/>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886788" y="1649757"/>
            <a:ext cx="4742004" cy="461665"/>
          </a:xfrm>
          <a:prstGeom prst="rect">
            <a:avLst/>
          </a:prstGeom>
        </p:spPr>
        <p:txBody>
          <a:bodyPr wrap="none">
            <a:spAutoFit/>
          </a:bodyPr>
          <a:lstStyle/>
          <a:p>
            <a:r>
              <a:rPr lang="en-GB" sz="2400" dirty="0" smtClean="0">
                <a:solidFill>
                  <a:srgbClr val="7030A0"/>
                </a:solidFill>
                <a:latin typeface="Comic Sans MS" panose="030F0702030302020204" pitchFamily="66" charset="0"/>
              </a:rPr>
              <a:t>Gentleness makes me like Jesus</a:t>
            </a:r>
            <a:endParaRPr lang="en-GB" sz="2400" dirty="0">
              <a:solidFill>
                <a:srgbClr val="7030A0"/>
              </a:solidFill>
              <a:latin typeface="Comic Sans MS" panose="030F0702030302020204" pitchFamily="66" charset="0"/>
            </a:endParaRPr>
          </a:p>
        </p:txBody>
      </p:sp>
      <p:pic>
        <p:nvPicPr>
          <p:cNvPr id="10" name="Picture 9"/>
          <p:cNvPicPr>
            <a:picLocks noChangeAspect="1"/>
          </p:cNvPicPr>
          <p:nvPr/>
        </p:nvPicPr>
        <p:blipFill>
          <a:blip r:embed="rId3">
            <a:clrChange>
              <a:clrFrom>
                <a:srgbClr val="FFFFFF"/>
              </a:clrFrom>
              <a:clrTo>
                <a:srgbClr val="FFFFFF">
                  <a:alpha val="0"/>
                </a:srgbClr>
              </a:clrTo>
            </a:clrChange>
          </a:blip>
          <a:stretch>
            <a:fillRect/>
          </a:stretch>
        </p:blipFill>
        <p:spPr>
          <a:xfrm>
            <a:off x="9144748" y="5112287"/>
            <a:ext cx="2456786" cy="1381942"/>
          </a:xfrm>
          <a:prstGeom prst="rect">
            <a:avLst/>
          </a:prstGeom>
        </p:spPr>
      </p:pic>
      <p:sp>
        <p:nvSpPr>
          <p:cNvPr id="2" name="Rectangle 1"/>
          <p:cNvSpPr/>
          <p:nvPr/>
        </p:nvSpPr>
        <p:spPr>
          <a:xfrm>
            <a:off x="3747152" y="2994846"/>
            <a:ext cx="4930058" cy="1200329"/>
          </a:xfrm>
          <a:prstGeom prst="rect">
            <a:avLst/>
          </a:prstGeom>
        </p:spPr>
        <p:txBody>
          <a:bodyPr wrap="square">
            <a:spAutoFit/>
          </a:bodyPr>
          <a:lstStyle/>
          <a:p>
            <a:r>
              <a:rPr lang="en-GB" sz="2400" dirty="0" smtClean="0">
                <a:solidFill>
                  <a:schemeClr val="bg1"/>
                </a:solidFill>
              </a:rPr>
              <a:t>“God blesses those who are gentle. The whole earth will belong to them!” </a:t>
            </a:r>
          </a:p>
          <a:p>
            <a:r>
              <a:rPr lang="en-GB" sz="2400" dirty="0" smtClean="0">
                <a:solidFill>
                  <a:schemeClr val="bg1"/>
                </a:solidFill>
              </a:rPr>
              <a:t>Matthew 5:5</a:t>
            </a:r>
            <a:endParaRPr lang="en-GB" sz="2400" dirty="0">
              <a:solidFill>
                <a:schemeClr val="bg1"/>
              </a:solidFill>
            </a:endParaRPr>
          </a:p>
        </p:txBody>
      </p:sp>
      <p:sp>
        <p:nvSpPr>
          <p:cNvPr id="13" name="Rectangle 12"/>
          <p:cNvSpPr/>
          <p:nvPr/>
        </p:nvSpPr>
        <p:spPr>
          <a:xfrm>
            <a:off x="1012443" y="362697"/>
            <a:ext cx="9873216" cy="923330"/>
          </a:xfrm>
          <a:prstGeom prst="rect">
            <a:avLst/>
          </a:prstGeom>
          <a:noFill/>
        </p:spPr>
        <p:txBody>
          <a:bodyPr wrap="none" lIns="91440" tIns="45720" rIns="91440" bIns="45720">
            <a:spAutoFit/>
          </a:bodyPr>
          <a:lstStyle/>
          <a:p>
            <a:pPr algn="ctr"/>
            <a:r>
              <a:rPr lang="en-US" sz="5400" b="1" cap="none" spc="0" dirty="0" smtClean="0">
                <a:ln w="10160">
                  <a:solidFill>
                    <a:srgbClr val="7030A0"/>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rPr>
              <a:t>The benefits of being gentle</a:t>
            </a:r>
            <a:endParaRPr lang="en-US" sz="5400" b="1" cap="none" spc="0" dirty="0">
              <a:ln w="10160">
                <a:solidFill>
                  <a:srgbClr val="7030A0"/>
                </a:solidFill>
                <a:prstDash val="solid"/>
              </a:ln>
              <a:solidFill>
                <a:srgbClr val="FFFFFF"/>
              </a:solidFill>
              <a:effectLst>
                <a:outerShdw blurRad="38100" dist="22860" dir="5400000" algn="tl" rotWithShape="0">
                  <a:srgbClr val="000000">
                    <a:alpha val="30000"/>
                  </a:srgbClr>
                </a:outerShdw>
              </a:effectLst>
              <a:latin typeface="Comic Sans MS" panose="030F0702030302020204" pitchFamily="66" charset="0"/>
            </a:endParaRPr>
          </a:p>
        </p:txBody>
      </p:sp>
      <p:sp>
        <p:nvSpPr>
          <p:cNvPr id="14" name="TextBox 13"/>
          <p:cNvSpPr txBox="1"/>
          <p:nvPr/>
        </p:nvSpPr>
        <p:spPr>
          <a:xfrm>
            <a:off x="502410" y="2063350"/>
            <a:ext cx="2822982" cy="830997"/>
          </a:xfrm>
          <a:prstGeom prst="rect">
            <a:avLst/>
          </a:prstGeom>
          <a:noFill/>
        </p:spPr>
        <p:txBody>
          <a:bodyPr wrap="square" rtlCol="0">
            <a:spAutoFit/>
          </a:bodyPr>
          <a:lstStyle/>
          <a:p>
            <a:pPr algn="ctr"/>
            <a:r>
              <a:rPr lang="en-GB" sz="2400" dirty="0" smtClean="0">
                <a:solidFill>
                  <a:srgbClr val="7030A0"/>
                </a:solidFill>
                <a:latin typeface="Comic Sans MS" panose="030F0702030302020204" pitchFamily="66" charset="0"/>
              </a:rPr>
              <a:t>Gentleness makes God happy</a:t>
            </a:r>
            <a:endParaRPr lang="en-GB" sz="24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1240071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500"/>
                                        <p:tgtEl>
                                          <p:spTgt spid="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fade">
                                      <p:cBhvr>
                                        <p:cTn id="5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12" grpId="0" animBg="1"/>
      <p:bldP spid="9" grpId="0"/>
      <p:bldP spid="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3250" y="-12787"/>
            <a:ext cx="12205250" cy="68707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p:cNvPicPr>
            <a:picLocks noChangeAspect="1"/>
          </p:cNvPicPr>
          <p:nvPr/>
        </p:nvPicPr>
        <p:blipFill>
          <a:blip r:embed="rId3"/>
          <a:stretch>
            <a:fillRect/>
          </a:stretch>
        </p:blipFill>
        <p:spPr>
          <a:xfrm>
            <a:off x="8740946" y="227869"/>
            <a:ext cx="3351582" cy="3656271"/>
          </a:xfrm>
          <a:prstGeom prst="rect">
            <a:avLst/>
          </a:prstGeom>
          <a:effectLst>
            <a:softEdge rad="317500"/>
          </a:effectLst>
        </p:spPr>
      </p:pic>
      <p:sp>
        <p:nvSpPr>
          <p:cNvPr id="3" name="Rectangle 2"/>
          <p:cNvSpPr/>
          <p:nvPr/>
        </p:nvSpPr>
        <p:spPr>
          <a:xfrm>
            <a:off x="1965158" y="5566156"/>
            <a:ext cx="6096000" cy="369332"/>
          </a:xfrm>
          <a:prstGeom prst="rect">
            <a:avLst/>
          </a:prstGeom>
        </p:spPr>
        <p:txBody>
          <a:bodyPr>
            <a:spAutoFit/>
          </a:bodyPr>
          <a:lstStyle/>
          <a:p>
            <a:endParaRPr lang="en-GB" dirty="0"/>
          </a:p>
        </p:txBody>
      </p:sp>
      <p:sp>
        <p:nvSpPr>
          <p:cNvPr id="4" name="Rectangle 3"/>
          <p:cNvSpPr/>
          <p:nvPr/>
        </p:nvSpPr>
        <p:spPr>
          <a:xfrm>
            <a:off x="7166718" y="227869"/>
            <a:ext cx="6096000" cy="369332"/>
          </a:xfrm>
          <a:prstGeom prst="rect">
            <a:avLst/>
          </a:prstGeom>
        </p:spPr>
        <p:txBody>
          <a:bodyPr>
            <a:spAutoFit/>
          </a:bodyPr>
          <a:lstStyle/>
          <a:p>
            <a:endParaRPr lang="en-GB" dirty="0"/>
          </a:p>
        </p:txBody>
      </p:sp>
      <p:sp>
        <p:nvSpPr>
          <p:cNvPr id="2" name="Rectangle 1"/>
          <p:cNvSpPr/>
          <p:nvPr/>
        </p:nvSpPr>
        <p:spPr>
          <a:xfrm>
            <a:off x="582925" y="366566"/>
            <a:ext cx="8711610" cy="6647974"/>
          </a:xfrm>
          <a:prstGeom prst="rect">
            <a:avLst/>
          </a:prstGeom>
        </p:spPr>
        <p:txBody>
          <a:bodyPr wrap="square">
            <a:spAutoFit/>
          </a:bodyPr>
          <a:lstStyle/>
          <a:p>
            <a:pPr>
              <a:lnSpc>
                <a:spcPct val="150000"/>
              </a:lnSpc>
            </a:pPr>
            <a:r>
              <a:rPr lang="en-GB" sz="2000" dirty="0" smtClean="0">
                <a:solidFill>
                  <a:srgbClr val="5D2884"/>
                </a:solidFill>
                <a:latin typeface="Comic Sans MS" panose="030F0702030302020204" pitchFamily="66" charset="0"/>
              </a:rPr>
              <a:t> </a:t>
            </a:r>
            <a:r>
              <a:rPr lang="en-GB" sz="2000" dirty="0">
                <a:solidFill>
                  <a:srgbClr val="5D2884"/>
                </a:solidFill>
                <a:latin typeface="Comic Sans MS" panose="030F0702030302020204" pitchFamily="66" charset="0"/>
              </a:rPr>
              <a:t>Father</a:t>
            </a:r>
            <a:r>
              <a:rPr lang="en-GB" sz="2000" dirty="0" smtClean="0">
                <a:solidFill>
                  <a:srgbClr val="5D2884"/>
                </a:solidFill>
                <a:latin typeface="Comic Sans MS" panose="030F0702030302020204" pitchFamily="66" charset="0"/>
              </a:rPr>
              <a:t>,</a:t>
            </a:r>
          </a:p>
          <a:p>
            <a:pPr>
              <a:lnSpc>
                <a:spcPct val="150000"/>
              </a:lnSpc>
            </a:pPr>
            <a:endParaRPr lang="en-GB" sz="2000" dirty="0">
              <a:solidFill>
                <a:srgbClr val="5D2884"/>
              </a:solidFill>
              <a:latin typeface="Comic Sans MS" panose="030F0702030302020204" pitchFamily="66" charset="0"/>
            </a:endParaRPr>
          </a:p>
          <a:p>
            <a:pPr>
              <a:lnSpc>
                <a:spcPct val="150000"/>
              </a:lnSpc>
            </a:pPr>
            <a:r>
              <a:rPr lang="en-GB" sz="2000" dirty="0" smtClean="0">
                <a:solidFill>
                  <a:srgbClr val="5D2884"/>
                </a:solidFill>
                <a:latin typeface="Comic Sans MS" panose="030F0702030302020204" pitchFamily="66" charset="0"/>
              </a:rPr>
              <a:t> </a:t>
            </a:r>
            <a:r>
              <a:rPr lang="en-GB" sz="2000" dirty="0">
                <a:solidFill>
                  <a:srgbClr val="5D2884"/>
                </a:solidFill>
                <a:latin typeface="Comic Sans MS" panose="030F0702030302020204" pitchFamily="66" charset="0"/>
              </a:rPr>
              <a:t>You tend Your flock like a gentle shepherd, gathering lambs in Your arms and carrying them close to Your </a:t>
            </a:r>
            <a:r>
              <a:rPr lang="en-GB" sz="2000" dirty="0" smtClean="0">
                <a:solidFill>
                  <a:srgbClr val="5D2884"/>
                </a:solidFill>
                <a:latin typeface="Comic Sans MS" panose="030F0702030302020204" pitchFamily="66" charset="0"/>
              </a:rPr>
              <a:t>heart. You </a:t>
            </a:r>
            <a:r>
              <a:rPr lang="en-GB" sz="2000" dirty="0">
                <a:solidFill>
                  <a:srgbClr val="5D2884"/>
                </a:solidFill>
                <a:latin typeface="Comic Sans MS" panose="030F0702030302020204" pitchFamily="66" charset="0"/>
              </a:rPr>
              <a:t>said, “I am gentle and humble in heart” and </a:t>
            </a:r>
            <a:r>
              <a:rPr lang="en-GB" sz="2000" dirty="0" smtClean="0">
                <a:solidFill>
                  <a:srgbClr val="5D2884"/>
                </a:solidFill>
                <a:latin typeface="Comic Sans MS" panose="030F0702030302020204" pitchFamily="66" charset="0"/>
              </a:rPr>
              <a:t>you offer </a:t>
            </a:r>
            <a:r>
              <a:rPr lang="en-GB" sz="2000" dirty="0">
                <a:solidFill>
                  <a:srgbClr val="5D2884"/>
                </a:solidFill>
                <a:latin typeface="Comic Sans MS" panose="030F0702030302020204" pitchFamily="66" charset="0"/>
              </a:rPr>
              <a:t>us rest for our </a:t>
            </a:r>
            <a:r>
              <a:rPr lang="en-GB" sz="2000" dirty="0" smtClean="0">
                <a:solidFill>
                  <a:srgbClr val="5D2884"/>
                </a:solidFill>
                <a:latin typeface="Comic Sans MS" panose="030F0702030302020204" pitchFamily="66" charset="0"/>
              </a:rPr>
              <a:t>souls. Thank </a:t>
            </a:r>
            <a:r>
              <a:rPr lang="en-GB" sz="2000" dirty="0">
                <a:solidFill>
                  <a:srgbClr val="5D2884"/>
                </a:solidFill>
                <a:latin typeface="Comic Sans MS" panose="030F0702030302020204" pitchFamily="66" charset="0"/>
              </a:rPr>
              <a:t>you for being our gentle </a:t>
            </a:r>
            <a:r>
              <a:rPr lang="en-GB" sz="2000" dirty="0" smtClean="0">
                <a:solidFill>
                  <a:srgbClr val="5D2884"/>
                </a:solidFill>
                <a:latin typeface="Comic Sans MS" panose="030F0702030302020204" pitchFamily="66" charset="0"/>
              </a:rPr>
              <a:t>Father.</a:t>
            </a:r>
          </a:p>
          <a:p>
            <a:pPr>
              <a:lnSpc>
                <a:spcPct val="150000"/>
              </a:lnSpc>
            </a:pPr>
            <a:r>
              <a:rPr lang="en-GB" sz="2000" dirty="0" smtClean="0">
                <a:solidFill>
                  <a:srgbClr val="5D2884"/>
                </a:solidFill>
                <a:latin typeface="Comic Sans MS" panose="030F0702030302020204" pitchFamily="66" charset="0"/>
              </a:rPr>
              <a:t> </a:t>
            </a:r>
            <a:r>
              <a:rPr lang="en-GB" sz="2000" dirty="0">
                <a:solidFill>
                  <a:srgbClr val="5D2884"/>
                </a:solidFill>
                <a:latin typeface="Comic Sans MS" panose="030F0702030302020204" pitchFamily="66" charset="0"/>
              </a:rPr>
              <a:t>Lord, I desire to have a gentle spirit, which is of great worth in Your sight</a:t>
            </a:r>
            <a:r>
              <a:rPr lang="en-GB" sz="2000" dirty="0" smtClean="0">
                <a:solidFill>
                  <a:srgbClr val="5D2884"/>
                </a:solidFill>
                <a:latin typeface="Comic Sans MS" panose="030F0702030302020204" pitchFamily="66" charset="0"/>
              </a:rPr>
              <a:t>. Please </a:t>
            </a:r>
            <a:r>
              <a:rPr lang="en-GB" sz="2000" dirty="0">
                <a:solidFill>
                  <a:srgbClr val="5D2884"/>
                </a:solidFill>
                <a:latin typeface="Comic Sans MS" panose="030F0702030302020204" pitchFamily="66" charset="0"/>
              </a:rPr>
              <a:t>send Your Spirit to shape </a:t>
            </a:r>
            <a:r>
              <a:rPr lang="en-GB" sz="2000" dirty="0" smtClean="0">
                <a:solidFill>
                  <a:srgbClr val="5D2884"/>
                </a:solidFill>
                <a:latin typeface="Comic Sans MS" panose="030F0702030302020204" pitchFamily="66" charset="0"/>
              </a:rPr>
              <a:t>my </a:t>
            </a:r>
            <a:r>
              <a:rPr lang="en-GB" sz="2000" dirty="0">
                <a:solidFill>
                  <a:srgbClr val="5D2884"/>
                </a:solidFill>
                <a:latin typeface="Comic Sans MS" panose="030F0702030302020204" pitchFamily="66" charset="0"/>
              </a:rPr>
              <a:t>heart to be kind and </a:t>
            </a:r>
            <a:r>
              <a:rPr lang="en-GB" sz="2000" dirty="0" smtClean="0">
                <a:solidFill>
                  <a:srgbClr val="5D2884"/>
                </a:solidFill>
                <a:latin typeface="Comic Sans MS" panose="030F0702030302020204" pitchFamily="66" charset="0"/>
              </a:rPr>
              <a:t>tender.</a:t>
            </a:r>
            <a:r>
              <a:rPr lang="en-GB" sz="2000" dirty="0">
                <a:solidFill>
                  <a:srgbClr val="5D2884"/>
                </a:solidFill>
                <a:latin typeface="Comic Sans MS" panose="030F0702030302020204" pitchFamily="66" charset="0"/>
              </a:rPr>
              <a:t> I humbly ask You to forgive me for being harsh and acknowledge my need for Your Spirit to live in me. Please remind me often of Your gentle grace and prompt me to offer Your love and forgiveness to others</a:t>
            </a:r>
            <a:r>
              <a:rPr lang="en-GB" sz="2000" dirty="0" smtClean="0">
                <a:solidFill>
                  <a:srgbClr val="5D2884"/>
                </a:solidFill>
                <a:latin typeface="Comic Sans MS" panose="030F0702030302020204" pitchFamily="66" charset="0"/>
              </a:rPr>
              <a:t>.</a:t>
            </a:r>
          </a:p>
          <a:p>
            <a:pPr>
              <a:lnSpc>
                <a:spcPct val="150000"/>
              </a:lnSpc>
            </a:pPr>
            <a:r>
              <a:rPr lang="en-GB" sz="2000" dirty="0" smtClean="0">
                <a:solidFill>
                  <a:srgbClr val="5D2884"/>
                </a:solidFill>
                <a:latin typeface="Comic Sans MS" panose="030F0702030302020204" pitchFamily="66" charset="0"/>
              </a:rPr>
              <a:t>Amen</a:t>
            </a:r>
            <a:endParaRPr lang="en-GB" sz="2000" dirty="0">
              <a:solidFill>
                <a:srgbClr val="5D2884"/>
              </a:solidFill>
              <a:latin typeface="Comic Sans MS" panose="030F0702030302020204" pitchFamily="66" charset="0"/>
            </a:endParaRPr>
          </a:p>
          <a:p>
            <a:endParaRPr lang="en-GB" dirty="0"/>
          </a:p>
          <a:p>
            <a:endParaRPr lang="en-GB" dirty="0"/>
          </a:p>
        </p:txBody>
      </p:sp>
    </p:spTree>
    <p:extLst>
      <p:ext uri="{BB962C8B-B14F-4D97-AF65-F5344CB8AC3E}">
        <p14:creationId xmlns:p14="http://schemas.microsoft.com/office/powerpoint/2010/main" val="37934986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6695</TotalTime>
  <Words>949</Words>
  <Application>Microsoft Office PowerPoint</Application>
  <PresentationFormat>Widescreen</PresentationFormat>
  <Paragraphs>81</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Mitchener</dc:creator>
  <cp:lastModifiedBy>Jennifer Mooney</cp:lastModifiedBy>
  <cp:revision>36</cp:revision>
  <dcterms:created xsi:type="dcterms:W3CDTF">2020-09-19T08:16:29Z</dcterms:created>
  <dcterms:modified xsi:type="dcterms:W3CDTF">2020-09-29T07:07:52Z</dcterms:modified>
</cp:coreProperties>
</file>