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8" r:id="rId4"/>
    <p:sldId id="269" r:id="rId5"/>
    <p:sldId id="261" r:id="rId6"/>
    <p:sldId id="270" r:id="rId7"/>
    <p:sldId id="265" r:id="rId8"/>
    <p:sldId id="266"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40" autoAdjust="0"/>
    <p:restoredTop sz="94660"/>
  </p:normalViewPr>
  <p:slideViewPr>
    <p:cSldViewPr snapToGrid="0">
      <p:cViewPr varScale="1">
        <p:scale>
          <a:sx n="115" d="100"/>
          <a:sy n="115" d="100"/>
        </p:scale>
        <p:origin x="30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8317E8E-C05A-42F9-B2E1-0949B6D8C3D6}" type="datetimeFigureOut">
              <a:rPr lang="en-GB" smtClean="0"/>
              <a:t>25/11/2021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38693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317E8E-C05A-42F9-B2E1-0949B6D8C3D6}" type="datetimeFigureOut">
              <a:rPr lang="en-GB" smtClean="0"/>
              <a:t>25/11/2021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51541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317E8E-C05A-42F9-B2E1-0949B6D8C3D6}" type="datetimeFigureOut">
              <a:rPr lang="en-GB" smtClean="0"/>
              <a:t>25/11/2021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201120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8317E8E-C05A-42F9-B2E1-0949B6D8C3D6}" type="datetimeFigureOut">
              <a:rPr lang="en-GB" smtClean="0"/>
              <a:t>25/11/2021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640000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8317E8E-C05A-42F9-B2E1-0949B6D8C3D6}" type="datetimeFigureOut">
              <a:rPr lang="en-GB" smtClean="0"/>
              <a:t>25/11/2021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489096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8317E8E-C05A-42F9-B2E1-0949B6D8C3D6}" type="datetimeFigureOut">
              <a:rPr lang="en-GB" smtClean="0"/>
              <a:t>25/11/2021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271585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317E8E-C05A-42F9-B2E1-0949B6D8C3D6}" type="datetimeFigureOut">
              <a:rPr lang="en-GB" smtClean="0"/>
              <a:t>25/11/2021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360265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317E8E-C05A-42F9-B2E1-0949B6D8C3D6}" type="datetimeFigureOut">
              <a:rPr lang="en-GB" smtClean="0"/>
              <a:t>25/11/2021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1297197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317E8E-C05A-42F9-B2E1-0949B6D8C3D6}" type="datetimeFigureOut">
              <a:rPr lang="en-GB" smtClean="0"/>
              <a:t>25/11/2021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3133845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317E8E-C05A-42F9-B2E1-0949B6D8C3D6}" type="datetimeFigureOut">
              <a:rPr lang="en-GB" smtClean="0"/>
              <a:t>25/11/2021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1457901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317E8E-C05A-42F9-B2E1-0949B6D8C3D6}" type="datetimeFigureOut">
              <a:rPr lang="en-GB" smtClean="0"/>
              <a:t>25/11/2021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986BDD-73A5-427F-9CC7-B86FCD483441}" type="slidenum">
              <a:rPr lang="en-GB" smtClean="0"/>
              <a:t>‹#›</a:t>
            </a:fld>
            <a:endParaRPr lang="en-GB"/>
          </a:p>
        </p:txBody>
      </p:sp>
    </p:spTree>
    <p:extLst>
      <p:ext uri="{BB962C8B-B14F-4D97-AF65-F5344CB8AC3E}">
        <p14:creationId xmlns:p14="http://schemas.microsoft.com/office/powerpoint/2010/main" val="278003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317E8E-C05A-42F9-B2E1-0949B6D8C3D6}" type="datetimeFigureOut">
              <a:rPr lang="en-GB" smtClean="0"/>
              <a:t>25/11/2021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986BDD-73A5-427F-9CC7-B86FCD483441}" type="slidenum">
              <a:rPr lang="en-GB" smtClean="0"/>
              <a:t>‹#›</a:t>
            </a:fld>
            <a:endParaRPr lang="en-GB"/>
          </a:p>
        </p:txBody>
      </p:sp>
    </p:spTree>
    <p:extLst>
      <p:ext uri="{BB962C8B-B14F-4D97-AF65-F5344CB8AC3E}">
        <p14:creationId xmlns:p14="http://schemas.microsoft.com/office/powerpoint/2010/main" val="1601397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38801" y="345145"/>
            <a:ext cx="3819795" cy="6182238"/>
          </a:xfrm>
          <a:prstGeom prst="rect">
            <a:avLst/>
          </a:prstGeom>
          <a:ln w="76200">
            <a:solidFill>
              <a:srgbClr val="92D050"/>
            </a:solidFill>
          </a:ln>
        </p:spPr>
      </p:pic>
      <p:sp>
        <p:nvSpPr>
          <p:cNvPr id="3" name="TextBox 2"/>
          <p:cNvSpPr txBox="1"/>
          <p:nvPr/>
        </p:nvSpPr>
        <p:spPr>
          <a:xfrm>
            <a:off x="5452534" y="462844"/>
            <a:ext cx="6468534" cy="5078313"/>
          </a:xfrm>
          <a:prstGeom prst="rect">
            <a:avLst/>
          </a:prstGeom>
          <a:noFill/>
          <a:ln w="76200">
            <a:solidFill>
              <a:srgbClr val="92D050"/>
            </a:solidFill>
          </a:ln>
        </p:spPr>
        <p:txBody>
          <a:bodyPr wrap="square" rtlCol="0">
            <a:spAutoFit/>
          </a:bodyPr>
          <a:lstStyle/>
          <a:p>
            <a:endParaRPr lang="en-GB" dirty="0"/>
          </a:p>
          <a:p>
            <a:pPr algn="ctr"/>
            <a:r>
              <a:rPr lang="en-GB" sz="2800" b="1" dirty="0"/>
              <a:t>Saint Cecilia – Feast day 22</a:t>
            </a:r>
            <a:r>
              <a:rPr lang="en-GB" sz="2800" b="1" baseline="30000" dirty="0"/>
              <a:t>nd</a:t>
            </a:r>
            <a:r>
              <a:rPr lang="en-GB" sz="2800" b="1" dirty="0"/>
              <a:t> November 2021.</a:t>
            </a:r>
          </a:p>
          <a:p>
            <a:pPr algn="ctr"/>
            <a:endParaRPr lang="en-GB" sz="2800" dirty="0"/>
          </a:p>
          <a:p>
            <a:endParaRPr lang="en-GB" sz="2800" b="1" i="1" dirty="0"/>
          </a:p>
          <a:p>
            <a:pPr algn="ctr"/>
            <a:r>
              <a:rPr lang="en-GB" sz="2800" b="1" i="1" dirty="0"/>
              <a:t>“Arise, soldiers of Christ,</a:t>
            </a:r>
          </a:p>
          <a:p>
            <a:pPr algn="ctr"/>
            <a:r>
              <a:rPr lang="en-GB" sz="2800" b="1" i="1" dirty="0"/>
              <a:t>throw away the works of darkness</a:t>
            </a:r>
          </a:p>
          <a:p>
            <a:pPr algn="ctr"/>
            <a:r>
              <a:rPr lang="en-GB" sz="2800" b="1" i="1" dirty="0"/>
              <a:t>and put on the armour of light.”</a:t>
            </a:r>
          </a:p>
          <a:p>
            <a:pPr algn="ctr"/>
            <a:endParaRPr lang="en-GB" sz="2800" b="1" i="1" dirty="0"/>
          </a:p>
          <a:p>
            <a:pPr algn="ctr"/>
            <a:r>
              <a:rPr lang="en-GB" sz="2800" b="1" i="1" dirty="0"/>
              <a:t>St Cecilia</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360568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5425827" y="644921"/>
            <a:ext cx="4365114" cy="670618"/>
          </a:xfrm>
          <a:prstGeom prst="rect">
            <a:avLst/>
          </a:prstGeom>
        </p:spPr>
      </p:pic>
      <p:sp>
        <p:nvSpPr>
          <p:cNvPr id="2" name="Content Placeholder 1"/>
          <p:cNvSpPr>
            <a:spLocks noGrp="1"/>
          </p:cNvSpPr>
          <p:nvPr>
            <p:ph idx="1"/>
          </p:nvPr>
        </p:nvSpPr>
        <p:spPr>
          <a:xfrm>
            <a:off x="838200" y="1433690"/>
            <a:ext cx="10405533" cy="5238044"/>
          </a:xfrm>
          <a:ln w="76200">
            <a:solidFill>
              <a:srgbClr val="92D050"/>
            </a:solidFill>
          </a:ln>
        </p:spPr>
        <p:txBody>
          <a:bodyPr>
            <a:noAutofit/>
          </a:bodyPr>
          <a:lstStyle/>
          <a:p>
            <a:pPr marL="0" indent="0">
              <a:buNone/>
            </a:pPr>
            <a:r>
              <a:rPr lang="en-GB" sz="2400" b="1" dirty="0"/>
              <a:t>As we gather today let us light this candle and remember Saint Cecilia who is the patron Saint of music and our class.</a:t>
            </a:r>
          </a:p>
          <a:p>
            <a:r>
              <a:rPr lang="en-GB" sz="2400" b="1" dirty="0"/>
              <a:t>Please join us in making the sign of the cross – In the name of the Father, and of the son…..</a:t>
            </a:r>
          </a:p>
          <a:p>
            <a:r>
              <a:rPr lang="en-GB" sz="2400" b="1" dirty="0"/>
              <a:t> </a:t>
            </a:r>
            <a:r>
              <a:rPr lang="en-GB" sz="2400" b="1" dirty="0" smtClean="0"/>
              <a:t>Yesterday was the 22</a:t>
            </a:r>
            <a:r>
              <a:rPr lang="en-GB" sz="2400" b="1" baseline="30000" dirty="0" smtClean="0"/>
              <a:t>nd</a:t>
            </a:r>
            <a:r>
              <a:rPr lang="en-GB" sz="2400" b="1" dirty="0" smtClean="0"/>
              <a:t> of  November. </a:t>
            </a:r>
            <a:r>
              <a:rPr lang="en-GB" sz="2400" b="1" dirty="0"/>
              <a:t>It is the feast day of Saint Cecilia. She lived about 17 hundred years ago. </a:t>
            </a:r>
          </a:p>
          <a:p>
            <a:r>
              <a:rPr lang="en-GB" sz="2400" b="1" dirty="0"/>
              <a:t>Saint Cecilia is  a symbol of the Church's belief that music is an important part of worshipping God. It is a form of prayer. Music in the Church is as important as paintings, statues and candles. The Church says that when sacred action is celebrated with song, everyone should sing. The voices of the faithful should ring out. This of course means that anyone who has a talent for singing or playing music should use that talent, or the talent will be wasted.</a:t>
            </a:r>
          </a:p>
          <a:p>
            <a:r>
              <a:rPr lang="en-GB" sz="2400" b="1" dirty="0"/>
              <a:t>Let us now pray to the lord as we sing and celebrate the life of our special class Saint. We will </a:t>
            </a:r>
            <a:r>
              <a:rPr lang="en-GB" sz="2400" b="1" dirty="0" smtClean="0"/>
              <a:t>sing Children of God in one family …</a:t>
            </a:r>
            <a:endParaRPr lang="en-GB" sz="2400" b="1" dirty="0"/>
          </a:p>
          <a:p>
            <a:endParaRPr lang="en-GB" sz="2400" dirty="0"/>
          </a:p>
          <a:p>
            <a:endParaRPr lang="en-GB" sz="2400" dirty="0"/>
          </a:p>
          <a:p>
            <a:endParaRPr lang="en-GB" sz="2400" dirty="0"/>
          </a:p>
        </p:txBody>
      </p:sp>
    </p:spTree>
    <p:extLst>
      <p:ext uri="{BB962C8B-B14F-4D97-AF65-F5344CB8AC3E}">
        <p14:creationId xmlns:p14="http://schemas.microsoft.com/office/powerpoint/2010/main" val="1944412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1A14EE6-FAA0-4113-A5B8-C68F324CD9FC}"/>
              </a:ext>
            </a:extLst>
          </p:cNvPr>
          <p:cNvPicPr>
            <a:picLocks noChangeAspect="1"/>
          </p:cNvPicPr>
          <p:nvPr/>
        </p:nvPicPr>
        <p:blipFill>
          <a:blip r:embed="rId2"/>
          <a:stretch>
            <a:fillRect/>
          </a:stretch>
        </p:blipFill>
        <p:spPr>
          <a:xfrm>
            <a:off x="1016002" y="1049868"/>
            <a:ext cx="2607732" cy="495995"/>
          </a:xfrm>
          <a:prstGeom prst="rect">
            <a:avLst/>
          </a:prstGeom>
        </p:spPr>
      </p:pic>
      <p:sp>
        <p:nvSpPr>
          <p:cNvPr id="3" name="TextBox 2">
            <a:extLst>
              <a:ext uri="{FF2B5EF4-FFF2-40B4-BE49-F238E27FC236}">
                <a16:creationId xmlns:a16="http://schemas.microsoft.com/office/drawing/2014/main" id="{FC57EAAD-16BE-4770-A426-7FEC7131FEF6}"/>
              </a:ext>
            </a:extLst>
          </p:cNvPr>
          <p:cNvSpPr txBox="1"/>
          <p:nvPr/>
        </p:nvSpPr>
        <p:spPr>
          <a:xfrm>
            <a:off x="564444" y="2246489"/>
            <a:ext cx="10532534" cy="4801314"/>
          </a:xfrm>
          <a:prstGeom prst="rect">
            <a:avLst/>
          </a:prstGeom>
          <a:noFill/>
          <a:ln w="76200">
            <a:solidFill>
              <a:schemeClr val="accent6"/>
            </a:solidFill>
          </a:ln>
        </p:spPr>
        <p:txBody>
          <a:bodyPr wrap="square" rtlCol="0">
            <a:spAutoFit/>
          </a:bodyPr>
          <a:lstStyle/>
          <a:p>
            <a:pPr marL="285750" indent="-285750">
              <a:buFont typeface="Arial" panose="020B0604020202020204" pitchFamily="34" charset="0"/>
              <a:buChar char="•"/>
            </a:pPr>
            <a:r>
              <a:rPr lang="en-GB" b="1" dirty="0"/>
              <a:t> As we gather we thank God for all our special talents .</a:t>
            </a:r>
          </a:p>
          <a:p>
            <a:pPr marL="285750" indent="-285750">
              <a:buFont typeface="Arial" panose="020B0604020202020204" pitchFamily="34" charset="0"/>
              <a:buChar char="•"/>
            </a:pPr>
            <a:r>
              <a:rPr lang="en-GB" b="1" dirty="0"/>
              <a:t>As the music plays we will pass round the pebble and reflect on the special talent we have been given .</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I thank God for the talent of …….</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Children to write talent onto a musical note and place in basket.</a:t>
            </a:r>
          </a:p>
          <a:p>
            <a:pPr marL="285750" indent="-285750">
              <a:buFont typeface="Arial" panose="020B0604020202020204" pitchFamily="34" charset="0"/>
              <a:buChar char="•"/>
            </a:pPr>
            <a:endParaRPr lang="en-GB" b="1" dirty="0"/>
          </a:p>
          <a:p>
            <a:r>
              <a:rPr lang="en-GB" b="1" dirty="0" smtClean="0"/>
              <a:t> </a:t>
            </a:r>
            <a:endParaRPr lang="en-GB" b="1" dirty="0"/>
          </a:p>
          <a:p>
            <a:pPr marL="285750" indent="-285750">
              <a:buFont typeface="Arial" panose="020B0604020202020204" pitchFamily="34" charset="0"/>
              <a:buChar char="•"/>
            </a:pPr>
            <a:r>
              <a:rPr lang="en-GB" b="1" dirty="0"/>
              <a:t>We offer up our talents and gifts to Saint Cecilia and ask her to guide us on this her special day. </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 As we gather we prayer to God thanking him for our talents</a:t>
            </a:r>
          </a:p>
          <a:p>
            <a:pPr marL="285750" indent="-285750">
              <a:buFont typeface="Arial" panose="020B0604020202020204" pitchFamily="34" charset="0"/>
              <a:buChar char="•"/>
            </a:pPr>
            <a:r>
              <a:rPr lang="en-GB" b="1" dirty="0"/>
              <a:t> “Dear God,</a:t>
            </a:r>
          </a:p>
          <a:p>
            <a:r>
              <a:rPr lang="en-GB" b="1" dirty="0"/>
              <a:t>       Thank you for your amazing power and work in our lives, thank you for your goodness and for</a:t>
            </a:r>
          </a:p>
          <a:p>
            <a:r>
              <a:rPr lang="en-GB" b="1" dirty="0"/>
              <a:t>       your blessings over us.   </a:t>
            </a:r>
          </a:p>
          <a:p>
            <a:r>
              <a:rPr lang="en-GB" b="1" dirty="0"/>
              <a:t>      Thank you for your great love and care. </a:t>
            </a:r>
          </a:p>
          <a:p>
            <a:r>
              <a:rPr lang="en-GB" b="1" dirty="0"/>
              <a:t>      Thank you for your sacrifice so that we might have freedom and life.</a:t>
            </a:r>
          </a:p>
          <a:p>
            <a:r>
              <a:rPr lang="en-GB" b="1" dirty="0"/>
              <a:t>  </a:t>
            </a:r>
          </a:p>
        </p:txBody>
      </p:sp>
      <p:pic>
        <p:nvPicPr>
          <p:cNvPr id="4" name="Picture 3">
            <a:extLst>
              <a:ext uri="{FF2B5EF4-FFF2-40B4-BE49-F238E27FC236}">
                <a16:creationId xmlns:a16="http://schemas.microsoft.com/office/drawing/2014/main" id="{14E0CE10-A583-40EC-826C-4EE32B1D8766}"/>
              </a:ext>
            </a:extLst>
          </p:cNvPr>
          <p:cNvPicPr>
            <a:picLocks noChangeAspect="1"/>
          </p:cNvPicPr>
          <p:nvPr/>
        </p:nvPicPr>
        <p:blipFill rotWithShape="1">
          <a:blip r:embed="rId3"/>
          <a:srcRect l="6572" t="5240" r="6494" b="5936"/>
          <a:stretch/>
        </p:blipFill>
        <p:spPr>
          <a:xfrm rot="858665">
            <a:off x="10576886" y="642982"/>
            <a:ext cx="1202359" cy="1598595"/>
          </a:xfrm>
          <a:prstGeom prst="rect">
            <a:avLst/>
          </a:prstGeom>
        </p:spPr>
      </p:pic>
      <p:pic>
        <p:nvPicPr>
          <p:cNvPr id="5" name="Picture 4">
            <a:extLst>
              <a:ext uri="{FF2B5EF4-FFF2-40B4-BE49-F238E27FC236}">
                <a16:creationId xmlns:a16="http://schemas.microsoft.com/office/drawing/2014/main" id="{42A26DAD-731F-4097-9D53-4305D2D97F0A}"/>
              </a:ext>
            </a:extLst>
          </p:cNvPr>
          <p:cNvPicPr>
            <a:picLocks noChangeAspect="1"/>
          </p:cNvPicPr>
          <p:nvPr/>
        </p:nvPicPr>
        <p:blipFill rotWithShape="1">
          <a:blip r:embed="rId4"/>
          <a:srcRect l="-484" t="5244"/>
          <a:stretch/>
        </p:blipFill>
        <p:spPr>
          <a:xfrm rot="585681">
            <a:off x="10470488" y="5656307"/>
            <a:ext cx="1237667" cy="1447802"/>
          </a:xfrm>
          <a:prstGeom prst="rect">
            <a:avLst/>
          </a:prstGeom>
        </p:spPr>
      </p:pic>
      <p:pic>
        <p:nvPicPr>
          <p:cNvPr id="6" name="Picture 5">
            <a:extLst>
              <a:ext uri="{FF2B5EF4-FFF2-40B4-BE49-F238E27FC236}">
                <a16:creationId xmlns:a16="http://schemas.microsoft.com/office/drawing/2014/main" id="{464AFBF0-2A8E-4556-8E5B-C1A4EA6E48E7}"/>
              </a:ext>
            </a:extLst>
          </p:cNvPr>
          <p:cNvPicPr>
            <a:picLocks noChangeAspect="1"/>
          </p:cNvPicPr>
          <p:nvPr/>
        </p:nvPicPr>
        <p:blipFill>
          <a:blip r:embed="rId5"/>
          <a:stretch>
            <a:fillRect/>
          </a:stretch>
        </p:blipFill>
        <p:spPr>
          <a:xfrm>
            <a:off x="3862054" y="79151"/>
            <a:ext cx="5441598" cy="2016592"/>
          </a:xfrm>
          <a:prstGeom prst="rect">
            <a:avLst/>
          </a:prstGeom>
        </p:spPr>
      </p:pic>
    </p:spTree>
    <p:extLst>
      <p:ext uri="{BB962C8B-B14F-4D97-AF65-F5344CB8AC3E}">
        <p14:creationId xmlns:p14="http://schemas.microsoft.com/office/powerpoint/2010/main" val="66001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F7587B-B2F6-4A01-8B24-18AFF6CC02ED}"/>
              </a:ext>
            </a:extLst>
          </p:cNvPr>
          <p:cNvSpPr txBox="1"/>
          <p:nvPr/>
        </p:nvSpPr>
        <p:spPr>
          <a:xfrm>
            <a:off x="6852356" y="824087"/>
            <a:ext cx="4752622" cy="5078313"/>
          </a:xfrm>
          <a:prstGeom prst="rect">
            <a:avLst/>
          </a:prstGeom>
          <a:noFill/>
          <a:ln w="76200">
            <a:solidFill>
              <a:srgbClr val="008000"/>
            </a:solidFill>
          </a:ln>
        </p:spPr>
        <p:txBody>
          <a:bodyPr wrap="square" rtlCol="0">
            <a:spAutoFit/>
          </a:bodyPr>
          <a:lstStyle/>
          <a:p>
            <a:pPr marL="285750" indent="-285750">
              <a:buFont typeface="Arial" panose="020B0604020202020204" pitchFamily="34" charset="0"/>
              <a:buChar char="•"/>
            </a:pPr>
            <a:r>
              <a:rPr lang="en-GB" b="1" dirty="0"/>
              <a:t>Saint Cecilia called us all to be soldiers of Christ and to let our own lights shine by doing good deeds and living out our gospel values through our choices we make in our every day lives.</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 Every Christian is called to be a soldier in the army of God.  We are called to for fill our vocation through our baptism.</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Soldiers are called to counter evil with the overwhelming, overcoming good that flows from a heart in love with God. </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Soldiers in Christ bless everyone around them and labour to bring the Kingdom of Heaven on earth, by the way we treat others and the world that has been given to us.</a:t>
            </a:r>
          </a:p>
        </p:txBody>
      </p:sp>
      <p:pic>
        <p:nvPicPr>
          <p:cNvPr id="4" name="Picture 3">
            <a:extLst>
              <a:ext uri="{FF2B5EF4-FFF2-40B4-BE49-F238E27FC236}">
                <a16:creationId xmlns:a16="http://schemas.microsoft.com/office/drawing/2014/main" id="{2A8D30A3-5275-469D-B48F-FCB095F8377D}"/>
              </a:ext>
            </a:extLst>
          </p:cNvPr>
          <p:cNvPicPr>
            <a:picLocks noChangeAspect="1"/>
          </p:cNvPicPr>
          <p:nvPr/>
        </p:nvPicPr>
        <p:blipFill>
          <a:blip r:embed="rId2"/>
          <a:stretch>
            <a:fillRect/>
          </a:stretch>
        </p:blipFill>
        <p:spPr>
          <a:xfrm>
            <a:off x="-19763" y="267053"/>
            <a:ext cx="6285095" cy="2957691"/>
          </a:xfrm>
          <a:prstGeom prst="rect">
            <a:avLst/>
          </a:prstGeom>
        </p:spPr>
      </p:pic>
      <p:sp>
        <p:nvSpPr>
          <p:cNvPr id="5" name="TextBox 4">
            <a:extLst>
              <a:ext uri="{FF2B5EF4-FFF2-40B4-BE49-F238E27FC236}">
                <a16:creationId xmlns:a16="http://schemas.microsoft.com/office/drawing/2014/main" id="{BD7775D3-834F-4F7E-9F89-779ED14D8DB5}"/>
              </a:ext>
            </a:extLst>
          </p:cNvPr>
          <p:cNvSpPr txBox="1"/>
          <p:nvPr/>
        </p:nvSpPr>
        <p:spPr>
          <a:xfrm>
            <a:off x="914399" y="4154311"/>
            <a:ext cx="5350933" cy="1477328"/>
          </a:xfrm>
          <a:prstGeom prst="rect">
            <a:avLst/>
          </a:prstGeom>
          <a:noFill/>
          <a:ln w="76200">
            <a:solidFill>
              <a:srgbClr val="00B050"/>
            </a:solidFill>
          </a:ln>
        </p:spPr>
        <p:txBody>
          <a:bodyPr wrap="square" rtlCol="0">
            <a:spAutoFit/>
          </a:bodyPr>
          <a:lstStyle/>
          <a:p>
            <a:r>
              <a:rPr lang="en-GB" b="1" dirty="0"/>
              <a:t>It is important that we allow ourselves through prayer to share Gods light with everyone. </a:t>
            </a:r>
          </a:p>
          <a:p>
            <a:r>
              <a:rPr lang="en-GB" b="1" dirty="0"/>
              <a:t>We will now listen to the gospel reading thinking carefully about how we can </a:t>
            </a:r>
            <a:r>
              <a:rPr lang="en-GB" b="1" dirty="0" smtClean="0"/>
              <a:t>put </a:t>
            </a:r>
            <a:r>
              <a:rPr lang="en-GB" b="1" dirty="0"/>
              <a:t>on our armour of light and </a:t>
            </a:r>
            <a:r>
              <a:rPr lang="en-GB" b="1" dirty="0" smtClean="0"/>
              <a:t>let </a:t>
            </a:r>
            <a:r>
              <a:rPr lang="en-GB" b="1" dirty="0"/>
              <a:t>our light shine</a:t>
            </a:r>
          </a:p>
        </p:txBody>
      </p:sp>
      <p:pic>
        <p:nvPicPr>
          <p:cNvPr id="6" name="Picture 5">
            <a:extLst>
              <a:ext uri="{FF2B5EF4-FFF2-40B4-BE49-F238E27FC236}">
                <a16:creationId xmlns:a16="http://schemas.microsoft.com/office/drawing/2014/main" id="{30DCD4CB-6F13-4D78-8028-8727B892F6F1}"/>
              </a:ext>
            </a:extLst>
          </p:cNvPr>
          <p:cNvPicPr>
            <a:picLocks noChangeAspect="1"/>
          </p:cNvPicPr>
          <p:nvPr/>
        </p:nvPicPr>
        <p:blipFill>
          <a:blip r:embed="rId3"/>
          <a:stretch>
            <a:fillRect/>
          </a:stretch>
        </p:blipFill>
        <p:spPr>
          <a:xfrm>
            <a:off x="317498" y="5884170"/>
            <a:ext cx="3391605" cy="878050"/>
          </a:xfrm>
          <a:prstGeom prst="rect">
            <a:avLst/>
          </a:prstGeom>
        </p:spPr>
      </p:pic>
    </p:spTree>
    <p:extLst>
      <p:ext uri="{BB962C8B-B14F-4D97-AF65-F5344CB8AC3E}">
        <p14:creationId xmlns:p14="http://schemas.microsoft.com/office/powerpoint/2010/main" val="3206558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251746" y="324006"/>
            <a:ext cx="7038515" cy="1107996"/>
          </a:xfrm>
          <a:prstGeom prst="rect">
            <a:avLst/>
          </a:prstGeom>
        </p:spPr>
        <p:txBody>
          <a:bodyPr wrap="square">
            <a:spAutoFit/>
          </a:bodyPr>
          <a:lstStyle/>
          <a:p>
            <a:pPr lvl="0" algn="ctr"/>
            <a:r>
              <a:rPr lang="en-US" sz="6600" b="1" dirty="0">
                <a:ln w="10160">
                  <a:solidFill>
                    <a:srgbClr val="70AD47">
                      <a:lumMod val="50000"/>
                    </a:srgbClr>
                  </a:solidFill>
                  <a:prstDash val="solid"/>
                </a:ln>
                <a:solidFill>
                  <a:srgbClr val="FFFFFF"/>
                </a:solidFill>
                <a:effectLst>
                  <a:outerShdw blurRad="38100" dist="22860" dir="5400000" algn="tl" rotWithShape="0">
                    <a:srgbClr val="000000">
                      <a:alpha val="30000"/>
                    </a:srgbClr>
                  </a:outerShdw>
                </a:effectLst>
              </a:rPr>
              <a:t>We listen…</a:t>
            </a:r>
          </a:p>
        </p:txBody>
      </p:sp>
      <p:sp>
        <p:nvSpPr>
          <p:cNvPr id="10" name="TextBox 9">
            <a:extLst>
              <a:ext uri="{FF2B5EF4-FFF2-40B4-BE49-F238E27FC236}">
                <a16:creationId xmlns:a16="http://schemas.microsoft.com/office/drawing/2014/main" id="{C4DA8BE5-14F7-451E-9224-28D4332DA03C}"/>
              </a:ext>
            </a:extLst>
          </p:cNvPr>
          <p:cNvSpPr txBox="1"/>
          <p:nvPr/>
        </p:nvSpPr>
        <p:spPr>
          <a:xfrm>
            <a:off x="253278" y="1432002"/>
            <a:ext cx="8489244" cy="1754326"/>
          </a:xfrm>
          <a:prstGeom prst="rect">
            <a:avLst/>
          </a:prstGeom>
          <a:noFill/>
          <a:ln w="57150">
            <a:solidFill>
              <a:srgbClr val="008000"/>
            </a:solidFill>
          </a:ln>
        </p:spPr>
        <p:txBody>
          <a:bodyPr wrap="square">
            <a:spAutoFit/>
          </a:bodyPr>
          <a:lstStyle/>
          <a:p>
            <a:r>
              <a:rPr lang="en-GB" b="1" dirty="0"/>
              <a:t> As we listen to the word let us consider Christians are a reflection of the light of God. When we do not let God work through us then His light does not reach the world. Trying to keep God to ourselves is like hiding a light under a bowl. Do you let your light shine? Is your life a reflection of God’s glory? Do you put on your armour of light and </a:t>
            </a:r>
            <a:r>
              <a:rPr lang="en-GB" b="1" dirty="0" smtClean="0"/>
              <a:t>let it shine </a:t>
            </a:r>
            <a:r>
              <a:rPr lang="en-GB" b="1" dirty="0"/>
              <a:t>for all to see?</a:t>
            </a:r>
          </a:p>
          <a:p>
            <a:r>
              <a:rPr lang="en-GB" b="1" dirty="0"/>
              <a:t>Let us listen to the parable that Jesus told the people.</a:t>
            </a:r>
          </a:p>
        </p:txBody>
      </p:sp>
      <p:sp>
        <p:nvSpPr>
          <p:cNvPr id="13" name="TextBox 12">
            <a:extLst>
              <a:ext uri="{FF2B5EF4-FFF2-40B4-BE49-F238E27FC236}">
                <a16:creationId xmlns:a16="http://schemas.microsoft.com/office/drawing/2014/main" id="{F562E939-A5E5-428B-842A-04C56513851E}"/>
              </a:ext>
            </a:extLst>
          </p:cNvPr>
          <p:cNvSpPr txBox="1"/>
          <p:nvPr/>
        </p:nvSpPr>
        <p:spPr>
          <a:xfrm>
            <a:off x="251746" y="3985686"/>
            <a:ext cx="10923929" cy="2215991"/>
          </a:xfrm>
          <a:prstGeom prst="rect">
            <a:avLst/>
          </a:prstGeom>
          <a:noFill/>
          <a:ln w="57150">
            <a:solidFill>
              <a:srgbClr val="00B050"/>
            </a:solidFill>
          </a:ln>
        </p:spPr>
        <p:txBody>
          <a:bodyPr wrap="square">
            <a:spAutoFit/>
          </a:bodyPr>
          <a:lstStyle/>
          <a:p>
            <a:endParaRPr lang="en-GB" dirty="0"/>
          </a:p>
          <a:p>
            <a:r>
              <a:rPr lang="en-GB" dirty="0"/>
              <a:t> </a:t>
            </a:r>
            <a:r>
              <a:rPr lang="en-GB" sz="2000" b="1" dirty="0"/>
              <a:t>Jesus told the people the parable about the salt after he told them another parable. Mark 4 21-23</a:t>
            </a:r>
          </a:p>
          <a:p>
            <a:endParaRPr lang="en-GB" sz="2000" b="1" dirty="0"/>
          </a:p>
          <a:p>
            <a:r>
              <a:rPr lang="en-GB" sz="2000" b="1" dirty="0"/>
              <a:t>Jesus said, “You are the light of the world. A city on a hill cannot be hidden. Neither do people light a lamp and put it under a bowl. Instead they put it on its stand, and it gives light to everyone in the house. In the same way, let your light shine before men, that they may see your good deeds and praise your Father in heaven.”</a:t>
            </a:r>
          </a:p>
        </p:txBody>
      </p:sp>
      <p:pic>
        <p:nvPicPr>
          <p:cNvPr id="11" name="Picture 10">
            <a:extLst>
              <a:ext uri="{FF2B5EF4-FFF2-40B4-BE49-F238E27FC236}">
                <a16:creationId xmlns:a16="http://schemas.microsoft.com/office/drawing/2014/main" id="{37E21EEF-909F-412A-AA2B-2A08CB0F206A}"/>
              </a:ext>
            </a:extLst>
          </p:cNvPr>
          <p:cNvPicPr>
            <a:picLocks noChangeAspect="1"/>
          </p:cNvPicPr>
          <p:nvPr/>
        </p:nvPicPr>
        <p:blipFill>
          <a:blip r:embed="rId2"/>
          <a:stretch>
            <a:fillRect/>
          </a:stretch>
        </p:blipFill>
        <p:spPr>
          <a:xfrm>
            <a:off x="9082148" y="656323"/>
            <a:ext cx="2856574" cy="2601306"/>
          </a:xfrm>
          <a:prstGeom prst="rect">
            <a:avLst/>
          </a:prstGeom>
        </p:spPr>
      </p:pic>
    </p:spTree>
    <p:extLst>
      <p:ext uri="{BB962C8B-B14F-4D97-AF65-F5344CB8AC3E}">
        <p14:creationId xmlns:p14="http://schemas.microsoft.com/office/powerpoint/2010/main" val="2285295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E21ED125-0C70-4132-A566-8105E4E9D18E}"/>
              </a:ext>
            </a:extLst>
          </p:cNvPr>
          <p:cNvSpPr txBox="1"/>
          <p:nvPr/>
        </p:nvSpPr>
        <p:spPr>
          <a:xfrm>
            <a:off x="252248" y="1225689"/>
            <a:ext cx="8481815" cy="5632311"/>
          </a:xfrm>
          <a:prstGeom prst="rect">
            <a:avLst/>
          </a:prstGeom>
          <a:noFill/>
          <a:ln w="76200">
            <a:solidFill>
              <a:schemeClr val="accent6"/>
            </a:solidFill>
          </a:ln>
        </p:spPr>
        <p:txBody>
          <a:bodyPr wrap="square">
            <a:spAutoFit/>
          </a:bodyPr>
          <a:lstStyle/>
          <a:p>
            <a:pPr marL="285750" indent="-285750">
              <a:buFont typeface="Arial" panose="020B0604020202020204" pitchFamily="34" charset="0"/>
              <a:buChar char="•"/>
            </a:pPr>
            <a:r>
              <a:rPr lang="en-GB" b="1" dirty="0"/>
              <a:t>What do you think Jesus meant when he said: </a:t>
            </a:r>
          </a:p>
          <a:p>
            <a:r>
              <a:rPr lang="en-GB" b="1" dirty="0"/>
              <a:t>                                         “You are the light of the world”</a:t>
            </a:r>
          </a:p>
          <a:p>
            <a:pPr marL="285750" indent="-285750">
              <a:buFont typeface="Arial" panose="020B0604020202020204" pitchFamily="34" charset="0"/>
              <a:buChar char="•"/>
            </a:pPr>
            <a:r>
              <a:rPr lang="en-GB" b="1" dirty="0"/>
              <a:t>Did he mean we are not human but that we are fragments of light? Of course not. He was saying a parable to tell the people something very important.</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Many people in this world do not know about God. Jesus said that it is like they are in a very dark place. They need someone to give them some light so that they can see. When Christians obey God then it is like a light is shining. People see Christians doing good things and it makes them want to follow God.</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If we do good things it is like our light is shining. If people never see us do or say good things then it is like we are putting a big bowl over our light. No one can see a light under a bowl.</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Sometimes we get embarrassed or shamed and we don’t want people to know that we are Christians. Has that ever happened to you? If we are ashamed to do good things then it is like putting our light under a bowl.</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Jesus is telling us that for the Christian message to spread and develop, followers must proclaim and show their faith.</a:t>
            </a:r>
          </a:p>
        </p:txBody>
      </p:sp>
      <p:pic>
        <p:nvPicPr>
          <p:cNvPr id="12" name="Picture 11">
            <a:extLst>
              <a:ext uri="{FF2B5EF4-FFF2-40B4-BE49-F238E27FC236}">
                <a16:creationId xmlns:a16="http://schemas.microsoft.com/office/drawing/2014/main" id="{1829DF3E-61C1-4BC0-82A0-2AD5927C44EF}"/>
              </a:ext>
            </a:extLst>
          </p:cNvPr>
          <p:cNvPicPr>
            <a:picLocks noChangeAspect="1"/>
          </p:cNvPicPr>
          <p:nvPr/>
        </p:nvPicPr>
        <p:blipFill>
          <a:blip r:embed="rId2"/>
          <a:stretch>
            <a:fillRect/>
          </a:stretch>
        </p:blipFill>
        <p:spPr>
          <a:xfrm>
            <a:off x="300942" y="547260"/>
            <a:ext cx="3954970" cy="605915"/>
          </a:xfrm>
          <a:prstGeom prst="rect">
            <a:avLst/>
          </a:prstGeom>
        </p:spPr>
      </p:pic>
      <p:pic>
        <p:nvPicPr>
          <p:cNvPr id="13" name="Picture 12">
            <a:extLst>
              <a:ext uri="{FF2B5EF4-FFF2-40B4-BE49-F238E27FC236}">
                <a16:creationId xmlns:a16="http://schemas.microsoft.com/office/drawing/2014/main" id="{32824AB6-90F6-4885-BD15-6BE069BDD5E5}"/>
              </a:ext>
            </a:extLst>
          </p:cNvPr>
          <p:cNvPicPr>
            <a:picLocks noChangeAspect="1"/>
          </p:cNvPicPr>
          <p:nvPr/>
        </p:nvPicPr>
        <p:blipFill>
          <a:blip r:embed="rId3"/>
          <a:stretch>
            <a:fillRect/>
          </a:stretch>
        </p:blipFill>
        <p:spPr>
          <a:xfrm>
            <a:off x="9238292" y="0"/>
            <a:ext cx="2652767" cy="2647110"/>
          </a:xfrm>
          <a:prstGeom prst="rect">
            <a:avLst/>
          </a:prstGeom>
        </p:spPr>
      </p:pic>
      <p:pic>
        <p:nvPicPr>
          <p:cNvPr id="15" name="Picture 14">
            <a:extLst>
              <a:ext uri="{FF2B5EF4-FFF2-40B4-BE49-F238E27FC236}">
                <a16:creationId xmlns:a16="http://schemas.microsoft.com/office/drawing/2014/main" id="{028608CB-67A8-422C-B881-59E06B5E62F7}"/>
              </a:ext>
            </a:extLst>
          </p:cNvPr>
          <p:cNvPicPr>
            <a:picLocks noChangeAspect="1"/>
          </p:cNvPicPr>
          <p:nvPr/>
        </p:nvPicPr>
        <p:blipFill rotWithShape="1">
          <a:blip r:embed="rId4"/>
          <a:srcRect l="2852" t="6579" r="5076" b="12714"/>
          <a:stretch/>
        </p:blipFill>
        <p:spPr>
          <a:xfrm rot="464582">
            <a:off x="9144161" y="2795060"/>
            <a:ext cx="2336800" cy="2077157"/>
          </a:xfrm>
          <a:prstGeom prst="rect">
            <a:avLst/>
          </a:prstGeom>
        </p:spPr>
      </p:pic>
      <p:pic>
        <p:nvPicPr>
          <p:cNvPr id="16" name="Picture 15">
            <a:extLst>
              <a:ext uri="{FF2B5EF4-FFF2-40B4-BE49-F238E27FC236}">
                <a16:creationId xmlns:a16="http://schemas.microsoft.com/office/drawing/2014/main" id="{42723EC6-1075-4F9C-8948-C6E3EE54467F}"/>
              </a:ext>
            </a:extLst>
          </p:cNvPr>
          <p:cNvPicPr>
            <a:picLocks noChangeAspect="1"/>
          </p:cNvPicPr>
          <p:nvPr/>
        </p:nvPicPr>
        <p:blipFill>
          <a:blip r:embed="rId5"/>
          <a:stretch>
            <a:fillRect/>
          </a:stretch>
        </p:blipFill>
        <p:spPr>
          <a:xfrm rot="21011576">
            <a:off x="9982507" y="4937098"/>
            <a:ext cx="2049996" cy="2048656"/>
          </a:xfrm>
          <a:prstGeom prst="rect">
            <a:avLst/>
          </a:prstGeom>
        </p:spPr>
      </p:pic>
    </p:spTree>
    <p:extLst>
      <p:ext uri="{BB962C8B-B14F-4D97-AF65-F5344CB8AC3E}">
        <p14:creationId xmlns:p14="http://schemas.microsoft.com/office/powerpoint/2010/main" val="3439657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59982" y="392194"/>
            <a:ext cx="4576188" cy="1107996"/>
          </a:xfrm>
          <a:prstGeom prst="rect">
            <a:avLst/>
          </a:prstGeom>
        </p:spPr>
        <p:txBody>
          <a:bodyPr wrap="none">
            <a:spAutoFit/>
          </a:bodyPr>
          <a:lstStyle/>
          <a:p>
            <a:pPr lvl="0" algn="ctr"/>
            <a:r>
              <a:rPr lang="en-US" sz="6600" b="1" dirty="0">
                <a:ln w="10160">
                  <a:solidFill>
                    <a:srgbClr val="70AD47">
                      <a:lumMod val="50000"/>
                    </a:srgbClr>
                  </a:solidFill>
                  <a:prstDash val="solid"/>
                </a:ln>
                <a:solidFill>
                  <a:srgbClr val="FFFFFF"/>
                </a:solidFill>
                <a:effectLst>
                  <a:outerShdw blurRad="38100" dist="22860" dir="5400000" algn="tl" rotWithShape="0">
                    <a:srgbClr val="000000">
                      <a:alpha val="30000"/>
                    </a:srgbClr>
                  </a:outerShdw>
                </a:effectLst>
              </a:rPr>
              <a:t>We Reflect…</a:t>
            </a:r>
          </a:p>
        </p:txBody>
      </p:sp>
      <p:pic>
        <p:nvPicPr>
          <p:cNvPr id="3" name="Picture 2">
            <a:extLst>
              <a:ext uri="{FF2B5EF4-FFF2-40B4-BE49-F238E27FC236}">
                <a16:creationId xmlns:a16="http://schemas.microsoft.com/office/drawing/2014/main" id="{E61ADFAF-F386-4F45-9408-99D39F1006C3}"/>
              </a:ext>
            </a:extLst>
          </p:cNvPr>
          <p:cNvPicPr>
            <a:picLocks noChangeAspect="1"/>
          </p:cNvPicPr>
          <p:nvPr/>
        </p:nvPicPr>
        <p:blipFill>
          <a:blip r:embed="rId2"/>
          <a:stretch>
            <a:fillRect/>
          </a:stretch>
        </p:blipFill>
        <p:spPr>
          <a:xfrm>
            <a:off x="5464973" y="392194"/>
            <a:ext cx="6547671" cy="5395428"/>
          </a:xfrm>
          <a:prstGeom prst="rect">
            <a:avLst/>
          </a:prstGeom>
        </p:spPr>
      </p:pic>
      <p:sp>
        <p:nvSpPr>
          <p:cNvPr id="4" name="TextBox 3">
            <a:extLst>
              <a:ext uri="{FF2B5EF4-FFF2-40B4-BE49-F238E27FC236}">
                <a16:creationId xmlns:a16="http://schemas.microsoft.com/office/drawing/2014/main" id="{C98A0BB0-6D58-49E3-9D38-2A000F9C01BC}"/>
              </a:ext>
            </a:extLst>
          </p:cNvPr>
          <p:cNvSpPr txBox="1"/>
          <p:nvPr/>
        </p:nvSpPr>
        <p:spPr>
          <a:xfrm>
            <a:off x="559982" y="1713053"/>
            <a:ext cx="4752798" cy="3785652"/>
          </a:xfrm>
          <a:prstGeom prst="rect">
            <a:avLst/>
          </a:prstGeom>
          <a:noFill/>
          <a:ln w="57150">
            <a:solidFill>
              <a:schemeClr val="accent6"/>
            </a:solidFill>
          </a:ln>
        </p:spPr>
        <p:txBody>
          <a:bodyPr wrap="square" rtlCol="0">
            <a:spAutoFit/>
          </a:bodyPr>
          <a:lstStyle/>
          <a:p>
            <a:r>
              <a:rPr lang="en-GB" sz="2400" b="1" dirty="0"/>
              <a:t>Let us also reflect on the message that Saint Cecilia gives us about being soldiers of Christ by defending our faith and spreading the love and word of God to all</a:t>
            </a:r>
          </a:p>
          <a:p>
            <a:endParaRPr lang="en-GB" sz="2400" b="1" dirty="0"/>
          </a:p>
          <a:p>
            <a:r>
              <a:rPr lang="en-GB" sz="2400" b="1" dirty="0"/>
              <a:t>We should also share our talents and let their light into the lives of others as </a:t>
            </a:r>
            <a:r>
              <a:rPr lang="en-GB" sz="2400" b="1" dirty="0" smtClean="0"/>
              <a:t>well as </a:t>
            </a:r>
            <a:r>
              <a:rPr lang="en-GB" sz="2400" b="1" dirty="0"/>
              <a:t>living by our gospel values.</a:t>
            </a:r>
          </a:p>
        </p:txBody>
      </p:sp>
    </p:spTree>
    <p:extLst>
      <p:ext uri="{BB962C8B-B14F-4D97-AF65-F5344CB8AC3E}">
        <p14:creationId xmlns:p14="http://schemas.microsoft.com/office/powerpoint/2010/main" val="3646284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2158" y="84438"/>
            <a:ext cx="3679276" cy="1107996"/>
          </a:xfrm>
          <a:prstGeom prst="rect">
            <a:avLst/>
          </a:prstGeom>
        </p:spPr>
        <p:txBody>
          <a:bodyPr wrap="none">
            <a:spAutoFit/>
          </a:bodyPr>
          <a:lstStyle/>
          <a:p>
            <a:pPr lvl="0" algn="ctr"/>
            <a:r>
              <a:rPr lang="en-US" sz="6600" b="1" dirty="0">
                <a:ln w="10160">
                  <a:solidFill>
                    <a:srgbClr val="70AD47">
                      <a:lumMod val="50000"/>
                    </a:srgbClr>
                  </a:solidFill>
                  <a:prstDash val="solid"/>
                </a:ln>
                <a:solidFill>
                  <a:srgbClr val="FFFFFF"/>
                </a:solidFill>
                <a:effectLst>
                  <a:outerShdw blurRad="38100" dist="22860" dir="5400000" algn="tl" rotWithShape="0">
                    <a:srgbClr val="000000">
                      <a:alpha val="30000"/>
                    </a:srgbClr>
                  </a:outerShdw>
                </a:effectLst>
              </a:rPr>
              <a:t>We Pray…</a:t>
            </a:r>
          </a:p>
        </p:txBody>
      </p:sp>
      <p:sp>
        <p:nvSpPr>
          <p:cNvPr id="5" name="Rectangle 4"/>
          <p:cNvSpPr/>
          <p:nvPr/>
        </p:nvSpPr>
        <p:spPr>
          <a:xfrm>
            <a:off x="517125" y="1146267"/>
            <a:ext cx="9953108" cy="1015663"/>
          </a:xfrm>
          <a:prstGeom prst="rect">
            <a:avLst/>
          </a:prstGeom>
        </p:spPr>
        <p:txBody>
          <a:bodyPr wrap="square">
            <a:spAutoFit/>
          </a:bodyPr>
          <a:lstStyle/>
          <a:p>
            <a:r>
              <a:rPr lang="en-GB" sz="2000" b="1" dirty="0">
                <a:solidFill>
                  <a:schemeClr val="accent6">
                    <a:lumMod val="75000"/>
                  </a:schemeClr>
                </a:solidFill>
                <a:latin typeface="Monotype Corsiva" panose="03010101010201010101" pitchFamily="66" charset="0"/>
              </a:rPr>
              <a:t>St</a:t>
            </a:r>
            <a:r>
              <a:rPr lang="en-GB" sz="2000" b="1" dirty="0">
                <a:solidFill>
                  <a:srgbClr val="008000"/>
                </a:solidFill>
                <a:latin typeface="Monotype Corsiva" panose="03010101010201010101" pitchFamily="66" charset="0"/>
              </a:rPr>
              <a:t>. Cecilia, we ask for your intercession because you generously offered your life for the love of Jesus, who you were devoted to with your heart and soul. Graciously hear our prayers. </a:t>
            </a:r>
          </a:p>
          <a:p>
            <a:r>
              <a:rPr lang="en-GB" sz="2000" b="1" i="0" dirty="0">
                <a:solidFill>
                  <a:srgbClr val="008000"/>
                </a:solidFill>
                <a:effectLst/>
                <a:latin typeface="Monotype Corsiva" panose="03010101010201010101" pitchFamily="66" charset="0"/>
              </a:rPr>
              <a:t>Lord Hear us</a:t>
            </a:r>
          </a:p>
        </p:txBody>
      </p:sp>
      <p:sp>
        <p:nvSpPr>
          <p:cNvPr id="2" name="Rectangle 1"/>
          <p:cNvSpPr/>
          <p:nvPr/>
        </p:nvSpPr>
        <p:spPr>
          <a:xfrm>
            <a:off x="517125" y="2300430"/>
            <a:ext cx="7891551" cy="1631216"/>
          </a:xfrm>
          <a:prstGeom prst="rect">
            <a:avLst/>
          </a:prstGeom>
        </p:spPr>
        <p:txBody>
          <a:bodyPr wrap="square">
            <a:spAutoFit/>
          </a:bodyPr>
          <a:lstStyle/>
          <a:p>
            <a:pPr lvl="0"/>
            <a:r>
              <a:rPr lang="en-GB" sz="2000" b="1" dirty="0">
                <a:solidFill>
                  <a:srgbClr val="006600"/>
                </a:solidFill>
                <a:latin typeface="Monotype Corsiva" pitchFamily="66" charset="0"/>
              </a:rPr>
              <a:t>St Cecilia, we thank God for the wonderful graces he bestowed  upon you to make your life holy and pleasing . Help us to celebrate the graces Jesus bestows upon us. Help us to appreciate our talents and share the light and joy they bring to everyone</a:t>
            </a:r>
            <a:r>
              <a:rPr lang="en-GB" sz="2000" b="1" dirty="0" smtClean="0">
                <a:solidFill>
                  <a:srgbClr val="006600"/>
                </a:solidFill>
                <a:latin typeface="Monotype Corsiva" pitchFamily="66" charset="0"/>
              </a:rPr>
              <a:t>.</a:t>
            </a:r>
          </a:p>
          <a:p>
            <a:pPr lvl="0"/>
            <a:r>
              <a:rPr lang="en-GB" sz="2000" b="1" dirty="0" smtClean="0">
                <a:solidFill>
                  <a:srgbClr val="006600"/>
                </a:solidFill>
                <a:latin typeface="Monotype Corsiva" pitchFamily="66" charset="0"/>
              </a:rPr>
              <a:t>Lord hear us.</a:t>
            </a:r>
          </a:p>
          <a:p>
            <a:pPr lvl="0"/>
            <a:endParaRPr lang="en-GB" sz="2000" b="1" dirty="0">
              <a:solidFill>
                <a:srgbClr val="006600"/>
              </a:solidFill>
              <a:latin typeface="Monotype Corsiva" pitchFamily="66" charset="0"/>
            </a:endParaRPr>
          </a:p>
        </p:txBody>
      </p:sp>
      <p:sp>
        <p:nvSpPr>
          <p:cNvPr id="3" name="Rectangle 2"/>
          <p:cNvSpPr/>
          <p:nvPr/>
        </p:nvSpPr>
        <p:spPr>
          <a:xfrm>
            <a:off x="517125" y="3500759"/>
            <a:ext cx="7176654" cy="1631216"/>
          </a:xfrm>
          <a:prstGeom prst="rect">
            <a:avLst/>
          </a:prstGeom>
        </p:spPr>
        <p:txBody>
          <a:bodyPr wrap="square">
            <a:spAutoFit/>
          </a:bodyPr>
          <a:lstStyle/>
          <a:p>
            <a:pPr lvl="0"/>
            <a:r>
              <a:rPr lang="en-GB" sz="2000" dirty="0">
                <a:solidFill>
                  <a:srgbClr val="006600"/>
                </a:solidFill>
                <a:latin typeface="Monotype Corsiva" pitchFamily="66" charset="0"/>
              </a:rPr>
              <a:t> </a:t>
            </a:r>
            <a:r>
              <a:rPr lang="en-GB" sz="2000" b="1" dirty="0">
                <a:solidFill>
                  <a:srgbClr val="006600"/>
                </a:solidFill>
                <a:latin typeface="Monotype Corsiva" pitchFamily="66" charset="0"/>
              </a:rPr>
              <a:t>St Cecilia, help us, like St Cecilia to forgive those who have hurt us. Help us to sacrifice ourselves in </a:t>
            </a:r>
            <a:r>
              <a:rPr lang="en-GB" sz="2000" b="1" dirty="0" smtClean="0">
                <a:solidFill>
                  <a:srgbClr val="006600"/>
                </a:solidFill>
                <a:latin typeface="Monotype Corsiva" pitchFamily="66" charset="0"/>
              </a:rPr>
              <a:t>practising </a:t>
            </a:r>
            <a:r>
              <a:rPr lang="en-GB" sz="2000" b="1" dirty="0">
                <a:solidFill>
                  <a:srgbClr val="006600"/>
                </a:solidFill>
                <a:latin typeface="Monotype Corsiva" pitchFamily="66" charset="0"/>
              </a:rPr>
              <a:t>our faith so that others may be lead closer to the light of Christ and the Church through our example.</a:t>
            </a:r>
          </a:p>
          <a:p>
            <a:pPr lvl="0"/>
            <a:r>
              <a:rPr lang="en-GB" sz="2000" b="1" dirty="0">
                <a:solidFill>
                  <a:srgbClr val="006600"/>
                </a:solidFill>
                <a:latin typeface="Monotype Corsiva" pitchFamily="66" charset="0"/>
              </a:rPr>
              <a:t>Lord  Hear Us</a:t>
            </a:r>
          </a:p>
          <a:p>
            <a:pPr lvl="0"/>
            <a:endParaRPr lang="en-GB" sz="2000" dirty="0">
              <a:solidFill>
                <a:srgbClr val="006600"/>
              </a:solidFill>
              <a:latin typeface="Monotype Corsiva" pitchFamily="66" charset="0"/>
            </a:endParaRPr>
          </a:p>
        </p:txBody>
      </p:sp>
      <p:sp>
        <p:nvSpPr>
          <p:cNvPr id="6" name="Rectangle 5"/>
          <p:cNvSpPr/>
          <p:nvPr/>
        </p:nvSpPr>
        <p:spPr>
          <a:xfrm>
            <a:off x="517125" y="4603597"/>
            <a:ext cx="9553326" cy="1938992"/>
          </a:xfrm>
          <a:prstGeom prst="rect">
            <a:avLst/>
          </a:prstGeom>
        </p:spPr>
        <p:txBody>
          <a:bodyPr wrap="square">
            <a:spAutoFit/>
          </a:bodyPr>
          <a:lstStyle/>
          <a:p>
            <a:pPr lvl="0"/>
            <a:endParaRPr lang="en-GB" sz="2000" dirty="0">
              <a:solidFill>
                <a:srgbClr val="006600"/>
              </a:solidFill>
              <a:latin typeface="Monotype Corsiva" pitchFamily="66" charset="0"/>
            </a:endParaRPr>
          </a:p>
          <a:p>
            <a:pPr lvl="0"/>
            <a:r>
              <a:rPr lang="en-GB" sz="2000" dirty="0">
                <a:solidFill>
                  <a:srgbClr val="006600"/>
                </a:solidFill>
                <a:latin typeface="Monotype Corsiva" pitchFamily="66" charset="0"/>
              </a:rPr>
              <a:t> </a:t>
            </a:r>
            <a:r>
              <a:rPr lang="en-GB" sz="2000" b="1" dirty="0">
                <a:solidFill>
                  <a:srgbClr val="006600"/>
                </a:solidFill>
                <a:latin typeface="Monotype Corsiva" pitchFamily="66" charset="0"/>
              </a:rPr>
              <a:t>St Cecilia help us share  the gift of  prayer through song like St. Cecilia, a powerful protector and patron of music. We strive to pass our days faithfully and innocently like holy St. Cecilia so that we may come to Heaven where we may praise You  in concert with her.</a:t>
            </a:r>
          </a:p>
          <a:p>
            <a:pPr lvl="0"/>
            <a:endParaRPr lang="en-GB" sz="2000" b="1" dirty="0">
              <a:solidFill>
                <a:srgbClr val="006600"/>
              </a:solidFill>
              <a:latin typeface="Monotype Corsiva" pitchFamily="66" charset="0"/>
            </a:endParaRPr>
          </a:p>
          <a:p>
            <a:pPr lvl="0"/>
            <a:r>
              <a:rPr lang="en-GB" sz="2000" b="1" dirty="0">
                <a:solidFill>
                  <a:srgbClr val="006600"/>
                </a:solidFill>
                <a:latin typeface="Monotype Corsiva" pitchFamily="66" charset="0"/>
              </a:rPr>
              <a:t>Let us pray by sharing our talent of singing as we share our light with others ,,,, this little light of mine</a:t>
            </a:r>
          </a:p>
        </p:txBody>
      </p:sp>
      <p:sp>
        <p:nvSpPr>
          <p:cNvPr id="7" name="Rectangle 6"/>
          <p:cNvSpPr/>
          <p:nvPr/>
        </p:nvSpPr>
        <p:spPr>
          <a:xfrm>
            <a:off x="1172095" y="6858000"/>
            <a:ext cx="10176512" cy="1323439"/>
          </a:xfrm>
          <a:prstGeom prst="rect">
            <a:avLst/>
          </a:prstGeom>
        </p:spPr>
        <p:txBody>
          <a:bodyPr wrap="square">
            <a:spAutoFit/>
          </a:bodyPr>
          <a:lstStyle/>
          <a:p>
            <a:pPr lvl="0"/>
            <a:endParaRPr lang="en-GB" sz="2000" dirty="0">
              <a:solidFill>
                <a:srgbClr val="006600"/>
              </a:solidFill>
              <a:latin typeface="Monotype Corsiva" pitchFamily="66" charset="0"/>
            </a:endParaRPr>
          </a:p>
          <a:p>
            <a:pPr lvl="0"/>
            <a:endParaRPr lang="en-GB" sz="2000" dirty="0">
              <a:solidFill>
                <a:srgbClr val="006600"/>
              </a:solidFill>
              <a:latin typeface="Monotype Corsiva" pitchFamily="66" charset="0"/>
            </a:endParaRPr>
          </a:p>
          <a:p>
            <a:pPr lvl="0"/>
            <a:r>
              <a:rPr lang="en-GB" sz="2000" dirty="0">
                <a:solidFill>
                  <a:srgbClr val="006600"/>
                </a:solidFill>
                <a:latin typeface="Monotype Corsiva" pitchFamily="66" charset="0"/>
              </a:rPr>
              <a:t>God our Father.</a:t>
            </a:r>
          </a:p>
          <a:p>
            <a:pPr lvl="0"/>
            <a:endParaRPr lang="en-GB" sz="2000" dirty="0">
              <a:solidFill>
                <a:srgbClr val="006600"/>
              </a:solidFill>
              <a:latin typeface="Monotype Corsiva" pitchFamily="66" charset="0"/>
            </a:endParaRPr>
          </a:p>
        </p:txBody>
      </p:sp>
    </p:spTree>
    <p:extLst>
      <p:ext uri="{BB962C8B-B14F-4D97-AF65-F5344CB8AC3E}">
        <p14:creationId xmlns:p14="http://schemas.microsoft.com/office/powerpoint/2010/main" val="2937327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5046" y="448579"/>
            <a:ext cx="4237250" cy="923330"/>
          </a:xfrm>
          <a:prstGeom prst="rect">
            <a:avLst/>
          </a:prstGeom>
          <a:noFill/>
        </p:spPr>
        <p:txBody>
          <a:bodyPr wrap="none" lIns="91440" tIns="45720" rIns="91440" bIns="45720">
            <a:spAutoFit/>
          </a:bodyPr>
          <a:lstStyle/>
          <a:p>
            <a:pPr algn="ctr"/>
            <a:r>
              <a:rPr lang="en-US" sz="5400" b="1" cap="none" spc="0" dirty="0">
                <a:ln w="10160">
                  <a:solidFill>
                    <a:schemeClr val="accent6">
                      <a:lumMod val="50000"/>
                    </a:schemeClr>
                  </a:solidFill>
                  <a:prstDash val="solid"/>
                </a:ln>
                <a:solidFill>
                  <a:srgbClr val="FFFFFF"/>
                </a:solidFill>
                <a:effectLst>
                  <a:outerShdw blurRad="38100" dist="22860" dir="5400000" algn="tl" rotWithShape="0">
                    <a:srgbClr val="000000">
                      <a:alpha val="30000"/>
                    </a:srgbClr>
                  </a:outerShdw>
                </a:effectLst>
              </a:rPr>
              <a:t>We go Forth…</a:t>
            </a:r>
          </a:p>
        </p:txBody>
      </p:sp>
      <p:sp>
        <p:nvSpPr>
          <p:cNvPr id="6" name="TextBox 5">
            <a:extLst>
              <a:ext uri="{FF2B5EF4-FFF2-40B4-BE49-F238E27FC236}">
                <a16:creationId xmlns:a16="http://schemas.microsoft.com/office/drawing/2014/main" id="{73B0B249-8C8D-4776-8E7F-4CD1328A1ADE}"/>
              </a:ext>
            </a:extLst>
          </p:cNvPr>
          <p:cNvSpPr txBox="1"/>
          <p:nvPr/>
        </p:nvSpPr>
        <p:spPr>
          <a:xfrm>
            <a:off x="349958" y="1371909"/>
            <a:ext cx="7811910" cy="5262979"/>
          </a:xfrm>
          <a:prstGeom prst="rect">
            <a:avLst/>
          </a:prstGeom>
          <a:noFill/>
          <a:ln w="76200">
            <a:solidFill>
              <a:schemeClr val="accent6"/>
            </a:solidFill>
          </a:ln>
        </p:spPr>
        <p:txBody>
          <a:bodyPr wrap="square">
            <a:spAutoFit/>
          </a:bodyPr>
          <a:lstStyle/>
          <a:p>
            <a:r>
              <a:rPr lang="en-GB" sz="2400" b="1" dirty="0"/>
              <a:t>As we leave lets think about how we can be soldiers of Christ and put on our armour of light.</a:t>
            </a:r>
          </a:p>
          <a:p>
            <a:endParaRPr lang="en-GB" sz="2400" b="1" dirty="0"/>
          </a:p>
          <a:p>
            <a:r>
              <a:rPr lang="en-GB" sz="2400" b="1" dirty="0"/>
              <a:t> We can  make the world a brighter place when we live a Christian life. </a:t>
            </a:r>
          </a:p>
          <a:p>
            <a:r>
              <a:rPr lang="en-GB" sz="2400" b="1" dirty="0"/>
              <a:t>No one sees the light if we do not share our faith. </a:t>
            </a:r>
          </a:p>
          <a:p>
            <a:r>
              <a:rPr lang="en-GB" sz="2400" b="1" dirty="0"/>
              <a:t> </a:t>
            </a:r>
          </a:p>
          <a:p>
            <a:r>
              <a:rPr lang="en-GB" sz="2400" b="1" dirty="0"/>
              <a:t>Each child to take a </a:t>
            </a:r>
            <a:r>
              <a:rPr lang="en-GB" sz="2400" b="1" dirty="0" smtClean="0"/>
              <a:t>let your light shine card to fill in after</a:t>
            </a:r>
            <a:r>
              <a:rPr lang="en-GB" sz="2400" b="1" smtClean="0"/>
              <a:t>. </a:t>
            </a:r>
            <a:endParaRPr lang="en-GB" sz="2400" b="1" dirty="0" smtClean="0"/>
          </a:p>
          <a:p>
            <a:r>
              <a:rPr lang="en-GB" sz="2400" b="1" dirty="0" smtClean="0"/>
              <a:t> </a:t>
            </a:r>
            <a:r>
              <a:rPr lang="en-GB" sz="2400" b="1" dirty="0"/>
              <a:t>Take your message of light and the message of Saint Cecilia with you today to shine out for all to see,</a:t>
            </a:r>
          </a:p>
          <a:p>
            <a:endParaRPr lang="en-GB" sz="2400" b="1" dirty="0"/>
          </a:p>
          <a:p>
            <a:r>
              <a:rPr lang="en-GB" sz="2400" b="1" dirty="0"/>
              <a:t>Join us as we sing Shine Jesus Shine.</a:t>
            </a:r>
          </a:p>
          <a:p>
            <a:r>
              <a:rPr lang="en-GB" sz="2400" b="1" dirty="0"/>
              <a:t>Please take a prayer card to keep the light of Saint Cecilia in your heart everyday.</a:t>
            </a:r>
          </a:p>
        </p:txBody>
      </p:sp>
      <p:pic>
        <p:nvPicPr>
          <p:cNvPr id="3" name="Picture 2">
            <a:extLst>
              <a:ext uri="{FF2B5EF4-FFF2-40B4-BE49-F238E27FC236}">
                <a16:creationId xmlns:a16="http://schemas.microsoft.com/office/drawing/2014/main" id="{A7B40165-7DDE-4B88-AA7B-6862F3D5C2E5}"/>
              </a:ext>
            </a:extLst>
          </p:cNvPr>
          <p:cNvPicPr>
            <a:picLocks noChangeAspect="1"/>
          </p:cNvPicPr>
          <p:nvPr/>
        </p:nvPicPr>
        <p:blipFill>
          <a:blip r:embed="rId2"/>
          <a:stretch>
            <a:fillRect/>
          </a:stretch>
        </p:blipFill>
        <p:spPr>
          <a:xfrm rot="587440">
            <a:off x="9034791" y="3429000"/>
            <a:ext cx="2929467" cy="2929467"/>
          </a:xfrm>
          <a:prstGeom prst="rect">
            <a:avLst/>
          </a:prstGeom>
        </p:spPr>
      </p:pic>
      <p:pic>
        <p:nvPicPr>
          <p:cNvPr id="1026" name="Picture 2" descr="LOVE ` Let your light shine so bright that others can see their way out of  the dark.... | Light shine quotes, Quotes inspirational positive, Shine  quotes">
            <a:extLst>
              <a:ext uri="{FF2B5EF4-FFF2-40B4-BE49-F238E27FC236}">
                <a16:creationId xmlns:a16="http://schemas.microsoft.com/office/drawing/2014/main" id="{97069FC6-355F-49CB-BF67-EB42894050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2209" y="110923"/>
            <a:ext cx="3090333" cy="3090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2944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6132</TotalTime>
  <Words>1372</Words>
  <Application>Microsoft Office PowerPoint</Application>
  <PresentationFormat>Widescreen</PresentationFormat>
  <Paragraphs>89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Monotype Corsiva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Mitchener</dc:creator>
  <cp:lastModifiedBy>Jennifer Mooney</cp:lastModifiedBy>
  <cp:revision>41</cp:revision>
  <cp:lastPrinted>2021-03-12T14:09:20Z</cp:lastPrinted>
  <dcterms:created xsi:type="dcterms:W3CDTF">2021-03-07T13:12:53Z</dcterms:created>
  <dcterms:modified xsi:type="dcterms:W3CDTF">2021-11-25T08:19:21Z</dcterms:modified>
</cp:coreProperties>
</file>