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69" r:id="rId3"/>
    <p:sldId id="257" r:id="rId4"/>
    <p:sldId id="266" r:id="rId5"/>
    <p:sldId id="262" r:id="rId6"/>
    <p:sldId id="260" r:id="rId7"/>
    <p:sldId id="265" r:id="rId8"/>
    <p:sldId id="268" r:id="rId9"/>
    <p:sldId id="270" r:id="rId10"/>
    <p:sldId id="267" r:id="rId11"/>
    <p:sldId id="272" r:id="rId12"/>
    <p:sldId id="271" r:id="rId13"/>
    <p:sldId id="273" r:id="rId14"/>
    <p:sldId id="258" r:id="rId15"/>
    <p:sldId id="26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66EBE"/>
    <a:srgbClr val="AE97C5"/>
    <a:srgbClr val="B279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14" autoAdjust="0"/>
    <p:restoredTop sz="94660"/>
  </p:normalViewPr>
  <p:slideViewPr>
    <p:cSldViewPr snapToGrid="0">
      <p:cViewPr>
        <p:scale>
          <a:sx n="80" d="100"/>
          <a:sy n="80" d="100"/>
        </p:scale>
        <p:origin x="1698" y="7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F4B60F-AF9B-42D3-8C5F-F030D01E01F9}" type="datetimeFigureOut">
              <a:rPr lang="en-GB" smtClean="0"/>
              <a:t>01/12/2021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A57224-FDAB-481A-85BC-C8ADAB5B6883}" type="slidenum">
              <a:rPr lang="en-GB" smtClean="0"/>
              <a:t>‹#›</a:t>
            </a:fld>
            <a:endParaRPr lang="en-GB"/>
          </a:p>
        </p:txBody>
      </p:sp>
    </p:spTree>
    <p:extLst>
      <p:ext uri="{BB962C8B-B14F-4D97-AF65-F5344CB8AC3E}">
        <p14:creationId xmlns:p14="http://schemas.microsoft.com/office/powerpoint/2010/main" val="2050648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To the tune of Away in a manager</a:t>
            </a:r>
            <a:endParaRPr lang="en-GB" dirty="0"/>
          </a:p>
        </p:txBody>
      </p:sp>
      <p:sp>
        <p:nvSpPr>
          <p:cNvPr id="4" name="Slide Number Placeholder 3"/>
          <p:cNvSpPr>
            <a:spLocks noGrp="1"/>
          </p:cNvSpPr>
          <p:nvPr>
            <p:ph type="sldNum" sz="quarter" idx="10"/>
          </p:nvPr>
        </p:nvSpPr>
        <p:spPr/>
        <p:txBody>
          <a:bodyPr/>
          <a:lstStyle/>
          <a:p>
            <a:fld id="{2EA57224-FDAB-481A-85BC-C8ADAB5B6883}" type="slidenum">
              <a:rPr lang="en-GB" smtClean="0"/>
              <a:t>2</a:t>
            </a:fld>
            <a:endParaRPr lang="en-GB"/>
          </a:p>
        </p:txBody>
      </p:sp>
    </p:spTree>
    <p:extLst>
      <p:ext uri="{BB962C8B-B14F-4D97-AF65-F5344CB8AC3E}">
        <p14:creationId xmlns:p14="http://schemas.microsoft.com/office/powerpoint/2010/main" val="15538567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For us to become the Light of the World as Jesus commands, we are supposed to first, possess the virtues of Christ, hear His teachings and follow Him and secondly, become good examples to others in an open manner by exhibiting all good things that Christ taught us.</a:t>
            </a:r>
            <a:endParaRPr lang="en-GB" dirty="0"/>
          </a:p>
        </p:txBody>
      </p:sp>
      <p:sp>
        <p:nvSpPr>
          <p:cNvPr id="4" name="Slide Number Placeholder 3"/>
          <p:cNvSpPr>
            <a:spLocks noGrp="1"/>
          </p:cNvSpPr>
          <p:nvPr>
            <p:ph type="sldNum" sz="quarter" idx="10"/>
          </p:nvPr>
        </p:nvSpPr>
        <p:spPr/>
        <p:txBody>
          <a:bodyPr/>
          <a:lstStyle/>
          <a:p>
            <a:fld id="{2EA57224-FDAB-481A-85BC-C8ADAB5B6883}" type="slidenum">
              <a:rPr lang="en-GB" smtClean="0"/>
              <a:t>5</a:t>
            </a:fld>
            <a:endParaRPr lang="en-GB"/>
          </a:p>
        </p:txBody>
      </p:sp>
    </p:spTree>
    <p:extLst>
      <p:ext uri="{BB962C8B-B14F-4D97-AF65-F5344CB8AC3E}">
        <p14:creationId xmlns:p14="http://schemas.microsoft.com/office/powerpoint/2010/main" val="134653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EBC6468-3557-46D1-82CE-ADAEBBD5208C}" type="datetimeFigureOut">
              <a:rPr lang="en-GB" smtClean="0"/>
              <a:t>01/12/2021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FF21E3-4E05-4266-858F-05D6BD9920FC}" type="slidenum">
              <a:rPr lang="en-GB" smtClean="0"/>
              <a:t>‹#›</a:t>
            </a:fld>
            <a:endParaRPr lang="en-GB"/>
          </a:p>
        </p:txBody>
      </p:sp>
    </p:spTree>
    <p:extLst>
      <p:ext uri="{BB962C8B-B14F-4D97-AF65-F5344CB8AC3E}">
        <p14:creationId xmlns:p14="http://schemas.microsoft.com/office/powerpoint/2010/main" val="3994229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BC6468-3557-46D1-82CE-ADAEBBD5208C}" type="datetimeFigureOut">
              <a:rPr lang="en-GB" smtClean="0"/>
              <a:t>01/12/2021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FF21E3-4E05-4266-858F-05D6BD9920FC}" type="slidenum">
              <a:rPr lang="en-GB" smtClean="0"/>
              <a:t>‹#›</a:t>
            </a:fld>
            <a:endParaRPr lang="en-GB"/>
          </a:p>
        </p:txBody>
      </p:sp>
    </p:spTree>
    <p:extLst>
      <p:ext uri="{BB962C8B-B14F-4D97-AF65-F5344CB8AC3E}">
        <p14:creationId xmlns:p14="http://schemas.microsoft.com/office/powerpoint/2010/main" val="3822048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EBC6468-3557-46D1-82CE-ADAEBBD5208C}" type="datetimeFigureOut">
              <a:rPr lang="en-GB" smtClean="0"/>
              <a:t>01/12/2021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FF21E3-4E05-4266-858F-05D6BD9920FC}" type="slidenum">
              <a:rPr lang="en-GB" smtClean="0"/>
              <a:t>‹#›</a:t>
            </a:fld>
            <a:endParaRPr lang="en-GB"/>
          </a:p>
        </p:txBody>
      </p:sp>
    </p:spTree>
    <p:extLst>
      <p:ext uri="{BB962C8B-B14F-4D97-AF65-F5344CB8AC3E}">
        <p14:creationId xmlns:p14="http://schemas.microsoft.com/office/powerpoint/2010/main" val="3700261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EBC6468-3557-46D1-82CE-ADAEBBD5208C}" type="datetimeFigureOut">
              <a:rPr lang="en-GB" smtClean="0"/>
              <a:t>01/12/2021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FF21E3-4E05-4266-858F-05D6BD9920FC}" type="slidenum">
              <a:rPr lang="en-GB" smtClean="0"/>
              <a:t>‹#›</a:t>
            </a:fld>
            <a:endParaRPr lang="en-GB"/>
          </a:p>
        </p:txBody>
      </p:sp>
    </p:spTree>
    <p:extLst>
      <p:ext uri="{BB962C8B-B14F-4D97-AF65-F5344CB8AC3E}">
        <p14:creationId xmlns:p14="http://schemas.microsoft.com/office/powerpoint/2010/main" val="3811198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EBC6468-3557-46D1-82CE-ADAEBBD5208C}" type="datetimeFigureOut">
              <a:rPr lang="en-GB" smtClean="0"/>
              <a:t>01/12/2021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BFF21E3-4E05-4266-858F-05D6BD9920FC}" type="slidenum">
              <a:rPr lang="en-GB" smtClean="0"/>
              <a:t>‹#›</a:t>
            </a:fld>
            <a:endParaRPr lang="en-GB"/>
          </a:p>
        </p:txBody>
      </p:sp>
    </p:spTree>
    <p:extLst>
      <p:ext uri="{BB962C8B-B14F-4D97-AF65-F5344CB8AC3E}">
        <p14:creationId xmlns:p14="http://schemas.microsoft.com/office/powerpoint/2010/main" val="1747246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EBC6468-3557-46D1-82CE-ADAEBBD5208C}" type="datetimeFigureOut">
              <a:rPr lang="en-GB" smtClean="0"/>
              <a:t>01/12/2021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BFF21E3-4E05-4266-858F-05D6BD9920FC}" type="slidenum">
              <a:rPr lang="en-GB" smtClean="0"/>
              <a:t>‹#›</a:t>
            </a:fld>
            <a:endParaRPr lang="en-GB"/>
          </a:p>
        </p:txBody>
      </p:sp>
    </p:spTree>
    <p:extLst>
      <p:ext uri="{BB962C8B-B14F-4D97-AF65-F5344CB8AC3E}">
        <p14:creationId xmlns:p14="http://schemas.microsoft.com/office/powerpoint/2010/main" val="1120796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BC6468-3557-46D1-82CE-ADAEBBD5208C}" type="datetimeFigureOut">
              <a:rPr lang="en-GB" smtClean="0"/>
              <a:t>01/12/2021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BFF21E3-4E05-4266-858F-05D6BD9920FC}" type="slidenum">
              <a:rPr lang="en-GB" smtClean="0"/>
              <a:t>‹#›</a:t>
            </a:fld>
            <a:endParaRPr lang="en-GB"/>
          </a:p>
        </p:txBody>
      </p:sp>
    </p:spTree>
    <p:extLst>
      <p:ext uri="{BB962C8B-B14F-4D97-AF65-F5344CB8AC3E}">
        <p14:creationId xmlns:p14="http://schemas.microsoft.com/office/powerpoint/2010/main" val="242657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EBC6468-3557-46D1-82CE-ADAEBBD5208C}" type="datetimeFigureOut">
              <a:rPr lang="en-GB" smtClean="0"/>
              <a:t>01/12/2021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FF21E3-4E05-4266-858F-05D6BD9920FC}" type="slidenum">
              <a:rPr lang="en-GB" smtClean="0"/>
              <a:t>‹#›</a:t>
            </a:fld>
            <a:endParaRPr lang="en-GB"/>
          </a:p>
        </p:txBody>
      </p:sp>
    </p:spTree>
    <p:extLst>
      <p:ext uri="{BB962C8B-B14F-4D97-AF65-F5344CB8AC3E}">
        <p14:creationId xmlns:p14="http://schemas.microsoft.com/office/powerpoint/2010/main" val="12556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EBC6468-3557-46D1-82CE-ADAEBBD5208C}" type="datetimeFigureOut">
              <a:rPr lang="en-GB" smtClean="0"/>
              <a:t>01/12/2021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FF21E3-4E05-4266-858F-05D6BD9920FC}" type="slidenum">
              <a:rPr lang="en-GB" smtClean="0"/>
              <a:t>‹#›</a:t>
            </a:fld>
            <a:endParaRPr lang="en-GB"/>
          </a:p>
        </p:txBody>
      </p:sp>
    </p:spTree>
    <p:extLst>
      <p:ext uri="{BB962C8B-B14F-4D97-AF65-F5344CB8AC3E}">
        <p14:creationId xmlns:p14="http://schemas.microsoft.com/office/powerpoint/2010/main" val="562322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BC6468-3557-46D1-82CE-ADAEBBD5208C}" type="datetimeFigureOut">
              <a:rPr lang="en-GB" smtClean="0"/>
              <a:t>01/12/2021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FF21E3-4E05-4266-858F-05D6BD9920FC}" type="slidenum">
              <a:rPr lang="en-GB" smtClean="0"/>
              <a:t>‹#›</a:t>
            </a:fld>
            <a:endParaRPr lang="en-GB"/>
          </a:p>
        </p:txBody>
      </p:sp>
    </p:spTree>
    <p:extLst>
      <p:ext uri="{BB962C8B-B14F-4D97-AF65-F5344CB8AC3E}">
        <p14:creationId xmlns:p14="http://schemas.microsoft.com/office/powerpoint/2010/main" val="3734434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BC6468-3557-46D1-82CE-ADAEBBD5208C}" type="datetimeFigureOut">
              <a:rPr lang="en-GB" smtClean="0"/>
              <a:t>01/12/2021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FF21E3-4E05-4266-858F-05D6BD9920FC}" type="slidenum">
              <a:rPr lang="en-GB" smtClean="0"/>
              <a:t>‹#›</a:t>
            </a:fld>
            <a:endParaRPr lang="en-GB"/>
          </a:p>
        </p:txBody>
      </p:sp>
    </p:spTree>
    <p:extLst>
      <p:ext uri="{BB962C8B-B14F-4D97-AF65-F5344CB8AC3E}">
        <p14:creationId xmlns:p14="http://schemas.microsoft.com/office/powerpoint/2010/main" val="3083933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BC6468-3557-46D1-82CE-ADAEBBD5208C}" type="datetimeFigureOut">
              <a:rPr lang="en-GB" smtClean="0"/>
              <a:t>01/12/2021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F21E3-4E05-4266-858F-05D6BD9920FC}" type="slidenum">
              <a:rPr lang="en-GB" smtClean="0"/>
              <a:t>‹#›</a:t>
            </a:fld>
            <a:endParaRPr lang="en-GB"/>
          </a:p>
        </p:txBody>
      </p:sp>
    </p:spTree>
    <p:extLst>
      <p:ext uri="{BB962C8B-B14F-4D97-AF65-F5344CB8AC3E}">
        <p14:creationId xmlns:p14="http://schemas.microsoft.com/office/powerpoint/2010/main" val="40587454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16958" y="127591"/>
            <a:ext cx="11929730" cy="6570921"/>
          </a:xfrm>
          <a:prstGeom prst="roundRect">
            <a:avLst/>
          </a:prstGeom>
          <a:solidFill>
            <a:srgbClr val="AE97C5">
              <a:alpha val="40000"/>
            </a:srgbClr>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4329400" y="688092"/>
            <a:ext cx="3189464" cy="1200329"/>
          </a:xfrm>
          <a:prstGeom prst="rect">
            <a:avLst/>
          </a:prstGeom>
        </p:spPr>
        <p:txBody>
          <a:bodyPr wrap="none">
            <a:spAutoFit/>
          </a:bodyPr>
          <a:lstStyle/>
          <a:p>
            <a:pPr marR="246380" algn="ctr"/>
            <a:r>
              <a:rPr lang="en-GB" sz="7200" b="1" dirty="0" smtClean="0">
                <a:ln w="12700" cmpd="sng">
                  <a:solidFill>
                    <a:srgbClr val="7030A0"/>
                  </a:solidFill>
                  <a:prstDash val="solid"/>
                </a:ln>
                <a:solidFill>
                  <a:srgbClr val="7030A0"/>
                </a:solidFill>
                <a:ea typeface="Times New Roman" panose="02020603050405020304" pitchFamily="18" charset="0"/>
              </a:rPr>
              <a:t>Advent</a:t>
            </a:r>
            <a:endParaRPr lang="en-GB" sz="7200" b="1" dirty="0">
              <a:ln w="12700" cmpd="sng">
                <a:solidFill>
                  <a:srgbClr val="7030A0"/>
                </a:solidFill>
                <a:prstDash val="solid"/>
              </a:ln>
              <a:solidFill>
                <a:srgbClr val="7030A0"/>
              </a:solidFill>
              <a:ea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10421046" y="598081"/>
            <a:ext cx="1152402" cy="1517798"/>
          </a:xfrm>
          <a:prstGeom prst="rect">
            <a:avLst/>
          </a:prstGeom>
        </p:spPr>
      </p:pic>
      <p:pic>
        <p:nvPicPr>
          <p:cNvPr id="3" name="Picture 2"/>
          <p:cNvPicPr>
            <a:picLocks noChangeAspect="1"/>
          </p:cNvPicPr>
          <p:nvPr/>
        </p:nvPicPr>
        <p:blipFill>
          <a:blip r:embed="rId3"/>
          <a:stretch>
            <a:fillRect/>
          </a:stretch>
        </p:blipFill>
        <p:spPr>
          <a:xfrm>
            <a:off x="3075379" y="2115879"/>
            <a:ext cx="5372100" cy="1857375"/>
          </a:xfrm>
          <a:prstGeom prst="rect">
            <a:avLst/>
          </a:prstGeom>
        </p:spPr>
      </p:pic>
      <p:sp>
        <p:nvSpPr>
          <p:cNvPr id="8" name="Rectangle 7"/>
          <p:cNvSpPr/>
          <p:nvPr/>
        </p:nvSpPr>
        <p:spPr>
          <a:xfrm>
            <a:off x="1076686" y="4534940"/>
            <a:ext cx="10297166" cy="1323439"/>
          </a:xfrm>
          <a:prstGeom prst="rect">
            <a:avLst/>
          </a:prstGeom>
        </p:spPr>
        <p:txBody>
          <a:bodyPr wrap="square">
            <a:spAutoFit/>
          </a:bodyPr>
          <a:lstStyle/>
          <a:p>
            <a:pPr algn="ctr"/>
            <a:r>
              <a:rPr lang="en-GB" sz="4000" dirty="0">
                <a:solidFill>
                  <a:srgbClr val="7030A0"/>
                </a:solidFill>
                <a:latin typeface="Lucida Calligraphy" panose="03010101010101010101" pitchFamily="66" charset="0"/>
              </a:rPr>
              <a:t>I wait for the Lord, my </a:t>
            </a:r>
            <a:r>
              <a:rPr lang="en-GB" sz="4000" dirty="0" smtClean="0">
                <a:solidFill>
                  <a:srgbClr val="7030A0"/>
                </a:solidFill>
                <a:latin typeface="Lucida Calligraphy" panose="03010101010101010101" pitchFamily="66" charset="0"/>
              </a:rPr>
              <a:t>soul </a:t>
            </a:r>
            <a:r>
              <a:rPr lang="en-GB" sz="4000" dirty="0">
                <a:solidFill>
                  <a:srgbClr val="7030A0"/>
                </a:solidFill>
                <a:latin typeface="Lucida Calligraphy" panose="03010101010101010101" pitchFamily="66" charset="0"/>
              </a:rPr>
              <a:t>waits, and in his word I put my </a:t>
            </a:r>
            <a:r>
              <a:rPr lang="en-GB" sz="4000" dirty="0" smtClean="0">
                <a:solidFill>
                  <a:srgbClr val="7030A0"/>
                </a:solidFill>
                <a:latin typeface="Lucida Calligraphy" panose="03010101010101010101" pitchFamily="66" charset="0"/>
              </a:rPr>
              <a:t>hope.</a:t>
            </a:r>
            <a:endParaRPr lang="en-GB" sz="4000" dirty="0">
              <a:solidFill>
                <a:srgbClr val="7030A0"/>
              </a:solidFill>
              <a:latin typeface="Lucida Calligraphy" panose="03010101010101010101" pitchFamily="66" charset="0"/>
            </a:endParaRPr>
          </a:p>
        </p:txBody>
      </p:sp>
      <p:sp>
        <p:nvSpPr>
          <p:cNvPr id="10" name="Rectangle 9"/>
          <p:cNvSpPr/>
          <p:nvPr/>
        </p:nvSpPr>
        <p:spPr>
          <a:xfrm>
            <a:off x="9520988" y="5858379"/>
            <a:ext cx="2207656" cy="584775"/>
          </a:xfrm>
          <a:prstGeom prst="rect">
            <a:avLst/>
          </a:prstGeom>
        </p:spPr>
        <p:txBody>
          <a:bodyPr wrap="none">
            <a:spAutoFit/>
          </a:bodyPr>
          <a:lstStyle/>
          <a:p>
            <a:r>
              <a:rPr lang="en-GB" sz="3200" dirty="0">
                <a:solidFill>
                  <a:srgbClr val="7030A0"/>
                </a:solidFill>
              </a:rPr>
              <a:t>Psalm 130:5</a:t>
            </a:r>
          </a:p>
        </p:txBody>
      </p:sp>
    </p:spTree>
    <p:extLst>
      <p:ext uri="{BB962C8B-B14F-4D97-AF65-F5344CB8AC3E}">
        <p14:creationId xmlns:p14="http://schemas.microsoft.com/office/powerpoint/2010/main" val="27180211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1402" y="152116"/>
            <a:ext cx="11949196" cy="6553768"/>
          </a:xfrm>
          <a:prstGeom prst="rect">
            <a:avLst/>
          </a:prstGeom>
        </p:spPr>
      </p:pic>
      <p:sp>
        <p:nvSpPr>
          <p:cNvPr id="2" name="Rectangle 1"/>
          <p:cNvSpPr/>
          <p:nvPr/>
        </p:nvSpPr>
        <p:spPr>
          <a:xfrm>
            <a:off x="625640" y="1566308"/>
            <a:ext cx="10315075" cy="4524315"/>
          </a:xfrm>
          <a:prstGeom prst="rect">
            <a:avLst/>
          </a:prstGeom>
        </p:spPr>
        <p:txBody>
          <a:bodyPr wrap="square">
            <a:spAutoFit/>
          </a:bodyPr>
          <a:lstStyle/>
          <a:p>
            <a:r>
              <a:rPr lang="en-GB" sz="3200" dirty="0"/>
              <a:t>A candle is burning, a flame warm and bright;</a:t>
            </a:r>
          </a:p>
          <a:p>
            <a:r>
              <a:rPr lang="en-GB" sz="3200" dirty="0"/>
              <a:t>A candle of </a:t>
            </a:r>
            <a:r>
              <a:rPr lang="en-GB" sz="3200" dirty="0" smtClean="0"/>
              <a:t>Hope, in December’s dark night.</a:t>
            </a:r>
          </a:p>
          <a:p>
            <a:r>
              <a:rPr lang="en-GB" sz="3200" dirty="0" smtClean="0"/>
              <a:t>While angels sing blessings form heavens starry sky,</a:t>
            </a:r>
          </a:p>
          <a:p>
            <a:r>
              <a:rPr lang="en-GB" sz="3200" dirty="0" smtClean="0"/>
              <a:t>Our hearts we prepare now for Jesus is nigh.</a:t>
            </a:r>
          </a:p>
          <a:p>
            <a:endParaRPr lang="en-GB" sz="3200" dirty="0" smtClean="0"/>
          </a:p>
          <a:p>
            <a:r>
              <a:rPr lang="en-GB" sz="3200" dirty="0" smtClean="0"/>
              <a:t>A </a:t>
            </a:r>
            <a:r>
              <a:rPr lang="en-GB" sz="3200" dirty="0"/>
              <a:t>candle is burning, a flame warm and bright;</a:t>
            </a:r>
          </a:p>
          <a:p>
            <a:r>
              <a:rPr lang="en-GB" sz="3200" dirty="0"/>
              <a:t>A candle of </a:t>
            </a:r>
            <a:r>
              <a:rPr lang="en-GB" sz="3200" dirty="0" smtClean="0"/>
              <a:t>Hope, what a wonderful sight.</a:t>
            </a:r>
            <a:endParaRPr lang="en-GB" sz="3200" dirty="0"/>
          </a:p>
          <a:p>
            <a:r>
              <a:rPr lang="en-GB" sz="3200" dirty="0"/>
              <a:t>Though troubled and worried yet we will not fear.</a:t>
            </a:r>
          </a:p>
          <a:p>
            <a:r>
              <a:rPr lang="en-GB" sz="3200" dirty="0"/>
              <a:t>Our hearts are now hopeful, for Jesus is near.</a:t>
            </a:r>
          </a:p>
        </p:txBody>
      </p:sp>
      <p:pic>
        <p:nvPicPr>
          <p:cNvPr id="4" name="Picture 3"/>
          <p:cNvPicPr>
            <a:picLocks noChangeAspect="1"/>
          </p:cNvPicPr>
          <p:nvPr/>
        </p:nvPicPr>
        <p:blipFill rotWithShape="1">
          <a:blip r:embed="rId4"/>
          <a:srcRect l="19684" t="12528" r="19684"/>
          <a:stretch/>
        </p:blipFill>
        <p:spPr>
          <a:xfrm>
            <a:off x="8887326" y="2080379"/>
            <a:ext cx="2903621" cy="4189076"/>
          </a:xfrm>
          <a:prstGeom prst="rect">
            <a:avLst/>
          </a:prstGeom>
        </p:spPr>
      </p:pic>
      <p:sp>
        <p:nvSpPr>
          <p:cNvPr id="6" name="Rectangle 5"/>
          <p:cNvSpPr/>
          <p:nvPr/>
        </p:nvSpPr>
        <p:spPr>
          <a:xfrm>
            <a:off x="2045739" y="397547"/>
            <a:ext cx="7779694" cy="923330"/>
          </a:xfrm>
          <a:prstGeom prst="rect">
            <a:avLst/>
          </a:prstGeom>
          <a:noFill/>
        </p:spPr>
        <p:txBody>
          <a:bodyPr wrap="none" lIns="91440" tIns="45720" rIns="91440" bIns="45720">
            <a:spAutoFit/>
          </a:bodyPr>
          <a:lstStyle/>
          <a:p>
            <a:pPr algn="ctr"/>
            <a:r>
              <a:rPr lang="en-US" sz="5400" b="1" cap="none" spc="0" dirty="0" smtClean="0">
                <a:ln w="28575">
                  <a:solidFill>
                    <a:srgbClr val="7030A0"/>
                  </a:solidFill>
                  <a:prstDash val="solid"/>
                </a:ln>
                <a:solidFill>
                  <a:srgbClr val="FFFFFF"/>
                </a:solidFill>
                <a:effectLst>
                  <a:outerShdw blurRad="38100" dist="22860" dir="5400000" algn="tl" rotWithShape="0">
                    <a:srgbClr val="000000">
                      <a:alpha val="30000"/>
                    </a:srgbClr>
                  </a:outerShdw>
                </a:effectLst>
              </a:rPr>
              <a:t>A Candle is burning - Hope</a:t>
            </a:r>
            <a:endParaRPr lang="en-US" sz="5400" b="1" cap="none" spc="0" dirty="0">
              <a:ln w="28575">
                <a:solidFill>
                  <a:srgbClr val="7030A0"/>
                </a:solidFill>
                <a:prstDash val="solid"/>
              </a:ln>
              <a:solidFill>
                <a:srgbClr val="FFFFFF"/>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2386029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44379" y="192124"/>
            <a:ext cx="11903242" cy="6602540"/>
          </a:xfrm>
          <a:prstGeom prst="rect">
            <a:avLst/>
          </a:prstGeom>
        </p:spPr>
      </p:pic>
      <p:sp>
        <p:nvSpPr>
          <p:cNvPr id="4" name="Rectangle 3"/>
          <p:cNvSpPr/>
          <p:nvPr/>
        </p:nvSpPr>
        <p:spPr>
          <a:xfrm>
            <a:off x="2255410" y="192124"/>
            <a:ext cx="3768404" cy="923330"/>
          </a:xfrm>
          <a:prstGeom prst="rect">
            <a:avLst/>
          </a:prstGeom>
          <a:noFill/>
        </p:spPr>
        <p:txBody>
          <a:bodyPr wrap="none" lIns="91440" tIns="45720" rIns="91440" bIns="45720">
            <a:spAutoFit/>
          </a:bodyPr>
          <a:lstStyle/>
          <a:p>
            <a:pPr algn="ctr"/>
            <a:r>
              <a:rPr lang="en-US" sz="5400" b="1" dirty="0" smtClean="0">
                <a:ln w="12700" cmpd="sng">
                  <a:solidFill>
                    <a:srgbClr val="7030A0"/>
                  </a:solidFill>
                  <a:prstDash val="solid"/>
                </a:ln>
                <a:solidFill>
                  <a:srgbClr val="7030A0"/>
                </a:solidFill>
              </a:rPr>
              <a:t>We Gather…</a:t>
            </a:r>
            <a:endParaRPr lang="en-US" sz="5400" b="1" dirty="0">
              <a:ln w="12700" cmpd="sng">
                <a:solidFill>
                  <a:srgbClr val="7030A0"/>
                </a:solidFill>
                <a:prstDash val="solid"/>
              </a:ln>
              <a:solidFill>
                <a:srgbClr val="7030A0"/>
              </a:solidFill>
            </a:endParaRPr>
          </a:p>
        </p:txBody>
      </p:sp>
      <p:sp>
        <p:nvSpPr>
          <p:cNvPr id="6" name="Rectangle 5"/>
          <p:cNvSpPr/>
          <p:nvPr/>
        </p:nvSpPr>
        <p:spPr>
          <a:xfrm>
            <a:off x="4371848" y="1841551"/>
            <a:ext cx="7443536" cy="3970318"/>
          </a:xfrm>
          <a:prstGeom prst="rect">
            <a:avLst/>
          </a:prstGeom>
        </p:spPr>
        <p:txBody>
          <a:bodyPr wrap="square">
            <a:spAutoFit/>
          </a:bodyPr>
          <a:lstStyle/>
          <a:p>
            <a:pPr algn="ctr"/>
            <a:r>
              <a:rPr lang="en-GB" sz="2800" dirty="0">
                <a:solidFill>
                  <a:srgbClr val="3A3A3A"/>
                </a:solidFill>
              </a:rPr>
              <a:t>My little Lord Jesus, I love You and thank You for this Advent season. Please help me to understand all that You have done for me. </a:t>
            </a:r>
            <a:endParaRPr lang="en-GB" sz="2800" dirty="0" smtClean="0">
              <a:solidFill>
                <a:srgbClr val="3A3A3A"/>
              </a:solidFill>
            </a:endParaRPr>
          </a:p>
          <a:p>
            <a:pPr algn="ctr"/>
            <a:endParaRPr lang="en-GB" sz="2800" dirty="0">
              <a:solidFill>
                <a:srgbClr val="3A3A3A"/>
              </a:solidFill>
            </a:endParaRPr>
          </a:p>
          <a:p>
            <a:pPr algn="ctr"/>
            <a:r>
              <a:rPr lang="en-GB" sz="2800" dirty="0" smtClean="0">
                <a:solidFill>
                  <a:srgbClr val="3A3A3A"/>
                </a:solidFill>
              </a:rPr>
              <a:t>Your </a:t>
            </a:r>
            <a:r>
              <a:rPr lang="en-GB" sz="2800" dirty="0">
                <a:solidFill>
                  <a:srgbClr val="3A3A3A"/>
                </a:solidFill>
              </a:rPr>
              <a:t>loving mother held You in her heart and brought You into this world. Help me to do the same.</a:t>
            </a:r>
          </a:p>
          <a:p>
            <a:pPr algn="ctr"/>
            <a:endParaRPr lang="en-GB" sz="2800" dirty="0" smtClean="0">
              <a:solidFill>
                <a:srgbClr val="3A3A3A"/>
              </a:solidFill>
            </a:endParaRPr>
          </a:p>
          <a:p>
            <a:pPr algn="ctr"/>
            <a:r>
              <a:rPr lang="en-GB" sz="2800" dirty="0" smtClean="0">
                <a:solidFill>
                  <a:srgbClr val="3A3A3A"/>
                </a:solidFill>
              </a:rPr>
              <a:t>Amen</a:t>
            </a:r>
            <a:r>
              <a:rPr lang="en-GB" sz="2800" dirty="0">
                <a:solidFill>
                  <a:srgbClr val="3A3A3A"/>
                </a:solidFill>
              </a:rPr>
              <a:t>.</a:t>
            </a:r>
            <a:endParaRPr lang="en-GB" sz="2800" b="0" i="0" dirty="0">
              <a:solidFill>
                <a:srgbClr val="3A3A3A"/>
              </a:solidFill>
              <a:effectLst/>
            </a:endParaRPr>
          </a:p>
        </p:txBody>
      </p:sp>
      <p:pic>
        <p:nvPicPr>
          <p:cNvPr id="8" name="Picture 7"/>
          <p:cNvPicPr>
            <a:picLocks noChangeAspect="1"/>
          </p:cNvPicPr>
          <p:nvPr/>
        </p:nvPicPr>
        <p:blipFill>
          <a:blip r:embed="rId3"/>
          <a:stretch>
            <a:fillRect/>
          </a:stretch>
        </p:blipFill>
        <p:spPr>
          <a:xfrm>
            <a:off x="843962" y="1278773"/>
            <a:ext cx="3295650" cy="5095875"/>
          </a:xfrm>
          <a:prstGeom prst="rect">
            <a:avLst/>
          </a:prstGeom>
        </p:spPr>
      </p:pic>
    </p:spTree>
    <p:extLst>
      <p:ext uri="{BB962C8B-B14F-4D97-AF65-F5344CB8AC3E}">
        <p14:creationId xmlns:p14="http://schemas.microsoft.com/office/powerpoint/2010/main" val="10038405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5788" y="127730"/>
            <a:ext cx="11900423" cy="6602540"/>
          </a:xfrm>
          <a:prstGeom prst="rect">
            <a:avLst/>
          </a:prstGeom>
        </p:spPr>
      </p:pic>
      <p:sp>
        <p:nvSpPr>
          <p:cNvPr id="2" name="Rectangle 1"/>
          <p:cNvSpPr/>
          <p:nvPr/>
        </p:nvSpPr>
        <p:spPr>
          <a:xfrm>
            <a:off x="505325" y="803480"/>
            <a:ext cx="11181348" cy="2246769"/>
          </a:xfrm>
          <a:prstGeom prst="rect">
            <a:avLst/>
          </a:prstGeom>
        </p:spPr>
        <p:txBody>
          <a:bodyPr wrap="square">
            <a:spAutoFit/>
          </a:bodyPr>
          <a:lstStyle/>
          <a:p>
            <a:r>
              <a:rPr lang="en-GB" sz="2800" dirty="0"/>
              <a:t>In the weeks leading up to Christmas we wait in hope for </a:t>
            </a:r>
            <a:r>
              <a:rPr lang="en-GB" sz="2800" dirty="0" smtClean="0"/>
              <a:t>the arrival </a:t>
            </a:r>
            <a:r>
              <a:rPr lang="en-GB" sz="2800" dirty="0"/>
              <a:t>of Jesus - God made man - who would show </a:t>
            </a:r>
            <a:r>
              <a:rPr lang="en-GB" sz="2800" dirty="0" smtClean="0"/>
              <a:t>the people </a:t>
            </a:r>
            <a:r>
              <a:rPr lang="en-GB" sz="2800" dirty="0"/>
              <a:t>of the world how to live together: forgiving </a:t>
            </a:r>
            <a:r>
              <a:rPr lang="en-GB" sz="2800" dirty="0" smtClean="0"/>
              <a:t>errors, acting </a:t>
            </a:r>
            <a:r>
              <a:rPr lang="en-GB" sz="2800" dirty="0"/>
              <a:t>with kindness, supporting the needy, promoting </a:t>
            </a:r>
            <a:r>
              <a:rPr lang="en-GB" sz="2800" dirty="0" smtClean="0"/>
              <a:t>peace, striving </a:t>
            </a:r>
            <a:r>
              <a:rPr lang="en-GB" sz="2800" dirty="0"/>
              <a:t>for justice.</a:t>
            </a:r>
          </a:p>
          <a:p>
            <a:endParaRPr lang="en-GB" sz="2800" dirty="0" smtClean="0"/>
          </a:p>
        </p:txBody>
      </p:sp>
      <p:pic>
        <p:nvPicPr>
          <p:cNvPr id="4" name="Picture 3"/>
          <p:cNvPicPr>
            <a:picLocks noChangeAspect="1"/>
          </p:cNvPicPr>
          <p:nvPr/>
        </p:nvPicPr>
        <p:blipFill>
          <a:blip r:embed="rId3"/>
          <a:stretch>
            <a:fillRect/>
          </a:stretch>
        </p:blipFill>
        <p:spPr>
          <a:xfrm>
            <a:off x="615582" y="2861540"/>
            <a:ext cx="2692364" cy="3530969"/>
          </a:xfrm>
          <a:prstGeom prst="rect">
            <a:avLst/>
          </a:prstGeom>
        </p:spPr>
      </p:pic>
      <p:sp>
        <p:nvSpPr>
          <p:cNvPr id="5" name="Rectangle 4"/>
          <p:cNvSpPr/>
          <p:nvPr/>
        </p:nvSpPr>
        <p:spPr>
          <a:xfrm>
            <a:off x="3777739" y="3725999"/>
            <a:ext cx="7683816" cy="1384995"/>
          </a:xfrm>
          <a:prstGeom prst="rect">
            <a:avLst/>
          </a:prstGeom>
        </p:spPr>
        <p:txBody>
          <a:bodyPr wrap="square">
            <a:spAutoFit/>
          </a:bodyPr>
          <a:lstStyle/>
          <a:p>
            <a:r>
              <a:rPr lang="en-GB" sz="2800" dirty="0"/>
              <a:t>By living like this, we continue to make Christ’s presence known on earth every day: delivering to all people the true gift of Christmas, God’s love.</a:t>
            </a:r>
          </a:p>
        </p:txBody>
      </p:sp>
    </p:spTree>
    <p:extLst>
      <p:ext uri="{BB962C8B-B14F-4D97-AF65-F5344CB8AC3E}">
        <p14:creationId xmlns:p14="http://schemas.microsoft.com/office/powerpoint/2010/main" val="35750326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19685" y="153464"/>
            <a:ext cx="11948357" cy="6551072"/>
          </a:xfrm>
          <a:prstGeom prst="rect">
            <a:avLst/>
          </a:prstGeom>
        </p:spPr>
      </p:pic>
      <p:sp>
        <p:nvSpPr>
          <p:cNvPr id="2" name="Rectangle 1"/>
          <p:cNvSpPr/>
          <p:nvPr/>
        </p:nvSpPr>
        <p:spPr>
          <a:xfrm>
            <a:off x="1788026" y="217894"/>
            <a:ext cx="3529301" cy="923330"/>
          </a:xfrm>
          <a:prstGeom prst="rect">
            <a:avLst/>
          </a:prstGeom>
          <a:noFill/>
        </p:spPr>
        <p:txBody>
          <a:bodyPr wrap="none" lIns="91440" tIns="45720" rIns="91440" bIns="45720">
            <a:spAutoFit/>
          </a:bodyPr>
          <a:lstStyle/>
          <a:p>
            <a:pPr algn="ctr"/>
            <a:r>
              <a:rPr lang="en-US" sz="5400" b="1" dirty="0" smtClean="0">
                <a:ln w="12700" cmpd="sng">
                  <a:solidFill>
                    <a:srgbClr val="7030A0"/>
                  </a:solidFill>
                  <a:prstDash val="solid"/>
                </a:ln>
                <a:solidFill>
                  <a:srgbClr val="7030A0"/>
                </a:solidFill>
              </a:rPr>
              <a:t>We Listen…</a:t>
            </a:r>
            <a:endParaRPr lang="en-US" sz="5400" b="1" dirty="0">
              <a:ln w="12700" cmpd="sng">
                <a:solidFill>
                  <a:srgbClr val="7030A0"/>
                </a:solidFill>
                <a:prstDash val="solid"/>
              </a:ln>
              <a:solidFill>
                <a:srgbClr val="7030A0"/>
              </a:solidFill>
            </a:endParaRPr>
          </a:p>
        </p:txBody>
      </p:sp>
      <p:sp>
        <p:nvSpPr>
          <p:cNvPr id="4" name="Rectangle 3"/>
          <p:cNvSpPr/>
          <p:nvPr/>
        </p:nvSpPr>
        <p:spPr>
          <a:xfrm>
            <a:off x="863471" y="2511827"/>
            <a:ext cx="7816850" cy="400110"/>
          </a:xfrm>
          <a:prstGeom prst="rect">
            <a:avLst/>
          </a:prstGeom>
        </p:spPr>
        <p:txBody>
          <a:bodyPr wrap="square">
            <a:spAutoFit/>
          </a:bodyPr>
          <a:lstStyle/>
          <a:p>
            <a:r>
              <a:rPr lang="en-GB" sz="2000" dirty="0" smtClean="0"/>
              <a:t> </a:t>
            </a:r>
            <a:endParaRPr lang="en-GB" sz="2000" dirty="0"/>
          </a:p>
        </p:txBody>
      </p:sp>
      <p:sp>
        <p:nvSpPr>
          <p:cNvPr id="10" name="Rectangle 9"/>
          <p:cNvSpPr/>
          <p:nvPr/>
        </p:nvSpPr>
        <p:spPr>
          <a:xfrm>
            <a:off x="298935" y="1141224"/>
            <a:ext cx="8142178" cy="2677656"/>
          </a:xfrm>
          <a:prstGeom prst="rect">
            <a:avLst/>
          </a:prstGeom>
        </p:spPr>
        <p:txBody>
          <a:bodyPr wrap="square">
            <a:spAutoFit/>
          </a:bodyPr>
          <a:lstStyle/>
          <a:p>
            <a:r>
              <a:rPr lang="en-GB" sz="2400" dirty="0" smtClean="0"/>
              <a:t> </a:t>
            </a:r>
            <a:r>
              <a:rPr lang="en-GB" sz="2400" dirty="0"/>
              <a:t>The light of just one candle can push away the darkness. As we light this first candle of Advent, we begin our journey to Christmas. </a:t>
            </a:r>
            <a:endParaRPr lang="en-GB" sz="2400" dirty="0" smtClean="0"/>
          </a:p>
          <a:p>
            <a:endParaRPr lang="en-GB" sz="2400" dirty="0"/>
          </a:p>
          <a:p>
            <a:r>
              <a:rPr lang="en-GB" sz="2400" dirty="0" smtClean="0"/>
              <a:t>The </a:t>
            </a:r>
            <a:r>
              <a:rPr lang="en-GB" sz="2400" dirty="0"/>
              <a:t>first candle of Advent is called the Hope </a:t>
            </a:r>
            <a:r>
              <a:rPr lang="en-GB" sz="2400" dirty="0" smtClean="0"/>
              <a:t>candle</a:t>
            </a:r>
            <a:r>
              <a:rPr lang="en-GB" sz="2400" dirty="0"/>
              <a:t>; as we anticipate Christmas, let us remember those who first spoke the promise of the coming Christ child.</a:t>
            </a:r>
          </a:p>
        </p:txBody>
      </p:sp>
      <p:pic>
        <p:nvPicPr>
          <p:cNvPr id="11" name="Picture 10"/>
          <p:cNvPicPr>
            <a:picLocks noChangeAspect="1"/>
          </p:cNvPicPr>
          <p:nvPr/>
        </p:nvPicPr>
        <p:blipFill rotWithShape="1">
          <a:blip r:embed="rId4"/>
          <a:srcRect l="12412" r="55957" b="3958"/>
          <a:stretch/>
        </p:blipFill>
        <p:spPr>
          <a:xfrm>
            <a:off x="8735635" y="217894"/>
            <a:ext cx="1410054" cy="6422212"/>
          </a:xfrm>
          <a:prstGeom prst="rect">
            <a:avLst/>
          </a:prstGeom>
        </p:spPr>
      </p:pic>
      <p:pic>
        <p:nvPicPr>
          <p:cNvPr id="12" name="Picture 11"/>
          <p:cNvPicPr>
            <a:picLocks noChangeAspect="1"/>
          </p:cNvPicPr>
          <p:nvPr/>
        </p:nvPicPr>
        <p:blipFill rotWithShape="1">
          <a:blip r:embed="rId4"/>
          <a:srcRect l="56737" r="12865" b="3821"/>
          <a:stretch/>
        </p:blipFill>
        <p:spPr>
          <a:xfrm>
            <a:off x="10145938" y="217894"/>
            <a:ext cx="1353188" cy="6422212"/>
          </a:xfrm>
          <a:prstGeom prst="rect">
            <a:avLst/>
          </a:prstGeom>
        </p:spPr>
      </p:pic>
      <p:sp>
        <p:nvSpPr>
          <p:cNvPr id="14" name="Rectangle 13"/>
          <p:cNvSpPr/>
          <p:nvPr/>
        </p:nvSpPr>
        <p:spPr>
          <a:xfrm>
            <a:off x="8507239" y="2293382"/>
            <a:ext cx="1280479" cy="4475584"/>
          </a:xfrm>
          <a:prstGeom prst="rect">
            <a:avLst/>
          </a:prstGeom>
          <a:noFill/>
        </p:spPr>
        <p:txBody>
          <a:bodyPr vert="wordArtVert" wrap="none" lIns="91440" tIns="45720" rIns="91440" bIns="45720">
            <a:spAutoFit/>
          </a:bodyPr>
          <a:lstStyle/>
          <a:p>
            <a:pPr algn="ctr"/>
            <a:r>
              <a:rPr lang="en-US" sz="6000" b="1" cap="none" spc="0" dirty="0" smtClean="0">
                <a:ln w="10160">
                  <a:solidFill>
                    <a:schemeClr val="accent5"/>
                  </a:solidFill>
                  <a:prstDash val="solid"/>
                </a:ln>
                <a:solidFill>
                  <a:srgbClr val="FFFFFF"/>
                </a:solidFill>
                <a:effectLst>
                  <a:outerShdw blurRad="38100" dist="38100" dir="2700000" algn="tl">
                    <a:srgbClr val="000000">
                      <a:alpha val="43137"/>
                    </a:srgbClr>
                  </a:outerShdw>
                </a:effectLst>
              </a:rPr>
              <a:t>HOPE</a:t>
            </a:r>
            <a:endParaRPr lang="en-US" sz="4000" b="1" cap="none" spc="0" dirty="0">
              <a:ln w="10160">
                <a:solidFill>
                  <a:schemeClr val="accent5"/>
                </a:solidFill>
                <a:prstDash val="solid"/>
              </a:ln>
              <a:solidFill>
                <a:srgbClr val="FFFFFF"/>
              </a:solidFill>
              <a:effectLst>
                <a:outerShdw blurRad="38100" dist="38100" dir="2700000" algn="tl">
                  <a:srgbClr val="000000">
                    <a:alpha val="43137"/>
                  </a:srgbClr>
                </a:outerShdw>
              </a:effectLst>
            </a:endParaRPr>
          </a:p>
        </p:txBody>
      </p:sp>
      <p:sp>
        <p:nvSpPr>
          <p:cNvPr id="15" name="Rectangle 14"/>
          <p:cNvSpPr/>
          <p:nvPr/>
        </p:nvSpPr>
        <p:spPr>
          <a:xfrm>
            <a:off x="1083198" y="4141872"/>
            <a:ext cx="6617013" cy="2308324"/>
          </a:xfrm>
          <a:prstGeom prst="rect">
            <a:avLst/>
          </a:prstGeom>
          <a:ln w="38100">
            <a:solidFill>
              <a:srgbClr val="7030A0"/>
            </a:solidFill>
          </a:ln>
        </p:spPr>
        <p:style>
          <a:lnRef idx="2">
            <a:schemeClr val="accent5"/>
          </a:lnRef>
          <a:fillRef idx="1">
            <a:schemeClr val="lt1"/>
          </a:fillRef>
          <a:effectRef idx="0">
            <a:schemeClr val="accent5"/>
          </a:effectRef>
          <a:fontRef idx="minor">
            <a:schemeClr val="dk1"/>
          </a:fontRef>
        </p:style>
        <p:txBody>
          <a:bodyPr wrap="square">
            <a:spAutoFit/>
          </a:bodyPr>
          <a:lstStyle/>
          <a:p>
            <a:r>
              <a:rPr lang="en-GB" sz="2400" dirty="0"/>
              <a:t>A reading from the prophet </a:t>
            </a:r>
            <a:r>
              <a:rPr lang="en-GB" sz="2400" dirty="0" smtClean="0"/>
              <a:t>Isaiah 63:19, 64:3, 4,7</a:t>
            </a:r>
            <a:endParaRPr lang="en-GB" sz="2400" dirty="0"/>
          </a:p>
          <a:p>
            <a:r>
              <a:rPr lang="en-GB" sz="2400" dirty="0"/>
              <a:t>You guide those who act with integrity</a:t>
            </a:r>
          </a:p>
          <a:p>
            <a:r>
              <a:rPr lang="en-GB" sz="2400" dirty="0"/>
              <a:t>and keep your ways in mind.</a:t>
            </a:r>
          </a:p>
          <a:p>
            <a:r>
              <a:rPr lang="en-GB" sz="2400" dirty="0"/>
              <a:t>Lord, you are our Father;</a:t>
            </a:r>
          </a:p>
          <a:p>
            <a:r>
              <a:rPr lang="en-GB" sz="2400" dirty="0"/>
              <a:t>we the clay, you the potter,</a:t>
            </a:r>
          </a:p>
          <a:p>
            <a:r>
              <a:rPr lang="en-GB" sz="2400" dirty="0"/>
              <a:t>we are all the work of your hand.</a:t>
            </a:r>
          </a:p>
        </p:txBody>
      </p:sp>
    </p:spTree>
    <p:extLst>
      <p:ext uri="{BB962C8B-B14F-4D97-AF65-F5344CB8AC3E}">
        <p14:creationId xmlns:p14="http://schemas.microsoft.com/office/powerpoint/2010/main" val="1139821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15305" y="127730"/>
            <a:ext cx="11961389" cy="6602540"/>
          </a:xfrm>
          <a:prstGeom prst="rect">
            <a:avLst/>
          </a:prstGeom>
        </p:spPr>
      </p:pic>
      <p:sp>
        <p:nvSpPr>
          <p:cNvPr id="4" name="Rectangle 3"/>
          <p:cNvSpPr/>
          <p:nvPr/>
        </p:nvSpPr>
        <p:spPr>
          <a:xfrm>
            <a:off x="1290174" y="310747"/>
            <a:ext cx="3836499" cy="923330"/>
          </a:xfrm>
          <a:prstGeom prst="rect">
            <a:avLst/>
          </a:prstGeom>
          <a:noFill/>
        </p:spPr>
        <p:txBody>
          <a:bodyPr wrap="none" lIns="91440" tIns="45720" rIns="91440" bIns="45720">
            <a:spAutoFit/>
          </a:bodyPr>
          <a:lstStyle/>
          <a:p>
            <a:pPr algn="ctr"/>
            <a:r>
              <a:rPr lang="en-US" sz="5400" b="1" cap="none" spc="0" dirty="0" smtClean="0">
                <a:ln w="10160">
                  <a:solidFill>
                    <a:srgbClr val="7030A0"/>
                  </a:solidFill>
                  <a:prstDash val="solid"/>
                </a:ln>
                <a:solidFill>
                  <a:srgbClr val="7030A0"/>
                </a:solidFill>
                <a:effectLst>
                  <a:outerShdw blurRad="38100" dist="22860" dir="5400000" algn="tl" rotWithShape="0">
                    <a:srgbClr val="000000">
                      <a:alpha val="30000"/>
                    </a:srgbClr>
                  </a:outerShdw>
                </a:effectLst>
              </a:rPr>
              <a:t>We Reflect…</a:t>
            </a:r>
            <a:endParaRPr lang="en-US" sz="5400" b="1" cap="none" spc="0" dirty="0">
              <a:ln w="10160">
                <a:solidFill>
                  <a:srgbClr val="7030A0"/>
                </a:solidFill>
                <a:prstDash val="solid"/>
              </a:ln>
              <a:solidFill>
                <a:srgbClr val="7030A0"/>
              </a:solidFill>
              <a:effectLst>
                <a:outerShdw blurRad="38100" dist="22860" dir="5400000" algn="tl" rotWithShape="0">
                  <a:srgbClr val="000000">
                    <a:alpha val="30000"/>
                  </a:srgbClr>
                </a:outerShdw>
              </a:effectLst>
            </a:endParaRPr>
          </a:p>
        </p:txBody>
      </p:sp>
      <p:sp>
        <p:nvSpPr>
          <p:cNvPr id="7" name="Rectangle 6"/>
          <p:cNvSpPr/>
          <p:nvPr/>
        </p:nvSpPr>
        <p:spPr>
          <a:xfrm>
            <a:off x="330288" y="1497955"/>
            <a:ext cx="11161560" cy="1384995"/>
          </a:xfrm>
          <a:prstGeom prst="rect">
            <a:avLst/>
          </a:prstGeom>
        </p:spPr>
        <p:txBody>
          <a:bodyPr wrap="square">
            <a:spAutoFit/>
          </a:bodyPr>
          <a:lstStyle/>
          <a:p>
            <a:r>
              <a:rPr lang="en-GB" sz="2800" dirty="0" smtClean="0"/>
              <a:t>God </a:t>
            </a:r>
            <a:r>
              <a:rPr lang="en-GB" sz="2800" dirty="0"/>
              <a:t>calls us </a:t>
            </a:r>
            <a:r>
              <a:rPr lang="en-GB" sz="2800" dirty="0" smtClean="0"/>
              <a:t>to share </a:t>
            </a:r>
            <a:r>
              <a:rPr lang="en-GB" sz="2800" dirty="0"/>
              <a:t>his love with all people, everywhere - let’s now </a:t>
            </a:r>
            <a:r>
              <a:rPr lang="en-GB" sz="2800" dirty="0" smtClean="0"/>
              <a:t>think about </a:t>
            </a:r>
            <a:r>
              <a:rPr lang="en-GB" sz="2800" dirty="0"/>
              <a:t>ways we can bring hope to those </a:t>
            </a:r>
            <a:r>
              <a:rPr lang="en-GB" sz="2800" dirty="0" smtClean="0"/>
              <a:t>who need God comfort this Advent Season.</a:t>
            </a:r>
            <a:endParaRPr lang="en-GB" sz="2800" dirty="0"/>
          </a:p>
        </p:txBody>
      </p:sp>
      <p:sp>
        <p:nvSpPr>
          <p:cNvPr id="12" name="Rectangle 11"/>
          <p:cNvSpPr/>
          <p:nvPr/>
        </p:nvSpPr>
        <p:spPr>
          <a:xfrm>
            <a:off x="330288" y="3219601"/>
            <a:ext cx="11274748" cy="954107"/>
          </a:xfrm>
          <a:prstGeom prst="rect">
            <a:avLst/>
          </a:prstGeom>
        </p:spPr>
        <p:txBody>
          <a:bodyPr wrap="square">
            <a:spAutoFit/>
          </a:bodyPr>
          <a:lstStyle/>
          <a:p>
            <a:r>
              <a:rPr lang="en-GB" sz="2800" dirty="0"/>
              <a:t>Even if our efforts only seem small, like lighting a candle in a dark room, we must trust that </a:t>
            </a:r>
            <a:r>
              <a:rPr lang="en-GB" sz="2800" dirty="0" smtClean="0"/>
              <a:t>with God’s </a:t>
            </a:r>
            <a:r>
              <a:rPr lang="en-GB" sz="2800" dirty="0"/>
              <a:t>grace we can shatter darkness and bring </a:t>
            </a:r>
            <a:r>
              <a:rPr lang="en-GB" sz="2800" dirty="0" smtClean="0"/>
              <a:t>hope.</a:t>
            </a:r>
            <a:endParaRPr lang="en-GB" sz="2800" dirty="0"/>
          </a:p>
        </p:txBody>
      </p:sp>
      <p:pic>
        <p:nvPicPr>
          <p:cNvPr id="13" name="Picture 12"/>
          <p:cNvPicPr>
            <a:picLocks noChangeAspect="1"/>
          </p:cNvPicPr>
          <p:nvPr/>
        </p:nvPicPr>
        <p:blipFill>
          <a:blip r:embed="rId3"/>
          <a:stretch>
            <a:fillRect/>
          </a:stretch>
        </p:blipFill>
        <p:spPr>
          <a:xfrm>
            <a:off x="3484644" y="4393233"/>
            <a:ext cx="5388935" cy="2161663"/>
          </a:xfrm>
          <a:prstGeom prst="rect">
            <a:avLst/>
          </a:prstGeom>
        </p:spPr>
      </p:pic>
    </p:spTree>
    <p:extLst>
      <p:ext uri="{BB962C8B-B14F-4D97-AF65-F5344CB8AC3E}">
        <p14:creationId xmlns:p14="http://schemas.microsoft.com/office/powerpoint/2010/main" val="796994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21402" y="152116"/>
            <a:ext cx="11949196" cy="6553768"/>
          </a:xfrm>
          <a:prstGeom prst="rect">
            <a:avLst/>
          </a:prstGeom>
        </p:spPr>
      </p:pic>
      <p:sp>
        <p:nvSpPr>
          <p:cNvPr id="2" name="Rounded Rectangle 1"/>
          <p:cNvSpPr/>
          <p:nvPr/>
        </p:nvSpPr>
        <p:spPr>
          <a:xfrm>
            <a:off x="4271211" y="1792704"/>
            <a:ext cx="7206915" cy="3657601"/>
          </a:xfrm>
          <a:prstGeom prst="roundRect">
            <a:avLst/>
          </a:prstGeom>
          <a:solidFill>
            <a:srgbClr val="966EBE"/>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 name="Rectangle 3"/>
          <p:cNvSpPr/>
          <p:nvPr/>
        </p:nvSpPr>
        <p:spPr>
          <a:xfrm>
            <a:off x="4315326" y="1973748"/>
            <a:ext cx="6753728" cy="2862322"/>
          </a:xfrm>
          <a:prstGeom prst="rect">
            <a:avLst/>
          </a:prstGeom>
        </p:spPr>
        <p:txBody>
          <a:bodyPr wrap="square">
            <a:spAutoFit/>
          </a:bodyPr>
          <a:lstStyle/>
          <a:p>
            <a:pPr algn="ctr"/>
            <a:r>
              <a:rPr lang="en-GB" sz="3600" dirty="0">
                <a:solidFill>
                  <a:schemeClr val="bg1"/>
                </a:solidFill>
              </a:rPr>
              <a:t> It is important that as children of God we follow the example of Jesus, who </a:t>
            </a:r>
            <a:r>
              <a:rPr lang="en-GB" sz="3600" dirty="0" smtClean="0">
                <a:solidFill>
                  <a:schemeClr val="bg1"/>
                </a:solidFill>
              </a:rPr>
              <a:t>brought hope </a:t>
            </a:r>
            <a:r>
              <a:rPr lang="en-GB" sz="3600" dirty="0">
                <a:solidFill>
                  <a:schemeClr val="bg1"/>
                </a:solidFill>
              </a:rPr>
              <a:t>to the hopeless by showing them support and care.</a:t>
            </a:r>
          </a:p>
        </p:txBody>
      </p:sp>
      <p:pic>
        <p:nvPicPr>
          <p:cNvPr id="6" name="Picture 5"/>
          <p:cNvPicPr>
            <a:picLocks noChangeAspect="1"/>
          </p:cNvPicPr>
          <p:nvPr/>
        </p:nvPicPr>
        <p:blipFill>
          <a:blip r:embed="rId3"/>
          <a:stretch>
            <a:fillRect/>
          </a:stretch>
        </p:blipFill>
        <p:spPr>
          <a:xfrm>
            <a:off x="609599" y="1589942"/>
            <a:ext cx="3395768" cy="4399376"/>
          </a:xfrm>
          <a:prstGeom prst="rect">
            <a:avLst/>
          </a:prstGeom>
        </p:spPr>
      </p:pic>
      <p:sp>
        <p:nvSpPr>
          <p:cNvPr id="8" name="Rectangle 7"/>
          <p:cNvSpPr/>
          <p:nvPr/>
        </p:nvSpPr>
        <p:spPr>
          <a:xfrm>
            <a:off x="999786" y="236253"/>
            <a:ext cx="3775585" cy="923330"/>
          </a:xfrm>
          <a:prstGeom prst="rect">
            <a:avLst/>
          </a:prstGeom>
        </p:spPr>
        <p:txBody>
          <a:bodyPr wrap="none">
            <a:spAutoFit/>
          </a:bodyPr>
          <a:lstStyle/>
          <a:p>
            <a:pPr lvl="0" algn="ctr"/>
            <a:r>
              <a:rPr lang="en-US" sz="5400" b="1" dirty="0">
                <a:ln w="10160">
                  <a:solidFill>
                    <a:srgbClr val="7030A0"/>
                  </a:solidFill>
                  <a:prstDash val="solid"/>
                </a:ln>
                <a:solidFill>
                  <a:srgbClr val="7030A0"/>
                </a:solidFill>
                <a:effectLst>
                  <a:outerShdw blurRad="38100" dist="22860" dir="5400000" algn="tl" rotWithShape="0">
                    <a:srgbClr val="000000">
                      <a:alpha val="30000"/>
                    </a:srgbClr>
                  </a:outerShdw>
                </a:effectLst>
              </a:rPr>
              <a:t>We Reflect…</a:t>
            </a:r>
          </a:p>
        </p:txBody>
      </p:sp>
    </p:spTree>
    <p:extLst>
      <p:ext uri="{BB962C8B-B14F-4D97-AF65-F5344CB8AC3E}">
        <p14:creationId xmlns:p14="http://schemas.microsoft.com/office/powerpoint/2010/main" val="3975356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21402" y="152116"/>
            <a:ext cx="11949196" cy="6553768"/>
          </a:xfrm>
          <a:prstGeom prst="rect">
            <a:avLst/>
          </a:prstGeom>
        </p:spPr>
      </p:pic>
      <p:pic>
        <p:nvPicPr>
          <p:cNvPr id="2" name="Picture 1"/>
          <p:cNvPicPr>
            <a:picLocks noChangeAspect="1"/>
          </p:cNvPicPr>
          <p:nvPr/>
        </p:nvPicPr>
        <p:blipFill rotWithShape="1">
          <a:blip r:embed="rId3"/>
          <a:srcRect l="4811" t="2923"/>
          <a:stretch/>
        </p:blipFill>
        <p:spPr>
          <a:xfrm>
            <a:off x="1187116" y="708796"/>
            <a:ext cx="9480884" cy="544040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 name="Picture 3"/>
          <p:cNvPicPr>
            <a:picLocks noChangeAspect="1"/>
          </p:cNvPicPr>
          <p:nvPr/>
        </p:nvPicPr>
        <p:blipFill rotWithShape="1">
          <a:blip r:embed="rId4"/>
          <a:srcRect l="43084"/>
          <a:stretch/>
        </p:blipFill>
        <p:spPr>
          <a:xfrm>
            <a:off x="9714017" y="3634603"/>
            <a:ext cx="2019697" cy="2514600"/>
          </a:xfrm>
          <a:prstGeom prst="rect">
            <a:avLst/>
          </a:prstGeom>
        </p:spPr>
      </p:pic>
    </p:spTree>
    <p:extLst>
      <p:ext uri="{BB962C8B-B14F-4D97-AF65-F5344CB8AC3E}">
        <p14:creationId xmlns:p14="http://schemas.microsoft.com/office/powerpoint/2010/main" val="10946324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21402" y="152116"/>
            <a:ext cx="11949196" cy="6553768"/>
          </a:xfrm>
          <a:prstGeom prst="rect">
            <a:avLst/>
          </a:prstGeom>
        </p:spPr>
      </p:pic>
      <p:sp>
        <p:nvSpPr>
          <p:cNvPr id="2" name="Rectangle 1"/>
          <p:cNvSpPr/>
          <p:nvPr/>
        </p:nvSpPr>
        <p:spPr>
          <a:xfrm>
            <a:off x="529390" y="1061519"/>
            <a:ext cx="10058400" cy="5262979"/>
          </a:xfrm>
          <a:prstGeom prst="rect">
            <a:avLst/>
          </a:prstGeom>
        </p:spPr>
        <p:txBody>
          <a:bodyPr wrap="square">
            <a:spAutoFit/>
          </a:bodyPr>
          <a:lstStyle/>
          <a:p>
            <a:r>
              <a:rPr lang="en-GB" sz="2800" dirty="0"/>
              <a:t>God of hope, who brought love into this world,</a:t>
            </a:r>
          </a:p>
          <a:p>
            <a:r>
              <a:rPr lang="en-GB" sz="2800" b="1" dirty="0"/>
              <a:t>be the love that dwells between us</a:t>
            </a:r>
            <a:r>
              <a:rPr lang="en-GB" sz="2800" dirty="0"/>
              <a:t>.</a:t>
            </a:r>
          </a:p>
          <a:p>
            <a:endParaRPr lang="en-GB" sz="2800" dirty="0" smtClean="0"/>
          </a:p>
          <a:p>
            <a:r>
              <a:rPr lang="en-GB" sz="2800" dirty="0" smtClean="0"/>
              <a:t>God </a:t>
            </a:r>
            <a:r>
              <a:rPr lang="en-GB" sz="2800" dirty="0"/>
              <a:t>of hope, who brought peace into this world,</a:t>
            </a:r>
          </a:p>
          <a:p>
            <a:r>
              <a:rPr lang="en-GB" sz="2800" b="1" dirty="0"/>
              <a:t>be the peace that dwells between us.</a:t>
            </a:r>
          </a:p>
          <a:p>
            <a:endParaRPr lang="en-GB" sz="2800" dirty="0" smtClean="0"/>
          </a:p>
          <a:p>
            <a:r>
              <a:rPr lang="en-GB" sz="2800" dirty="0" smtClean="0"/>
              <a:t>God </a:t>
            </a:r>
            <a:r>
              <a:rPr lang="en-GB" sz="2800" dirty="0"/>
              <a:t>of hope, who brought joy into this world,</a:t>
            </a:r>
          </a:p>
          <a:p>
            <a:r>
              <a:rPr lang="en-GB" sz="2800" b="1" dirty="0"/>
              <a:t>be the joy that dwells between us.</a:t>
            </a:r>
          </a:p>
          <a:p>
            <a:endParaRPr lang="en-GB" sz="2800" dirty="0" smtClean="0"/>
          </a:p>
          <a:p>
            <a:r>
              <a:rPr lang="en-GB" sz="2800" dirty="0" smtClean="0"/>
              <a:t>God </a:t>
            </a:r>
            <a:r>
              <a:rPr lang="en-GB" sz="2800" dirty="0"/>
              <a:t>of hope, the rock we stand upon,</a:t>
            </a:r>
          </a:p>
          <a:p>
            <a:r>
              <a:rPr lang="en-GB" sz="2800" b="1" dirty="0"/>
              <a:t>be the centre, the focus of our </a:t>
            </a:r>
            <a:r>
              <a:rPr lang="en-GB" sz="2800" b="1" dirty="0" smtClean="0"/>
              <a:t>lives always</a:t>
            </a:r>
            <a:r>
              <a:rPr lang="en-GB" sz="2800" b="1" dirty="0"/>
              <a:t>, and particularly this Advent time.</a:t>
            </a:r>
          </a:p>
        </p:txBody>
      </p:sp>
      <p:pic>
        <p:nvPicPr>
          <p:cNvPr id="3" name="Picture 2"/>
          <p:cNvPicPr>
            <a:picLocks noChangeAspect="1"/>
          </p:cNvPicPr>
          <p:nvPr/>
        </p:nvPicPr>
        <p:blipFill>
          <a:blip r:embed="rId3"/>
          <a:stretch>
            <a:fillRect/>
          </a:stretch>
        </p:blipFill>
        <p:spPr>
          <a:xfrm>
            <a:off x="9377629" y="422749"/>
            <a:ext cx="2420322" cy="5773412"/>
          </a:xfrm>
          <a:prstGeom prst="rect">
            <a:avLst/>
          </a:prstGeom>
        </p:spPr>
      </p:pic>
      <p:sp>
        <p:nvSpPr>
          <p:cNvPr id="6" name="Rectangle 5"/>
          <p:cNvSpPr/>
          <p:nvPr/>
        </p:nvSpPr>
        <p:spPr>
          <a:xfrm>
            <a:off x="1083869" y="138189"/>
            <a:ext cx="3061992" cy="923330"/>
          </a:xfrm>
          <a:prstGeom prst="rect">
            <a:avLst/>
          </a:prstGeom>
          <a:noFill/>
        </p:spPr>
        <p:txBody>
          <a:bodyPr wrap="none" lIns="91440" tIns="45720" rIns="91440" bIns="45720">
            <a:spAutoFit/>
          </a:bodyPr>
          <a:lstStyle/>
          <a:p>
            <a:pPr algn="ctr"/>
            <a:r>
              <a:rPr lang="en-US" sz="5400" b="1" cap="none" spc="0" dirty="0" smtClean="0">
                <a:ln w="10160">
                  <a:solidFill>
                    <a:srgbClr val="7030A0"/>
                  </a:solidFill>
                  <a:prstDash val="solid"/>
                </a:ln>
                <a:solidFill>
                  <a:srgbClr val="7030A0"/>
                </a:solidFill>
                <a:effectLst>
                  <a:outerShdw blurRad="38100" dist="22860" dir="5400000" algn="tl" rotWithShape="0">
                    <a:srgbClr val="000000">
                      <a:alpha val="30000"/>
                    </a:srgbClr>
                  </a:outerShdw>
                </a:effectLst>
              </a:rPr>
              <a:t>We Pray…</a:t>
            </a:r>
            <a:endParaRPr lang="en-US" sz="5400" b="1" cap="none" spc="0" dirty="0">
              <a:ln w="10160">
                <a:solidFill>
                  <a:srgbClr val="7030A0"/>
                </a:solidFill>
                <a:prstDash val="solid"/>
              </a:ln>
              <a:solidFill>
                <a:srgbClr val="7030A0"/>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41087965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1402" y="134531"/>
            <a:ext cx="11949196" cy="6553768"/>
          </a:xfrm>
          <a:prstGeom prst="rect">
            <a:avLst/>
          </a:prstGeom>
        </p:spPr>
      </p:pic>
      <p:pic>
        <p:nvPicPr>
          <p:cNvPr id="3" name="Picture 2"/>
          <p:cNvPicPr>
            <a:picLocks noChangeAspect="1"/>
          </p:cNvPicPr>
          <p:nvPr/>
        </p:nvPicPr>
        <p:blipFill>
          <a:blip r:embed="rId3"/>
          <a:stretch>
            <a:fillRect/>
          </a:stretch>
        </p:blipFill>
        <p:spPr>
          <a:xfrm>
            <a:off x="5185077" y="728787"/>
            <a:ext cx="1840339" cy="4389926"/>
          </a:xfrm>
          <a:prstGeom prst="rect">
            <a:avLst/>
          </a:prstGeom>
        </p:spPr>
      </p:pic>
      <p:sp>
        <p:nvSpPr>
          <p:cNvPr id="6" name="Rectangle 5"/>
          <p:cNvSpPr/>
          <p:nvPr/>
        </p:nvSpPr>
        <p:spPr>
          <a:xfrm>
            <a:off x="448353" y="771023"/>
            <a:ext cx="4924927" cy="2246769"/>
          </a:xfrm>
          <a:prstGeom prst="rect">
            <a:avLst/>
          </a:prstGeom>
        </p:spPr>
        <p:txBody>
          <a:bodyPr wrap="square">
            <a:spAutoFit/>
          </a:bodyPr>
          <a:lstStyle/>
          <a:p>
            <a:r>
              <a:rPr lang="en-GB" sz="2800" dirty="0"/>
              <a:t>In this Advent of expectation</a:t>
            </a:r>
          </a:p>
          <a:p>
            <a:r>
              <a:rPr lang="en-GB" sz="2800" dirty="0"/>
              <a:t>draw us together in unity,</a:t>
            </a:r>
          </a:p>
          <a:p>
            <a:r>
              <a:rPr lang="en-GB" sz="2800" dirty="0"/>
              <a:t>that our praise and worship</a:t>
            </a:r>
          </a:p>
          <a:p>
            <a:r>
              <a:rPr lang="en-GB" sz="2800" dirty="0"/>
              <a:t>might echo in these walls</a:t>
            </a:r>
          </a:p>
          <a:p>
            <a:r>
              <a:rPr lang="en-GB" sz="2800" dirty="0"/>
              <a:t>and also through our lives</a:t>
            </a:r>
            <a:r>
              <a:rPr lang="en-GB" sz="2800" dirty="0" smtClean="0"/>
              <a:t>.</a:t>
            </a:r>
            <a:endParaRPr lang="en-GB" sz="2800" dirty="0"/>
          </a:p>
        </p:txBody>
      </p:sp>
      <p:sp>
        <p:nvSpPr>
          <p:cNvPr id="7" name="Rectangle 6"/>
          <p:cNvSpPr/>
          <p:nvPr/>
        </p:nvSpPr>
        <p:spPr>
          <a:xfrm>
            <a:off x="7352110" y="1955954"/>
            <a:ext cx="4391793" cy="2246769"/>
          </a:xfrm>
          <a:prstGeom prst="rect">
            <a:avLst/>
          </a:prstGeom>
        </p:spPr>
        <p:txBody>
          <a:bodyPr wrap="square">
            <a:spAutoFit/>
          </a:bodyPr>
          <a:lstStyle/>
          <a:p>
            <a:r>
              <a:rPr lang="en-GB" sz="2800" dirty="0"/>
              <a:t>In this Advent of expectation</a:t>
            </a:r>
          </a:p>
          <a:p>
            <a:r>
              <a:rPr lang="en-GB" sz="2800" dirty="0"/>
              <a:t>draw us together in service,</a:t>
            </a:r>
          </a:p>
          <a:p>
            <a:r>
              <a:rPr lang="en-GB" sz="2800" dirty="0"/>
              <a:t>that the path we follow</a:t>
            </a:r>
          </a:p>
          <a:p>
            <a:r>
              <a:rPr lang="en-GB" sz="2800" dirty="0"/>
              <a:t>might lead us from a stable</a:t>
            </a:r>
          </a:p>
          <a:p>
            <a:r>
              <a:rPr lang="en-GB" sz="2800" dirty="0"/>
              <a:t>to a glimpse of eternity.</a:t>
            </a:r>
          </a:p>
        </p:txBody>
      </p:sp>
      <p:sp>
        <p:nvSpPr>
          <p:cNvPr id="8" name="Rectangle 7"/>
          <p:cNvSpPr/>
          <p:nvPr/>
        </p:nvSpPr>
        <p:spPr>
          <a:xfrm>
            <a:off x="448353" y="3466200"/>
            <a:ext cx="4525274" cy="2246769"/>
          </a:xfrm>
          <a:prstGeom prst="rect">
            <a:avLst/>
          </a:prstGeom>
        </p:spPr>
        <p:txBody>
          <a:bodyPr wrap="square">
            <a:spAutoFit/>
          </a:bodyPr>
          <a:lstStyle/>
          <a:p>
            <a:r>
              <a:rPr lang="en-GB" sz="2800" dirty="0"/>
              <a:t>In this Advent of expectation</a:t>
            </a:r>
          </a:p>
          <a:p>
            <a:r>
              <a:rPr lang="en-GB" sz="2800" dirty="0"/>
              <a:t>draw us together in mission,</a:t>
            </a:r>
          </a:p>
          <a:p>
            <a:r>
              <a:rPr lang="en-GB" sz="2800" dirty="0"/>
              <a:t>that the hope within</a:t>
            </a:r>
          </a:p>
          <a:p>
            <a:r>
              <a:rPr lang="en-GB" sz="2800" dirty="0"/>
              <a:t>might be the song we sing,</a:t>
            </a:r>
          </a:p>
          <a:p>
            <a:r>
              <a:rPr lang="en-GB" sz="2800" dirty="0"/>
              <a:t>and the melody of our lives</a:t>
            </a:r>
          </a:p>
        </p:txBody>
      </p:sp>
    </p:spTree>
    <p:extLst>
      <p:ext uri="{BB962C8B-B14F-4D97-AF65-F5344CB8AC3E}">
        <p14:creationId xmlns:p14="http://schemas.microsoft.com/office/powerpoint/2010/main" val="16993069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121402" y="152116"/>
            <a:ext cx="11949196" cy="6553768"/>
          </a:xfrm>
          <a:prstGeom prst="rect">
            <a:avLst/>
          </a:prstGeom>
        </p:spPr>
      </p:pic>
      <p:sp>
        <p:nvSpPr>
          <p:cNvPr id="3" name="Rectangle 2"/>
          <p:cNvSpPr/>
          <p:nvPr/>
        </p:nvSpPr>
        <p:spPr>
          <a:xfrm>
            <a:off x="1218498" y="540658"/>
            <a:ext cx="4479624" cy="923330"/>
          </a:xfrm>
          <a:prstGeom prst="rect">
            <a:avLst/>
          </a:prstGeom>
          <a:noFill/>
        </p:spPr>
        <p:txBody>
          <a:bodyPr wrap="none" lIns="91440" tIns="45720" rIns="91440" bIns="45720">
            <a:spAutoFit/>
          </a:bodyPr>
          <a:lstStyle/>
          <a:p>
            <a:pPr algn="ctr"/>
            <a:r>
              <a:rPr lang="en-US" sz="5400" b="1" cap="none" spc="0" dirty="0" smtClean="0">
                <a:ln w="10160">
                  <a:solidFill>
                    <a:srgbClr val="7030A0"/>
                  </a:solidFill>
                  <a:prstDash val="solid"/>
                </a:ln>
                <a:solidFill>
                  <a:srgbClr val="AE97C5"/>
                </a:solidFill>
                <a:effectLst>
                  <a:outerShdw blurRad="38100" dist="22860" dir="5400000" algn="tl" rotWithShape="0">
                    <a:srgbClr val="000000">
                      <a:alpha val="30000"/>
                    </a:srgbClr>
                  </a:outerShdw>
                </a:effectLst>
              </a:rPr>
              <a:t>We Go Forth….</a:t>
            </a:r>
            <a:endParaRPr lang="en-US" sz="5400" b="1" cap="none" spc="0" dirty="0">
              <a:ln w="10160">
                <a:solidFill>
                  <a:srgbClr val="7030A0"/>
                </a:solidFill>
                <a:prstDash val="solid"/>
              </a:ln>
              <a:solidFill>
                <a:srgbClr val="AE97C5"/>
              </a:solidFill>
              <a:effectLst>
                <a:outerShdw blurRad="38100" dist="22860" dir="5400000" algn="tl" rotWithShape="0">
                  <a:srgbClr val="000000">
                    <a:alpha val="30000"/>
                  </a:srgbClr>
                </a:outerShdw>
              </a:effectLst>
            </a:endParaRPr>
          </a:p>
        </p:txBody>
      </p:sp>
      <p:sp>
        <p:nvSpPr>
          <p:cNvPr id="9" name="Rounded Rectangle 8"/>
          <p:cNvSpPr/>
          <p:nvPr/>
        </p:nvSpPr>
        <p:spPr>
          <a:xfrm>
            <a:off x="493295" y="1463988"/>
            <a:ext cx="4186989" cy="4828528"/>
          </a:xfrm>
          <a:prstGeom prst="roundRect">
            <a:avLst/>
          </a:prstGeom>
          <a:solidFill>
            <a:srgbClr val="966EB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582374" y="1598346"/>
            <a:ext cx="3905405" cy="4524315"/>
          </a:xfrm>
          <a:prstGeom prst="rect">
            <a:avLst/>
          </a:prstGeom>
          <a:noFill/>
        </p:spPr>
        <p:txBody>
          <a:bodyPr wrap="square" rtlCol="0">
            <a:spAutoFit/>
          </a:bodyPr>
          <a:lstStyle/>
          <a:p>
            <a:pPr algn="ctr"/>
            <a:r>
              <a:rPr lang="en-GB" sz="3600" dirty="0" smtClean="0">
                <a:solidFill>
                  <a:schemeClr val="bg1"/>
                </a:solidFill>
              </a:rPr>
              <a:t>Draw around your hand and write out, how you will bring hope to others, so that they may know the love of Christ, as we wait for his birth.</a:t>
            </a:r>
            <a:endParaRPr lang="en-GB" sz="3600" dirty="0">
              <a:solidFill>
                <a:schemeClr val="bg1"/>
              </a:solidFill>
            </a:endParaRPr>
          </a:p>
        </p:txBody>
      </p:sp>
      <p:sp>
        <p:nvSpPr>
          <p:cNvPr id="5" name="TextBox 4"/>
          <p:cNvSpPr txBox="1"/>
          <p:nvPr/>
        </p:nvSpPr>
        <p:spPr>
          <a:xfrm>
            <a:off x="5223398" y="4464986"/>
            <a:ext cx="6304085" cy="1815882"/>
          </a:xfrm>
          <a:prstGeom prst="rect">
            <a:avLst/>
          </a:prstGeom>
          <a:noFill/>
        </p:spPr>
        <p:txBody>
          <a:bodyPr wrap="square" rtlCol="0">
            <a:spAutoFit/>
          </a:bodyPr>
          <a:lstStyle/>
          <a:p>
            <a:r>
              <a:rPr lang="en-GB" sz="2800" dirty="0" smtClean="0"/>
              <a:t>Together we will make a school an Advent Wreath, showing how all children in St Chad’s will live the Gospel Value of Hope this Advent Season.</a:t>
            </a:r>
            <a:endParaRPr lang="en-GB" sz="2800" dirty="0"/>
          </a:p>
        </p:txBody>
      </p:sp>
      <p:pic>
        <p:nvPicPr>
          <p:cNvPr id="7" name="Picture 6"/>
          <p:cNvPicPr>
            <a:picLocks noChangeAspect="1"/>
          </p:cNvPicPr>
          <p:nvPr/>
        </p:nvPicPr>
        <p:blipFill rotWithShape="1">
          <a:blip r:embed="rId3"/>
          <a:srcRect t="8422" b="4736"/>
          <a:stretch/>
        </p:blipFill>
        <p:spPr>
          <a:xfrm>
            <a:off x="8366745" y="540658"/>
            <a:ext cx="2714340" cy="35357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514584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1402" y="152116"/>
            <a:ext cx="11949196" cy="6553768"/>
          </a:xfrm>
          <a:prstGeom prst="rect">
            <a:avLst/>
          </a:prstGeom>
        </p:spPr>
      </p:pic>
      <p:sp>
        <p:nvSpPr>
          <p:cNvPr id="2" name="Rectangle 1"/>
          <p:cNvSpPr/>
          <p:nvPr/>
        </p:nvSpPr>
        <p:spPr>
          <a:xfrm>
            <a:off x="614155" y="488335"/>
            <a:ext cx="7828547" cy="6001643"/>
          </a:xfrm>
          <a:prstGeom prst="rect">
            <a:avLst/>
          </a:prstGeom>
        </p:spPr>
        <p:txBody>
          <a:bodyPr wrap="square">
            <a:spAutoFit/>
          </a:bodyPr>
          <a:lstStyle/>
          <a:p>
            <a:pPr algn="ctr"/>
            <a:r>
              <a:rPr lang="en-GB" sz="3200" dirty="0"/>
              <a:t>God of </a:t>
            </a:r>
            <a:r>
              <a:rPr lang="en-GB" sz="3200" dirty="0" smtClean="0"/>
              <a:t>hope</a:t>
            </a:r>
          </a:p>
          <a:p>
            <a:pPr algn="ctr"/>
            <a:endParaRPr lang="en-GB" sz="3200" dirty="0"/>
          </a:p>
          <a:p>
            <a:pPr algn="ctr"/>
            <a:r>
              <a:rPr lang="en-GB" sz="3200" dirty="0" smtClean="0"/>
              <a:t>Be </a:t>
            </a:r>
            <a:r>
              <a:rPr lang="en-GB" sz="3200" dirty="0"/>
              <a:t>with us in our Advent journey</a:t>
            </a:r>
          </a:p>
          <a:p>
            <a:pPr algn="ctr"/>
            <a:r>
              <a:rPr lang="en-GB" sz="3200" dirty="0"/>
              <a:t>to the stable and beyond,</a:t>
            </a:r>
          </a:p>
          <a:p>
            <a:pPr algn="ctr"/>
            <a:endParaRPr lang="en-GB" sz="3200" dirty="0" smtClean="0"/>
          </a:p>
          <a:p>
            <a:pPr algn="ctr"/>
            <a:r>
              <a:rPr lang="en-GB" sz="3200" dirty="0"/>
              <a:t>B</a:t>
            </a:r>
            <a:r>
              <a:rPr lang="en-GB" sz="3200" dirty="0" smtClean="0"/>
              <a:t>e </a:t>
            </a:r>
            <a:r>
              <a:rPr lang="en-GB" sz="3200" dirty="0"/>
              <a:t>with us in our meeting</a:t>
            </a:r>
          </a:p>
          <a:p>
            <a:pPr algn="ctr"/>
            <a:r>
              <a:rPr lang="en-GB" sz="3200" dirty="0"/>
              <a:t>and in our travelling together,</a:t>
            </a:r>
          </a:p>
          <a:p>
            <a:pPr algn="ctr"/>
            <a:endParaRPr lang="en-GB" sz="3200" dirty="0" smtClean="0"/>
          </a:p>
          <a:p>
            <a:pPr algn="ctr"/>
            <a:r>
              <a:rPr lang="en-GB" sz="3200" dirty="0"/>
              <a:t>B</a:t>
            </a:r>
            <a:r>
              <a:rPr lang="en-GB" sz="3200" dirty="0" smtClean="0"/>
              <a:t>e </a:t>
            </a:r>
            <a:r>
              <a:rPr lang="en-GB" sz="3200" dirty="0"/>
              <a:t>with us in our worship</a:t>
            </a:r>
          </a:p>
          <a:p>
            <a:pPr algn="ctr"/>
            <a:r>
              <a:rPr lang="en-GB" sz="3200" dirty="0"/>
              <a:t>and our praying together,</a:t>
            </a:r>
          </a:p>
          <a:p>
            <a:pPr algn="ctr"/>
            <a:endParaRPr lang="en-GB" sz="3200" dirty="0" smtClean="0"/>
          </a:p>
          <a:p>
            <a:pPr algn="ctr"/>
            <a:r>
              <a:rPr lang="en-GB" sz="3200" dirty="0"/>
              <a:t>O</a:t>
            </a:r>
            <a:r>
              <a:rPr lang="en-GB" sz="3200" dirty="0" smtClean="0"/>
              <a:t>ur </a:t>
            </a:r>
            <a:r>
              <a:rPr lang="en-GB" sz="3200" dirty="0"/>
              <a:t>God of hope.</a:t>
            </a:r>
          </a:p>
        </p:txBody>
      </p:sp>
      <p:pic>
        <p:nvPicPr>
          <p:cNvPr id="3" name="Picture 2"/>
          <p:cNvPicPr>
            <a:picLocks noChangeAspect="1"/>
          </p:cNvPicPr>
          <p:nvPr/>
        </p:nvPicPr>
        <p:blipFill>
          <a:blip r:embed="rId3"/>
          <a:stretch>
            <a:fillRect/>
          </a:stretch>
        </p:blipFill>
        <p:spPr>
          <a:xfrm>
            <a:off x="8935455" y="753979"/>
            <a:ext cx="2425192" cy="547035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9862580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1402" y="152116"/>
            <a:ext cx="11949196" cy="6553768"/>
          </a:xfrm>
          <a:prstGeom prst="rect">
            <a:avLst/>
          </a:prstGeom>
        </p:spPr>
      </p:pic>
      <p:pic>
        <p:nvPicPr>
          <p:cNvPr id="3" name="Picture 2"/>
          <p:cNvPicPr>
            <a:picLocks noChangeAspect="1"/>
          </p:cNvPicPr>
          <p:nvPr/>
        </p:nvPicPr>
        <p:blipFill>
          <a:blip r:embed="rId3"/>
          <a:stretch>
            <a:fillRect/>
          </a:stretch>
        </p:blipFill>
        <p:spPr>
          <a:xfrm>
            <a:off x="2316207" y="2499279"/>
            <a:ext cx="7559585" cy="2614142"/>
          </a:xfrm>
          <a:prstGeom prst="rect">
            <a:avLst/>
          </a:prstGeom>
        </p:spPr>
      </p:pic>
    </p:spTree>
    <p:extLst>
      <p:ext uri="{BB962C8B-B14F-4D97-AF65-F5344CB8AC3E}">
        <p14:creationId xmlns:p14="http://schemas.microsoft.com/office/powerpoint/2010/main" val="26732829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1402" y="133826"/>
            <a:ext cx="11949196" cy="6590347"/>
          </a:xfrm>
          <a:prstGeom prst="rect">
            <a:avLst/>
          </a:prstGeom>
        </p:spPr>
      </p:pic>
      <p:sp>
        <p:nvSpPr>
          <p:cNvPr id="2" name="Rectangle 1"/>
          <p:cNvSpPr/>
          <p:nvPr/>
        </p:nvSpPr>
        <p:spPr>
          <a:xfrm>
            <a:off x="434655" y="2525649"/>
            <a:ext cx="8492539" cy="3831818"/>
          </a:xfrm>
          <a:prstGeom prst="rect">
            <a:avLst/>
          </a:prstGeom>
        </p:spPr>
        <p:txBody>
          <a:bodyPr wrap="square">
            <a:spAutoFit/>
          </a:bodyPr>
          <a:lstStyle/>
          <a:p>
            <a:pPr>
              <a:lnSpc>
                <a:spcPct val="150000"/>
              </a:lnSpc>
            </a:pPr>
            <a:r>
              <a:rPr lang="en-GB" b="1" dirty="0" smtClean="0"/>
              <a:t>Accept this light as a sign of your ministry as teacher:   A light to make known the truth.</a:t>
            </a:r>
          </a:p>
          <a:p>
            <a:pPr>
              <a:lnSpc>
                <a:spcPct val="150000"/>
              </a:lnSpc>
            </a:pPr>
            <a:r>
              <a:rPr lang="en-GB" sz="1600" b="1" dirty="0" smtClean="0"/>
              <a:t>All: </a:t>
            </a:r>
          </a:p>
          <a:p>
            <a:pPr>
              <a:lnSpc>
                <a:spcPct val="150000"/>
              </a:lnSpc>
            </a:pPr>
            <a:r>
              <a:rPr lang="en-GB" sz="1600" dirty="0" smtClean="0"/>
              <a:t>We pray that God may bless each one of us, in each lesson and hour of the day,</a:t>
            </a:r>
          </a:p>
          <a:p>
            <a:pPr>
              <a:lnSpc>
                <a:spcPct val="150000"/>
              </a:lnSpc>
            </a:pPr>
            <a:r>
              <a:rPr lang="en-GB" sz="1600" dirty="0" smtClean="0"/>
              <a:t>that we may transform the lives of the pupils entrusted to our care.</a:t>
            </a:r>
          </a:p>
          <a:p>
            <a:pPr>
              <a:lnSpc>
                <a:spcPct val="150000"/>
              </a:lnSpc>
            </a:pPr>
            <a:r>
              <a:rPr lang="en-GB" sz="1600" dirty="0" smtClean="0"/>
              <a:t>Teach with love of learning, with enthusiasm and truthfulness,</a:t>
            </a:r>
          </a:p>
          <a:p>
            <a:pPr>
              <a:lnSpc>
                <a:spcPct val="150000"/>
              </a:lnSpc>
            </a:pPr>
            <a:r>
              <a:rPr lang="en-GB" sz="1600" dirty="0" smtClean="0"/>
              <a:t>sharing with generosity our own learning and experience.</a:t>
            </a:r>
          </a:p>
          <a:p>
            <a:pPr>
              <a:lnSpc>
                <a:spcPct val="150000"/>
              </a:lnSpc>
            </a:pPr>
            <a:r>
              <a:rPr lang="en-GB" sz="1600" dirty="0" smtClean="0"/>
              <a:t>Act and speak with integrity and compassion,</a:t>
            </a:r>
          </a:p>
          <a:p>
            <a:pPr>
              <a:lnSpc>
                <a:spcPct val="150000"/>
              </a:lnSpc>
            </a:pPr>
            <a:r>
              <a:rPr lang="en-GB" sz="1600" dirty="0" smtClean="0"/>
              <a:t>forgiving as we would wish to be forgiven.</a:t>
            </a:r>
          </a:p>
          <a:p>
            <a:pPr>
              <a:lnSpc>
                <a:spcPct val="150000"/>
              </a:lnSpc>
            </a:pPr>
            <a:r>
              <a:rPr lang="en-GB" sz="1600" dirty="0" smtClean="0"/>
              <a:t>All this we pray through Christ our Lord.</a:t>
            </a:r>
          </a:p>
          <a:p>
            <a:pPr>
              <a:lnSpc>
                <a:spcPct val="150000"/>
              </a:lnSpc>
            </a:pPr>
            <a:r>
              <a:rPr lang="en-GB" sz="1600" dirty="0" smtClean="0"/>
              <a:t>Amen.</a:t>
            </a:r>
            <a:endParaRPr lang="en-GB" sz="1600" dirty="0"/>
          </a:p>
        </p:txBody>
      </p:sp>
      <p:pic>
        <p:nvPicPr>
          <p:cNvPr id="3" name="Picture 2"/>
          <p:cNvPicPr>
            <a:picLocks noChangeAspect="1"/>
          </p:cNvPicPr>
          <p:nvPr/>
        </p:nvPicPr>
        <p:blipFill>
          <a:blip r:embed="rId3"/>
          <a:stretch>
            <a:fillRect/>
          </a:stretch>
        </p:blipFill>
        <p:spPr>
          <a:xfrm>
            <a:off x="8016949" y="3602867"/>
            <a:ext cx="3779876" cy="283490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Rectangle 3"/>
          <p:cNvSpPr/>
          <p:nvPr/>
        </p:nvSpPr>
        <p:spPr>
          <a:xfrm>
            <a:off x="773735" y="168726"/>
            <a:ext cx="4295278" cy="923330"/>
          </a:xfrm>
          <a:prstGeom prst="rect">
            <a:avLst/>
          </a:prstGeom>
          <a:noFill/>
        </p:spPr>
        <p:txBody>
          <a:bodyPr wrap="none" lIns="91440" tIns="45720" rIns="91440" bIns="45720">
            <a:spAutoFit/>
          </a:bodyPr>
          <a:lstStyle/>
          <a:p>
            <a:pPr algn="ctr"/>
            <a:r>
              <a:rPr lang="en-US" sz="5400" b="1" dirty="0" smtClean="0">
                <a:ln w="12700" cmpd="sng">
                  <a:solidFill>
                    <a:schemeClr val="accent4">
                      <a:lumMod val="75000"/>
                    </a:schemeClr>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We Go Forth…</a:t>
            </a:r>
            <a:endParaRPr lang="en-US" sz="5400" b="1" dirty="0">
              <a:ln w="12700" cmpd="sng">
                <a:solidFill>
                  <a:schemeClr val="accent4">
                    <a:lumMod val="75000"/>
                  </a:schemeClr>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5" name="Rectangle 4"/>
          <p:cNvSpPr/>
          <p:nvPr/>
        </p:nvSpPr>
        <p:spPr>
          <a:xfrm>
            <a:off x="343117" y="1092056"/>
            <a:ext cx="11150679" cy="1077218"/>
          </a:xfrm>
          <a:prstGeom prst="rect">
            <a:avLst/>
          </a:prstGeom>
        </p:spPr>
        <p:txBody>
          <a:bodyPr wrap="square">
            <a:spAutoFit/>
          </a:bodyPr>
          <a:lstStyle/>
          <a:p>
            <a:pPr lvl="0"/>
            <a:r>
              <a:rPr lang="en-GB" sz="1600" b="1" dirty="0">
                <a:solidFill>
                  <a:prstClr val="black"/>
                </a:solidFill>
                <a:ea typeface="Times New Roman" panose="02020603050405020304" pitchFamily="18" charset="0"/>
              </a:rPr>
              <a:t>Light the Candles</a:t>
            </a:r>
            <a:endParaRPr lang="en-GB" sz="1600" dirty="0">
              <a:solidFill>
                <a:prstClr val="black"/>
              </a:solidFill>
              <a:ea typeface="Times New Roman" panose="02020603050405020304" pitchFamily="18" charset="0"/>
            </a:endParaRPr>
          </a:p>
          <a:p>
            <a:pPr lvl="0"/>
            <a:endParaRPr lang="en-GB" sz="1600" dirty="0">
              <a:solidFill>
                <a:prstClr val="black"/>
              </a:solidFill>
              <a:ea typeface="Times New Roman" panose="02020603050405020304" pitchFamily="18" charset="0"/>
            </a:endParaRPr>
          </a:p>
          <a:p>
            <a:pPr lvl="0"/>
            <a:r>
              <a:rPr lang="en-GB" sz="1600" dirty="0">
                <a:solidFill>
                  <a:prstClr val="black"/>
                </a:solidFill>
                <a:ea typeface="Times New Roman" panose="02020603050405020304" pitchFamily="18" charset="0"/>
              </a:rPr>
              <a:t>Jesus said ‘You are the light of the world’. May the light of the candle and the warmth of its flame fill our hearts with the light and warmth of God’s love. May we share this light and warmth with each other.</a:t>
            </a:r>
          </a:p>
        </p:txBody>
      </p:sp>
    </p:spTree>
    <p:extLst>
      <p:ext uri="{BB962C8B-B14F-4D97-AF65-F5344CB8AC3E}">
        <p14:creationId xmlns:p14="http://schemas.microsoft.com/office/powerpoint/2010/main" val="20901396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72270" y="601306"/>
            <a:ext cx="9827969" cy="6042381"/>
          </a:xfrm>
          <a:prstGeom prst="rect">
            <a:avLst/>
          </a:prstGeom>
        </p:spPr>
      </p:pic>
      <p:pic>
        <p:nvPicPr>
          <p:cNvPr id="3" name="Picture 2"/>
          <p:cNvPicPr>
            <a:picLocks noChangeAspect="1"/>
          </p:cNvPicPr>
          <p:nvPr/>
        </p:nvPicPr>
        <p:blipFill rotWithShape="1">
          <a:blip r:embed="rId3"/>
          <a:srcRect r="75438" b="4449"/>
          <a:stretch/>
        </p:blipFill>
        <p:spPr>
          <a:xfrm>
            <a:off x="1182198" y="408170"/>
            <a:ext cx="2413856" cy="5772822"/>
          </a:xfrm>
          <a:prstGeom prst="rect">
            <a:avLst/>
          </a:prstGeom>
        </p:spPr>
      </p:pic>
    </p:spTree>
    <p:extLst>
      <p:ext uri="{BB962C8B-B14F-4D97-AF65-F5344CB8AC3E}">
        <p14:creationId xmlns:p14="http://schemas.microsoft.com/office/powerpoint/2010/main" val="5388762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1551</TotalTime>
  <Words>960</Words>
  <Application>Microsoft Office PowerPoint</Application>
  <PresentationFormat>Widescreen</PresentationFormat>
  <Paragraphs>98</Paragraphs>
  <Slides>15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Lucida Calligraphy</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Mitchener</dc:creator>
  <cp:lastModifiedBy>Jennifer Mooney</cp:lastModifiedBy>
  <cp:revision>33</cp:revision>
  <dcterms:created xsi:type="dcterms:W3CDTF">2021-08-07T22:50:37Z</dcterms:created>
  <dcterms:modified xsi:type="dcterms:W3CDTF">2021-12-01T10:25:39Z</dcterms:modified>
</cp:coreProperties>
</file>