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tiff" ContentType="image/tiff"/>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8"/>
  </p:notesMasterIdLst>
  <p:sldIdLst>
    <p:sldId id="530" r:id="rId5"/>
    <p:sldId id="637" r:id="rId6"/>
    <p:sldId id="620" r:id="rId7"/>
    <p:sldId id="466" r:id="rId8"/>
    <p:sldId id="609" r:id="rId9"/>
    <p:sldId id="610" r:id="rId10"/>
    <p:sldId id="611" r:id="rId11"/>
    <p:sldId id="612" r:id="rId12"/>
    <p:sldId id="621" r:id="rId13"/>
    <p:sldId id="622" r:id="rId14"/>
    <p:sldId id="623" r:id="rId15"/>
    <p:sldId id="624" r:id="rId16"/>
    <p:sldId id="625" r:id="rId17"/>
    <p:sldId id="626" r:id="rId18"/>
    <p:sldId id="627" r:id="rId19"/>
    <p:sldId id="628" r:id="rId20"/>
    <p:sldId id="629" r:id="rId21"/>
    <p:sldId id="630" r:id="rId22"/>
    <p:sldId id="632" r:id="rId23"/>
    <p:sldId id="633" r:id="rId24"/>
    <p:sldId id="614" r:id="rId25"/>
    <p:sldId id="638" r:id="rId26"/>
    <p:sldId id="639" r:id="rId27"/>
    <p:sldId id="598" r:id="rId28"/>
    <p:sldId id="599" r:id="rId29"/>
    <p:sldId id="476" r:id="rId30"/>
    <p:sldId id="601" r:id="rId31"/>
    <p:sldId id="602" r:id="rId32"/>
    <p:sldId id="603" r:id="rId33"/>
    <p:sldId id="521" r:id="rId34"/>
    <p:sldId id="483" r:id="rId35"/>
    <p:sldId id="544" r:id="rId36"/>
    <p:sldId id="545" r:id="rId37"/>
    <p:sldId id="546" r:id="rId38"/>
    <p:sldId id="450" r:id="rId39"/>
    <p:sldId id="595" r:id="rId40"/>
    <p:sldId id="533" r:id="rId41"/>
    <p:sldId id="591" r:id="rId42"/>
    <p:sldId id="592" r:id="rId43"/>
    <p:sldId id="561" r:id="rId44"/>
    <p:sldId id="564" r:id="rId45"/>
    <p:sldId id="582" r:id="rId46"/>
    <p:sldId id="584" r:id="rId47"/>
    <p:sldId id="585" r:id="rId48"/>
    <p:sldId id="586" r:id="rId49"/>
    <p:sldId id="650" r:id="rId50"/>
    <p:sldId id="651" r:id="rId51"/>
    <p:sldId id="652" r:id="rId52"/>
    <p:sldId id="468" r:id="rId53"/>
    <p:sldId id="256" r:id="rId54"/>
    <p:sldId id="604" r:id="rId55"/>
    <p:sldId id="605" r:id="rId56"/>
    <p:sldId id="606" r:id="rId57"/>
    <p:sldId id="587" r:id="rId58"/>
    <p:sldId id="588" r:id="rId59"/>
    <p:sldId id="589" r:id="rId60"/>
    <p:sldId id="553" r:id="rId61"/>
    <p:sldId id="432" r:id="rId62"/>
    <p:sldId id="433" r:id="rId63"/>
    <p:sldId id="634" r:id="rId64"/>
    <p:sldId id="635" r:id="rId65"/>
    <p:sldId id="636" r:id="rId66"/>
    <p:sldId id="607" r:id="rId6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22" autoAdjust="0"/>
    <p:restoredTop sz="93062" autoAdjust="0"/>
  </p:normalViewPr>
  <p:slideViewPr>
    <p:cSldViewPr snapToGrid="0" snapToObjects="1">
      <p:cViewPr varScale="1">
        <p:scale>
          <a:sx n="82" d="100"/>
          <a:sy n="82" d="100"/>
        </p:scale>
        <p:origin x="1613"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EC75CB-B027-D94E-8BCF-FF43441B737D}" type="datetimeFigureOut">
              <a:rPr lang="en-US" smtClean="0"/>
              <a:t>2/18/2020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26690F-C0F2-1E49-AD10-FAD56FBB692A}" type="slidenum">
              <a:rPr lang="en-US" smtClean="0"/>
              <a:t>‹#›</a:t>
            </a:fld>
            <a:endParaRPr lang="en-US"/>
          </a:p>
        </p:txBody>
      </p:sp>
    </p:spTree>
    <p:extLst>
      <p:ext uri="{BB962C8B-B14F-4D97-AF65-F5344CB8AC3E}">
        <p14:creationId xmlns:p14="http://schemas.microsoft.com/office/powerpoint/2010/main" val="24480676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swim</a:t>
            </a:r>
          </a:p>
        </p:txBody>
      </p:sp>
      <p:sp>
        <p:nvSpPr>
          <p:cNvPr id="4" name="Slide Number Placeholder 3"/>
          <p:cNvSpPr>
            <a:spLocks noGrp="1"/>
          </p:cNvSpPr>
          <p:nvPr>
            <p:ph type="sldNum" sz="quarter" idx="5"/>
          </p:nvPr>
        </p:nvSpPr>
        <p:spPr/>
        <p:txBody>
          <a:bodyPr/>
          <a:lstStyle/>
          <a:p>
            <a:fld id="{35FB99A6-764D-2D47-8996-E1111BD4A263}" type="slidenum">
              <a:rPr lang="en-US" smtClean="0"/>
              <a:t>3</a:t>
            </a:fld>
            <a:endParaRPr lang="en-US"/>
          </a:p>
        </p:txBody>
      </p:sp>
    </p:spTree>
    <p:extLst>
      <p:ext uri="{BB962C8B-B14F-4D97-AF65-F5344CB8AC3E}">
        <p14:creationId xmlns:p14="http://schemas.microsoft.com/office/powerpoint/2010/main" val="144417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Fluency means:</a:t>
            </a:r>
          </a:p>
          <a:p>
            <a:pPr eaLnBrk="1" hangingPunct="1">
              <a:spcBef>
                <a:spcPct val="0"/>
              </a:spcBef>
            </a:pPr>
            <a:r>
              <a:rPr lang="en-GB" altLang="en-US" smtClean="0"/>
              <a:t>Retaining, retrieving and recalling facts as well as understanding the number system ad mathematical terms and it comes from deep knowledge and practice </a:t>
            </a:r>
          </a:p>
          <a:p>
            <a:pPr eaLnBrk="1" hangingPunct="1">
              <a:spcBef>
                <a:spcPct val="0"/>
              </a:spcBef>
            </a:pPr>
            <a:endParaRPr lang="en-GB" altLang="en-US"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51E254DF-1423-4D9C-B84F-BE93B647ACFC}" type="slidenum">
              <a:rPr lang="en-GB" altLang="en-US">
                <a:solidFill>
                  <a:srgbClr val="000000"/>
                </a:solidFill>
              </a:rPr>
              <a:pPr/>
              <a:t>5</a:t>
            </a:fld>
            <a:endParaRPr lang="en-GB" altLang="en-US">
              <a:solidFill>
                <a:srgbClr val="000000"/>
              </a:solidFill>
            </a:endParaRPr>
          </a:p>
        </p:txBody>
      </p:sp>
    </p:spTree>
    <p:extLst>
      <p:ext uri="{BB962C8B-B14F-4D97-AF65-F5344CB8AC3E}">
        <p14:creationId xmlns:p14="http://schemas.microsoft.com/office/powerpoint/2010/main" val="2565009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I bet you are asking yourself why you constantly see the words Mathematics Mastery. It is not a typo, it doesn’t say mystery but is an approach that we use now in order to teach Maths across the whole school.  </a:t>
            </a:r>
          </a:p>
          <a:p>
            <a:pPr eaLnBrk="1" hangingPunct="1">
              <a:spcBef>
                <a:spcPct val="0"/>
              </a:spcBef>
            </a:pPr>
            <a:endParaRPr lang="en-GB" altLang="en-US" smtClean="0"/>
          </a:p>
          <a:p>
            <a:pPr eaLnBrk="1" hangingPunct="1">
              <a:spcBef>
                <a:spcPct val="0"/>
              </a:spcBef>
            </a:pPr>
            <a:r>
              <a:rPr lang="en-GB" altLang="en-US" smtClean="0"/>
              <a:t>It is a programme that has been introduced into English schools and has a proven track record. </a:t>
            </a:r>
          </a:p>
          <a:p>
            <a:pPr eaLnBrk="1" hangingPunct="1">
              <a:spcBef>
                <a:spcPct val="0"/>
              </a:spcBef>
            </a:pPr>
            <a:endParaRPr lang="en-GB" altLang="en-US" smtClean="0"/>
          </a:p>
          <a:p>
            <a:endParaRPr lang="en-GB" altLang="en-US" smtClean="0"/>
          </a:p>
          <a:p>
            <a:r>
              <a:rPr lang="en-GB" altLang="en-US" smtClean="0"/>
              <a:t>Now the reason why it is called Mastery is because children should not learn mathematical procedures by rote but instead should build a deep conceptual understanding of mathematical concepts which should enable them to apply their learning in different situations.</a:t>
            </a:r>
          </a:p>
          <a:p>
            <a:pPr eaLnBrk="1" hangingPunct="1">
              <a:spcBef>
                <a:spcPct val="0"/>
              </a:spcBef>
            </a:pPr>
            <a:endParaRPr lang="en-GB" altLang="en-US" smtClean="0"/>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96573E1-66CF-4423-875F-D6229D40AAC7}" type="slidenum">
              <a:rPr lang="en-GB" altLang="en-US">
                <a:solidFill>
                  <a:srgbClr val="000000"/>
                </a:solidFill>
              </a:rPr>
              <a:pPr/>
              <a:t>6</a:t>
            </a:fld>
            <a:endParaRPr lang="en-GB" altLang="en-US">
              <a:solidFill>
                <a:srgbClr val="000000"/>
              </a:solidFill>
            </a:endParaRPr>
          </a:p>
        </p:txBody>
      </p:sp>
    </p:spTree>
    <p:extLst>
      <p:ext uri="{BB962C8B-B14F-4D97-AF65-F5344CB8AC3E}">
        <p14:creationId xmlns:p14="http://schemas.microsoft.com/office/powerpoint/2010/main" val="4037701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 </a:t>
            </a:r>
            <a:r>
              <a:rPr lang="en-GB" altLang="en-US" b="1" u="sng" smtClean="0"/>
              <a:t>viewing mistakes, but of course not the same ones all the time as you then don’t learn from them</a:t>
            </a:r>
          </a:p>
          <a:p>
            <a:pPr eaLnBrk="1" hangingPunct="1"/>
            <a:r>
              <a:rPr lang="en-GB" altLang="en-US" smtClean="0"/>
              <a:t> just like Toyota who has grown in success due to the boss of Toyota letting his employees make mistakes in order to learn from these for the future- however I bet he wasn’t happy with them making the same mistakes over and over as you won’t learn from these mistakes</a:t>
            </a:r>
          </a:p>
          <a:p>
            <a:pPr eaLnBrk="1" hangingPunct="1"/>
            <a:endParaRPr lang="en-GB" altLang="en-US" smtClean="0"/>
          </a:p>
          <a:p>
            <a:pPr eaLnBrk="1" hangingPunct="1"/>
            <a:endParaRPr lang="en-GB" altLang="en-US" smtClean="0"/>
          </a:p>
          <a:p>
            <a:pPr eaLnBrk="1" hangingPunct="1">
              <a:spcBef>
                <a:spcPct val="0"/>
              </a:spcBef>
            </a:pPr>
            <a:endParaRPr lang="en-GB" alt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AB3B28ED-B726-4B8D-BB89-D389C56F1B16}" type="slidenum">
              <a:rPr lang="en-GB" altLang="en-US">
                <a:solidFill>
                  <a:srgbClr val="000000"/>
                </a:solidFill>
              </a:rPr>
              <a:pPr/>
              <a:t>7</a:t>
            </a:fld>
            <a:endParaRPr lang="en-GB" altLang="en-US">
              <a:solidFill>
                <a:srgbClr val="000000"/>
              </a:solidFill>
            </a:endParaRPr>
          </a:p>
        </p:txBody>
      </p:sp>
    </p:spTree>
    <p:extLst>
      <p:ext uri="{BB962C8B-B14F-4D97-AF65-F5344CB8AC3E}">
        <p14:creationId xmlns:p14="http://schemas.microsoft.com/office/powerpoint/2010/main" val="1231772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smtClean="0"/>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026752BF-7C38-456D-895A-B95396D7D455}" type="slidenum">
              <a:rPr lang="en-GB" altLang="en-US"/>
              <a:pPr/>
              <a:t>8</a:t>
            </a:fld>
            <a:endParaRPr lang="en-GB" altLang="en-US"/>
          </a:p>
        </p:txBody>
      </p:sp>
    </p:spTree>
    <p:extLst>
      <p:ext uri="{BB962C8B-B14F-4D97-AF65-F5344CB8AC3E}">
        <p14:creationId xmlns:p14="http://schemas.microsoft.com/office/powerpoint/2010/main" val="3191567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Starters</a:t>
            </a:r>
          </a:p>
          <a:p>
            <a:r>
              <a:rPr lang="en-US" dirty="0"/>
              <a:t>Plus questioning</a:t>
            </a:r>
          </a:p>
          <a:p>
            <a:r>
              <a:rPr lang="en-US" dirty="0"/>
              <a:t>First 10 minutes</a:t>
            </a:r>
          </a:p>
          <a:p>
            <a:r>
              <a:rPr lang="en-US" dirty="0"/>
              <a:t>Develop strong number sense</a:t>
            </a:r>
          </a:p>
          <a:p>
            <a:endParaRPr lang="en-US" dirty="0"/>
          </a:p>
        </p:txBody>
      </p:sp>
      <p:sp>
        <p:nvSpPr>
          <p:cNvPr id="4" name="Slide Number Placeholder 3"/>
          <p:cNvSpPr>
            <a:spLocks noGrp="1"/>
          </p:cNvSpPr>
          <p:nvPr>
            <p:ph type="sldNum" sz="quarter" idx="5"/>
          </p:nvPr>
        </p:nvSpPr>
        <p:spPr/>
        <p:txBody>
          <a:bodyPr/>
          <a:lstStyle/>
          <a:p>
            <a:fld id="{24352EB4-CF01-7049-B59C-BFEF27CB639C}" type="slidenum">
              <a:rPr lang="en-US" smtClean="0"/>
              <a:t>19</a:t>
            </a:fld>
            <a:endParaRPr lang="en-US"/>
          </a:p>
        </p:txBody>
      </p:sp>
    </p:spTree>
    <p:extLst>
      <p:ext uri="{BB962C8B-B14F-4D97-AF65-F5344CB8AC3E}">
        <p14:creationId xmlns:p14="http://schemas.microsoft.com/office/powerpoint/2010/main" val="1227998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Starters</a:t>
            </a:r>
          </a:p>
          <a:p>
            <a:r>
              <a:rPr lang="en-US" dirty="0"/>
              <a:t>Plus questioning</a:t>
            </a:r>
          </a:p>
          <a:p>
            <a:r>
              <a:rPr lang="en-US" dirty="0"/>
              <a:t>First 10 minutes</a:t>
            </a:r>
          </a:p>
          <a:p>
            <a:r>
              <a:rPr lang="en-US" dirty="0"/>
              <a:t>Develop strong number sense</a:t>
            </a:r>
          </a:p>
          <a:p>
            <a:endParaRPr lang="en-US" dirty="0"/>
          </a:p>
        </p:txBody>
      </p:sp>
      <p:sp>
        <p:nvSpPr>
          <p:cNvPr id="4" name="Slide Number Placeholder 3"/>
          <p:cNvSpPr>
            <a:spLocks noGrp="1"/>
          </p:cNvSpPr>
          <p:nvPr>
            <p:ph type="sldNum" sz="quarter" idx="5"/>
          </p:nvPr>
        </p:nvSpPr>
        <p:spPr/>
        <p:txBody>
          <a:bodyPr/>
          <a:lstStyle/>
          <a:p>
            <a:fld id="{24352EB4-CF01-7049-B59C-BFEF27CB639C}" type="slidenum">
              <a:rPr lang="en-US" smtClean="0"/>
              <a:t>20</a:t>
            </a:fld>
            <a:endParaRPr lang="en-US"/>
          </a:p>
        </p:txBody>
      </p:sp>
    </p:spTree>
    <p:extLst>
      <p:ext uri="{BB962C8B-B14F-4D97-AF65-F5344CB8AC3E}">
        <p14:creationId xmlns:p14="http://schemas.microsoft.com/office/powerpoint/2010/main" val="1634179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latin typeface="Georgia" panose="02040502050405020303" pitchFamily="18" charset="0"/>
              </a:rPr>
              <a:t>Pupils have access to plenty of concrete materials such as bead strings and place value counters so that they have time to fully explore mathematics.</a:t>
            </a:r>
          </a:p>
          <a:p>
            <a:pPr eaLnBrk="1" hangingPunct="1"/>
            <a:endParaRPr lang="en-GB" altLang="en-US" smtClean="0"/>
          </a:p>
          <a:p>
            <a:pPr eaLnBrk="1" hangingPunct="1"/>
            <a:r>
              <a:rPr lang="en-GB" altLang="en-US" b="1" u="sng" smtClean="0"/>
              <a:t>Concrete- The Doing:</a:t>
            </a:r>
          </a:p>
          <a:p>
            <a:pPr eaLnBrk="1" hangingPunct="1"/>
            <a:endParaRPr lang="en-GB" altLang="en-US" smtClean="0"/>
          </a:p>
          <a:p>
            <a:pPr eaLnBrk="1" hangingPunct="1"/>
            <a:r>
              <a:rPr lang="en-GB" altLang="en-US" smtClean="0"/>
              <a:t>A child is first introduced to an idea or a skill by acting it out with real objects. This is a ‘hands on’component using real objects and it is the foundation for conceptual understanding. </a:t>
            </a:r>
          </a:p>
          <a:p>
            <a:pPr eaLnBrk="1" hangingPunct="1"/>
            <a:endParaRPr lang="en-GB" altLang="en-US" smtClean="0"/>
          </a:p>
          <a:p>
            <a:pPr eaLnBrk="1" hangingPunct="1"/>
            <a:r>
              <a:rPr lang="en-GB" altLang="en-US" b="1" u="sng" smtClean="0"/>
              <a:t>Pictorial- The Seeing:</a:t>
            </a:r>
          </a:p>
          <a:p>
            <a:pPr eaLnBrk="1" hangingPunct="1"/>
            <a:endParaRPr lang="en-GB" altLang="en-US" smtClean="0"/>
          </a:p>
          <a:p>
            <a:pPr eaLnBrk="1" hangingPunct="1"/>
            <a:r>
              <a:rPr lang="en-GB" altLang="en-US" smtClean="0"/>
              <a:t>A child has suffiently understood the hand-on experiences performed and can now relate them to representations, such as a diagram or picture of the problem. </a:t>
            </a:r>
          </a:p>
          <a:p>
            <a:pPr eaLnBrk="1" hangingPunct="1"/>
            <a:endParaRPr lang="en-GB" altLang="en-US" smtClean="0"/>
          </a:p>
          <a:p>
            <a:pPr eaLnBrk="1" hangingPunct="1"/>
            <a:r>
              <a:rPr lang="en-GB" altLang="en-US" b="1" u="sng" smtClean="0"/>
              <a:t>Abstract- The Symbolic:</a:t>
            </a:r>
          </a:p>
          <a:p>
            <a:pPr eaLnBrk="1" hangingPunct="1"/>
            <a:endParaRPr lang="en-GB" altLang="en-US" smtClean="0"/>
          </a:p>
          <a:p>
            <a:pPr eaLnBrk="1" hangingPunct="1"/>
            <a:r>
              <a:rPr lang="en-GB" altLang="en-US" smtClean="0"/>
              <a:t>A child is now capable of representing problems by using mathematical notation, for example 12: 2 =6</a:t>
            </a:r>
          </a:p>
          <a:p>
            <a:endParaRPr lang="en-GB" altLang="en-US" smtClean="0"/>
          </a:p>
        </p:txBody>
      </p:sp>
      <p:sp>
        <p:nvSpPr>
          <p:cNvPr id="7885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56A5D732-0979-4126-AD1D-3DF99BC961ED}" type="slidenum">
              <a:rPr lang="en-GB" altLang="en-US"/>
              <a:pPr/>
              <a:t>21</a:t>
            </a:fld>
            <a:endParaRPr lang="en-GB" altLang="en-US"/>
          </a:p>
        </p:txBody>
      </p:sp>
    </p:spTree>
    <p:extLst>
      <p:ext uri="{BB962C8B-B14F-4D97-AF65-F5344CB8AC3E}">
        <p14:creationId xmlns:p14="http://schemas.microsoft.com/office/powerpoint/2010/main" val="2969534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110m+205+d</a:t>
            </a:r>
          </a:p>
          <a:p>
            <a:endParaRPr lang="en-GB" dirty="0"/>
          </a:p>
          <a:p>
            <a:r>
              <a:rPr lang="en-GB" dirty="0" smtClean="0"/>
              <a:t>To decode, subtract 205</a:t>
            </a:r>
          </a:p>
          <a:p>
            <a:endParaRPr lang="en-GB" dirty="0"/>
          </a:p>
          <a:p>
            <a:r>
              <a:rPr lang="en-GB" dirty="0" smtClean="0"/>
              <a:t>Last 2 digits are day, rest is month</a:t>
            </a:r>
            <a:endParaRPr lang="en-GB" dirty="0"/>
          </a:p>
        </p:txBody>
      </p:sp>
      <p:sp>
        <p:nvSpPr>
          <p:cNvPr id="4" name="Slide Number Placeholder 3"/>
          <p:cNvSpPr>
            <a:spLocks noGrp="1"/>
          </p:cNvSpPr>
          <p:nvPr>
            <p:ph type="sldNum" sz="quarter" idx="10"/>
          </p:nvPr>
        </p:nvSpPr>
        <p:spPr/>
        <p:txBody>
          <a:bodyPr/>
          <a:lstStyle/>
          <a:p>
            <a:fld id="{19D2D222-41AA-4278-91A7-001379C1C123}" type="slidenum">
              <a:rPr lang="en-GB" smtClean="0"/>
              <a:t>22</a:t>
            </a:fld>
            <a:endParaRPr lang="en-GB"/>
          </a:p>
        </p:txBody>
      </p:sp>
    </p:spTree>
    <p:extLst>
      <p:ext uri="{BB962C8B-B14F-4D97-AF65-F5344CB8AC3E}">
        <p14:creationId xmlns:p14="http://schemas.microsoft.com/office/powerpoint/2010/main" val="434237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87D954-5104-4C7A-817E-89A7AD0F2362}" type="slidenum">
              <a:rPr lang="en-US" smtClean="0"/>
              <a:t>26</a:t>
            </a:fld>
            <a:endParaRPr lang="en-US"/>
          </a:p>
        </p:txBody>
      </p:sp>
    </p:spTree>
    <p:extLst>
      <p:ext uri="{BB962C8B-B14F-4D97-AF65-F5344CB8AC3E}">
        <p14:creationId xmlns:p14="http://schemas.microsoft.com/office/powerpoint/2010/main" val="1941006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b="0" kern="1200" dirty="0">
                <a:solidFill>
                  <a:schemeClr val="tx1"/>
                </a:solidFill>
                <a:latin typeface="+mn-lt"/>
                <a:ea typeface="+mn-ea"/>
                <a:cs typeface="+mn-cs"/>
              </a:rPr>
              <a:t>I was in the park and watching some ducks walking</a:t>
            </a:r>
            <a:r>
              <a:rPr lang="en-GB" sz="1200" b="0" kern="1200" baseline="0" dirty="0">
                <a:solidFill>
                  <a:schemeClr val="tx1"/>
                </a:solidFill>
                <a:latin typeface="+mn-lt"/>
                <a:ea typeface="+mn-ea"/>
                <a:cs typeface="+mn-cs"/>
              </a:rPr>
              <a:t> towards two ponds</a:t>
            </a:r>
            <a:r>
              <a:rPr lang="en-GB" sz="1200" b="0" kern="1200" dirty="0">
                <a:solidFill>
                  <a:schemeClr val="tx1"/>
                </a:solidFill>
                <a:latin typeface="+mn-lt"/>
                <a:ea typeface="+mn-ea"/>
                <a:cs typeface="+mn-cs"/>
              </a:rPr>
              <a:t>. Mother duck was in the park with her five ducklings following her.  The fog came and she couldn’t see which pond her ducklings had gone to. What could she have seen when the fog lifted?</a:t>
            </a:r>
          </a:p>
          <a:p>
            <a:pPr lvl="0"/>
            <a:endParaRPr lang="en-GB" b="0" dirty="0"/>
          </a:p>
        </p:txBody>
      </p:sp>
      <p:sp>
        <p:nvSpPr>
          <p:cNvPr id="4" name="Slide Number Placeholder 3"/>
          <p:cNvSpPr>
            <a:spLocks noGrp="1"/>
          </p:cNvSpPr>
          <p:nvPr>
            <p:ph type="sldNum" sz="quarter" idx="10"/>
          </p:nvPr>
        </p:nvSpPr>
        <p:spPr/>
        <p:txBody>
          <a:bodyPr/>
          <a:lstStyle/>
          <a:p>
            <a:fld id="{5DA5AF15-5849-4819-86E3-8865E34B5FFD}" type="slidenum">
              <a:rPr lang="en-GB" smtClean="0"/>
              <a:t>27</a:t>
            </a:fld>
            <a:endParaRPr lang="en-GB"/>
          </a:p>
        </p:txBody>
      </p:sp>
    </p:spTree>
    <p:extLst>
      <p:ext uri="{BB962C8B-B14F-4D97-AF65-F5344CB8AC3E}">
        <p14:creationId xmlns:p14="http://schemas.microsoft.com/office/powerpoint/2010/main" val="41368871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b="0" kern="1200" dirty="0">
                <a:solidFill>
                  <a:schemeClr val="tx1"/>
                </a:solidFill>
                <a:latin typeface="+mn-lt"/>
                <a:ea typeface="+mn-ea"/>
                <a:cs typeface="+mn-cs"/>
              </a:rPr>
              <a:t>I was in the park and watching some ducks walking</a:t>
            </a:r>
            <a:r>
              <a:rPr lang="en-GB" sz="1200" b="0" kern="1200" baseline="0" dirty="0">
                <a:solidFill>
                  <a:schemeClr val="tx1"/>
                </a:solidFill>
                <a:latin typeface="+mn-lt"/>
                <a:ea typeface="+mn-ea"/>
                <a:cs typeface="+mn-cs"/>
              </a:rPr>
              <a:t> towards two ponds</a:t>
            </a:r>
            <a:r>
              <a:rPr lang="en-GB" sz="1200" b="0" kern="1200" dirty="0">
                <a:solidFill>
                  <a:schemeClr val="tx1"/>
                </a:solidFill>
                <a:latin typeface="+mn-lt"/>
                <a:ea typeface="+mn-ea"/>
                <a:cs typeface="+mn-cs"/>
              </a:rPr>
              <a:t>. Mother duck was in the park with her five ducklings following her.  The fog came and she couldn’t which pond her ducklings had gone to. What could she have seen when the fog lifted?</a:t>
            </a:r>
          </a:p>
          <a:p>
            <a:pPr lvl="0"/>
            <a:r>
              <a:rPr lang="en-GB" sz="1200" b="0" kern="1200" dirty="0">
                <a:solidFill>
                  <a:schemeClr val="tx1"/>
                </a:solidFill>
                <a:latin typeface="+mn-lt"/>
                <a:ea typeface="+mn-ea"/>
                <a:cs typeface="+mn-cs"/>
              </a:rPr>
              <a:t>Model using the part (pond) –part (pond) –whole (park) circle model on the board. </a:t>
            </a:r>
            <a:endParaRPr lang="en-GB" b="0"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28</a:t>
            </a:fld>
            <a:endParaRPr lang="en-GB"/>
          </a:p>
        </p:txBody>
      </p:sp>
    </p:spTree>
    <p:extLst>
      <p:ext uri="{BB962C8B-B14F-4D97-AF65-F5344CB8AC3E}">
        <p14:creationId xmlns:p14="http://schemas.microsoft.com/office/powerpoint/2010/main" val="4165087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29</a:t>
            </a:fld>
            <a:endParaRPr lang="en-GB"/>
          </a:p>
        </p:txBody>
      </p:sp>
    </p:spTree>
    <p:extLst>
      <p:ext uri="{BB962C8B-B14F-4D97-AF65-F5344CB8AC3E}">
        <p14:creationId xmlns:p14="http://schemas.microsoft.com/office/powerpoint/2010/main" val="37446251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31</a:t>
            </a:fld>
            <a:endParaRPr lang="en-GB"/>
          </a:p>
        </p:txBody>
      </p:sp>
    </p:spTree>
    <p:extLst>
      <p:ext uri="{BB962C8B-B14F-4D97-AF65-F5344CB8AC3E}">
        <p14:creationId xmlns:p14="http://schemas.microsoft.com/office/powerpoint/2010/main" val="3454918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Explain process of making 10</a:t>
            </a:r>
          </a:p>
        </p:txBody>
      </p:sp>
      <p:sp>
        <p:nvSpPr>
          <p:cNvPr id="4" name="Slide Number Placeholder 3"/>
          <p:cNvSpPr>
            <a:spLocks noGrp="1"/>
          </p:cNvSpPr>
          <p:nvPr>
            <p:ph type="sldNum" sz="quarter" idx="10"/>
          </p:nvPr>
        </p:nvSpPr>
        <p:spPr/>
        <p:txBody>
          <a:bodyPr/>
          <a:lstStyle/>
          <a:p>
            <a:fld id="{3687D954-5104-4C7A-817E-89A7AD0F2362}" type="slidenum">
              <a:rPr lang="en-US" smtClean="0"/>
              <a:t>32</a:t>
            </a:fld>
            <a:endParaRPr lang="en-US" dirty="0"/>
          </a:p>
        </p:txBody>
      </p:sp>
    </p:spTree>
    <p:extLst>
      <p:ext uri="{BB962C8B-B14F-4D97-AF65-F5344CB8AC3E}">
        <p14:creationId xmlns:p14="http://schemas.microsoft.com/office/powerpoint/2010/main" val="236745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Importance of relating concrete</a:t>
            </a:r>
            <a:r>
              <a:rPr lang="en-GB" baseline="0" dirty="0"/>
              <a:t> to pictorial to abstract</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33</a:t>
            </a:fld>
            <a:endParaRPr lang="en-US" dirty="0"/>
          </a:p>
        </p:txBody>
      </p:sp>
    </p:spTree>
    <p:extLst>
      <p:ext uri="{BB962C8B-B14F-4D97-AF65-F5344CB8AC3E}">
        <p14:creationId xmlns:p14="http://schemas.microsoft.com/office/powerpoint/2010/main" val="2785723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 different way of doing it.</a:t>
            </a:r>
          </a:p>
          <a:p>
            <a:r>
              <a:rPr lang="en-GB" dirty="0"/>
              <a:t>What’s the same? What’s different?</a:t>
            </a:r>
          </a:p>
          <a:p>
            <a:r>
              <a:rPr lang="en-GB" dirty="0"/>
              <a:t>Example</a:t>
            </a:r>
            <a:r>
              <a:rPr lang="en-GB" baseline="0" dirty="0"/>
              <a:t> of procedural variation: same problem, different solution</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34</a:t>
            </a:fld>
            <a:endParaRPr lang="en-US" dirty="0"/>
          </a:p>
        </p:txBody>
      </p:sp>
    </p:spTree>
    <p:extLst>
      <p:ext uri="{BB962C8B-B14F-4D97-AF65-F5344CB8AC3E}">
        <p14:creationId xmlns:p14="http://schemas.microsoft.com/office/powerpoint/2010/main" val="3114983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eaLnBrk="1" hangingPunct="1">
              <a:spcBef>
                <a:spcPts val="200"/>
              </a:spcBef>
              <a:spcAft>
                <a:spcPct val="0"/>
              </a:spcAft>
              <a:buFont typeface="Wingdings" panose="05000000000000000000" pitchFamily="2" charset="2"/>
              <a:buAutoNum type="arabicPeriod"/>
              <a:defRPr/>
            </a:pPr>
            <a:r>
              <a:rPr lang="en-GB" altLang="en-US" sz="2400" dirty="0"/>
              <a:t>An emphasis on development</a:t>
            </a:r>
            <a:r>
              <a:rPr lang="en-GB" altLang="en-US" sz="2400" baseline="0" dirty="0"/>
              <a:t> of mental calculation</a:t>
            </a:r>
          </a:p>
          <a:p>
            <a:pPr marL="457200" indent="-457200" eaLnBrk="1" hangingPunct="1">
              <a:spcBef>
                <a:spcPts val="200"/>
              </a:spcBef>
              <a:spcAft>
                <a:spcPct val="0"/>
              </a:spcAft>
              <a:buFont typeface="Wingdings" panose="05000000000000000000" pitchFamily="2" charset="2"/>
              <a:buAutoNum type="arabicPeriod"/>
              <a:defRPr/>
            </a:pPr>
            <a:endParaRPr lang="en-GB" altLang="en-US" sz="2400" dirty="0"/>
          </a:p>
        </p:txBody>
      </p:sp>
      <p:sp>
        <p:nvSpPr>
          <p:cNvPr id="4" name="Slide Number Placeholder 3"/>
          <p:cNvSpPr>
            <a:spLocks noGrp="1"/>
          </p:cNvSpPr>
          <p:nvPr>
            <p:ph type="sldNum" sz="quarter" idx="10"/>
          </p:nvPr>
        </p:nvSpPr>
        <p:spPr/>
        <p:txBody>
          <a:bodyPr/>
          <a:lstStyle/>
          <a:p>
            <a:fld id="{18D644F0-F5FC-40E8-B376-6A9661BE0AEA}" type="slidenum">
              <a:rPr lang="en-GB" smtClean="0"/>
              <a:t>40</a:t>
            </a:fld>
            <a:endParaRPr lang="en-GB"/>
          </a:p>
        </p:txBody>
      </p:sp>
    </p:spTree>
    <p:extLst>
      <p:ext uri="{BB962C8B-B14F-4D97-AF65-F5344CB8AC3E}">
        <p14:creationId xmlns:p14="http://schemas.microsoft.com/office/powerpoint/2010/main" val="4170376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What</a:t>
            </a:r>
            <a:r>
              <a:rPr lang="en-GB" baseline="0" dirty="0"/>
              <a:t> came first? Importance of regular counting in 2s, 3s, 5s, 10s. Support for children who couldn’t do that so that all are ready to learn multiplication.</a:t>
            </a:r>
          </a:p>
          <a:p>
            <a:r>
              <a:rPr lang="en-GB" dirty="0"/>
              <a:t>Introduced through</a:t>
            </a:r>
            <a:r>
              <a:rPr lang="en-GB" baseline="0" dirty="0"/>
              <a:t> context (linked to work on Antarctic exploration and knitting).</a:t>
            </a:r>
          </a:p>
          <a:p>
            <a:r>
              <a:rPr lang="en-GB" baseline="0" dirty="0"/>
              <a:t>Link to prior knowledge: how many socks would 3 explorers need?</a:t>
            </a:r>
          </a:p>
          <a:p>
            <a:r>
              <a:rPr lang="en-GB" baseline="0" dirty="0"/>
              <a:t>What if there were 9 explorers?</a:t>
            </a:r>
          </a:p>
          <a:p>
            <a:r>
              <a:rPr lang="en-GB" baseline="0" dirty="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42</a:t>
            </a:fld>
            <a:endParaRPr lang="en-US" dirty="0"/>
          </a:p>
        </p:txBody>
      </p:sp>
    </p:spTree>
    <p:extLst>
      <p:ext uri="{BB962C8B-B14F-4D97-AF65-F5344CB8AC3E}">
        <p14:creationId xmlns:p14="http://schemas.microsoft.com/office/powerpoint/2010/main" val="34966329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What</a:t>
            </a:r>
            <a:r>
              <a:rPr lang="en-GB" baseline="0" dirty="0"/>
              <a:t> came first? Importance of regular counting in 2s, 3s, 5s, 10s. Support for children who couldn’t do that so that all are ready to learn multiplication.</a:t>
            </a:r>
          </a:p>
          <a:p>
            <a:r>
              <a:rPr lang="en-GB" dirty="0"/>
              <a:t>Introduced through</a:t>
            </a:r>
            <a:r>
              <a:rPr lang="en-GB" baseline="0" dirty="0"/>
              <a:t> context (linked to work on Antarctic exploration and knitting).</a:t>
            </a:r>
          </a:p>
          <a:p>
            <a:r>
              <a:rPr lang="en-GB" baseline="0" dirty="0"/>
              <a:t>Link to prior knowledge: how many socks would 3 explorers need?</a:t>
            </a:r>
          </a:p>
          <a:p>
            <a:r>
              <a:rPr lang="en-GB" baseline="0" dirty="0"/>
              <a:t>What if there were 9 explorers?</a:t>
            </a:r>
          </a:p>
          <a:p>
            <a:r>
              <a:rPr lang="en-GB" baseline="0" dirty="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43</a:t>
            </a:fld>
            <a:endParaRPr lang="en-US" dirty="0"/>
          </a:p>
        </p:txBody>
      </p:sp>
    </p:spTree>
    <p:extLst>
      <p:ext uri="{BB962C8B-B14F-4D97-AF65-F5344CB8AC3E}">
        <p14:creationId xmlns:p14="http://schemas.microsoft.com/office/powerpoint/2010/main" val="38567082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What</a:t>
            </a:r>
            <a:r>
              <a:rPr lang="en-GB" baseline="0" dirty="0"/>
              <a:t> came first? Importance of regular counting in 2s, 3s, 5s, 10s. Support for children who couldn’t do that so that all are ready to learn multiplication.</a:t>
            </a:r>
          </a:p>
          <a:p>
            <a:r>
              <a:rPr lang="en-GB" dirty="0"/>
              <a:t>Introduced through</a:t>
            </a:r>
            <a:r>
              <a:rPr lang="en-GB" baseline="0" dirty="0"/>
              <a:t> context (linked to work on Antarctic exploration and knitting).</a:t>
            </a:r>
          </a:p>
          <a:p>
            <a:r>
              <a:rPr lang="en-GB" baseline="0" dirty="0"/>
              <a:t>Link to prior knowledge: how many socks would 3 explorers need?</a:t>
            </a:r>
          </a:p>
          <a:p>
            <a:r>
              <a:rPr lang="en-GB" baseline="0" dirty="0"/>
              <a:t>What if there were 9 explorers?</a:t>
            </a:r>
          </a:p>
          <a:p>
            <a:r>
              <a:rPr lang="en-GB" baseline="0" dirty="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44</a:t>
            </a:fld>
            <a:endParaRPr lang="en-US" dirty="0"/>
          </a:p>
        </p:txBody>
      </p:sp>
    </p:spTree>
    <p:extLst>
      <p:ext uri="{BB962C8B-B14F-4D97-AF65-F5344CB8AC3E}">
        <p14:creationId xmlns:p14="http://schemas.microsoft.com/office/powerpoint/2010/main" val="22301227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What</a:t>
            </a:r>
            <a:r>
              <a:rPr lang="en-GB" baseline="0" dirty="0"/>
              <a:t> came first? Importance of regular counting in 2s, 3s, 5s, 10s. Support for children who couldn’t do that so that all are ready to learn multiplication.</a:t>
            </a:r>
          </a:p>
          <a:p>
            <a:r>
              <a:rPr lang="en-GB" dirty="0"/>
              <a:t>Introduced through</a:t>
            </a:r>
            <a:r>
              <a:rPr lang="en-GB" baseline="0" dirty="0"/>
              <a:t> context (linked to work on Antarctic exploration and knitting).</a:t>
            </a:r>
          </a:p>
          <a:p>
            <a:r>
              <a:rPr lang="en-GB" baseline="0" dirty="0"/>
              <a:t>Link to prior knowledge: how many socks would 3 explorers need?</a:t>
            </a:r>
          </a:p>
          <a:p>
            <a:r>
              <a:rPr lang="en-GB" baseline="0" dirty="0"/>
              <a:t>What if there were 9 explorers?</a:t>
            </a:r>
          </a:p>
          <a:p>
            <a:r>
              <a:rPr lang="en-GB" baseline="0" dirty="0"/>
              <a:t>What if there were 0 explorers? – importance of 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45</a:t>
            </a:fld>
            <a:endParaRPr lang="en-US" dirty="0"/>
          </a:p>
        </p:txBody>
      </p:sp>
    </p:spTree>
    <p:extLst>
      <p:ext uri="{BB962C8B-B14F-4D97-AF65-F5344CB8AC3E}">
        <p14:creationId xmlns:p14="http://schemas.microsoft.com/office/powerpoint/2010/main" val="11038048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Children to set them out in Bar models</a:t>
            </a:r>
            <a:endParaRPr lang="en-GB" dirty="0"/>
          </a:p>
        </p:txBody>
      </p:sp>
      <p:sp>
        <p:nvSpPr>
          <p:cNvPr id="4" name="Slide Number Placeholder 3"/>
          <p:cNvSpPr>
            <a:spLocks noGrp="1"/>
          </p:cNvSpPr>
          <p:nvPr>
            <p:ph type="sldNum" sz="quarter" idx="10"/>
          </p:nvPr>
        </p:nvSpPr>
        <p:spPr/>
        <p:txBody>
          <a:bodyPr/>
          <a:lstStyle/>
          <a:p>
            <a:fld id="{7EA39F1B-1E11-4F89-B21A-FD738FB4BB4D}" type="slidenum">
              <a:rPr lang="en-GB" smtClean="0"/>
              <a:t>46</a:t>
            </a:fld>
            <a:endParaRPr lang="en-GB"/>
          </a:p>
        </p:txBody>
      </p:sp>
    </p:spTree>
    <p:extLst>
      <p:ext uri="{BB962C8B-B14F-4D97-AF65-F5344CB8AC3E}">
        <p14:creationId xmlns:p14="http://schemas.microsoft.com/office/powerpoint/2010/main" val="3297715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Children to explain their strategy and work in the notebooks</a:t>
            </a:r>
            <a:endParaRPr lang="en-GB" dirty="0"/>
          </a:p>
        </p:txBody>
      </p:sp>
      <p:sp>
        <p:nvSpPr>
          <p:cNvPr id="4" name="Slide Number Placeholder 3"/>
          <p:cNvSpPr>
            <a:spLocks noGrp="1"/>
          </p:cNvSpPr>
          <p:nvPr>
            <p:ph type="sldNum" sz="quarter" idx="10"/>
          </p:nvPr>
        </p:nvSpPr>
        <p:spPr/>
        <p:txBody>
          <a:bodyPr/>
          <a:lstStyle/>
          <a:p>
            <a:fld id="{7EA39F1B-1E11-4F89-B21A-FD738FB4BB4D}" type="slidenum">
              <a:rPr lang="en-GB" smtClean="0"/>
              <a:t>47</a:t>
            </a:fld>
            <a:endParaRPr lang="en-GB"/>
          </a:p>
        </p:txBody>
      </p:sp>
    </p:spTree>
    <p:extLst>
      <p:ext uri="{BB962C8B-B14F-4D97-AF65-F5344CB8AC3E}">
        <p14:creationId xmlns:p14="http://schemas.microsoft.com/office/powerpoint/2010/main" val="36991061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26690F-C0F2-1E49-AD10-FAD56FBB692A}" type="slidenum">
              <a:rPr lang="en-US" smtClean="0"/>
              <a:t>50</a:t>
            </a:fld>
            <a:endParaRPr lang="en-US"/>
          </a:p>
        </p:txBody>
      </p:sp>
    </p:spTree>
    <p:extLst>
      <p:ext uri="{BB962C8B-B14F-4D97-AF65-F5344CB8AC3E}">
        <p14:creationId xmlns:p14="http://schemas.microsoft.com/office/powerpoint/2010/main" val="29122335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a:t>Children use</a:t>
            </a:r>
            <a:r>
              <a:rPr lang="en-GB" baseline="0" dirty="0"/>
              <a:t> double-sided counters to show this.</a:t>
            </a:r>
          </a:p>
          <a:p>
            <a:pPr lvl="0"/>
            <a:r>
              <a:rPr lang="en-GB" baseline="0" dirty="0"/>
              <a:t>“3 is a part. 3 is a part. 6 is the whole.”</a:t>
            </a:r>
          </a:p>
          <a:p>
            <a:pPr lvl="0"/>
            <a:endParaRPr lang="en-GB" baseline="0" dirty="0"/>
          </a:p>
          <a:p>
            <a:pPr lvl="0"/>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51</a:t>
            </a:fld>
            <a:endParaRPr lang="en-GB"/>
          </a:p>
        </p:txBody>
      </p:sp>
    </p:spTree>
    <p:extLst>
      <p:ext uri="{BB962C8B-B14F-4D97-AF65-F5344CB8AC3E}">
        <p14:creationId xmlns:p14="http://schemas.microsoft.com/office/powerpoint/2010/main" val="4108979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a:t>Children complete part whole diagram.</a:t>
            </a:r>
            <a:r>
              <a:rPr lang="en-GB" baseline="0" dirty="0"/>
              <a:t> </a:t>
            </a:r>
          </a:p>
          <a:p>
            <a:pPr lvl="0"/>
            <a:endParaRPr lang="en-GB" baseline="0" dirty="0"/>
          </a:p>
          <a:p>
            <a:pPr lvl="0"/>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52</a:t>
            </a:fld>
            <a:endParaRPr lang="en-GB"/>
          </a:p>
        </p:txBody>
      </p:sp>
    </p:spTree>
    <p:extLst>
      <p:ext uri="{BB962C8B-B14F-4D97-AF65-F5344CB8AC3E}">
        <p14:creationId xmlns:p14="http://schemas.microsoft.com/office/powerpoint/2010/main" val="27360662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dirty="0"/>
              <a:t>Children complete part </a:t>
            </a:r>
            <a:r>
              <a:rPr lang="en-GB"/>
              <a:t>whole diagram.</a:t>
            </a:r>
            <a:r>
              <a:rPr lang="en-GB" baseline="0"/>
              <a:t> </a:t>
            </a:r>
            <a:endParaRPr lang="en-GB" baseline="0" dirty="0"/>
          </a:p>
          <a:p>
            <a:pPr lvl="0"/>
            <a:endParaRPr lang="en-GB" baseline="0" dirty="0"/>
          </a:p>
          <a:p>
            <a:pPr lvl="0"/>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53</a:t>
            </a:fld>
            <a:endParaRPr lang="en-GB"/>
          </a:p>
        </p:txBody>
      </p:sp>
    </p:spTree>
    <p:extLst>
      <p:ext uri="{BB962C8B-B14F-4D97-AF65-F5344CB8AC3E}">
        <p14:creationId xmlns:p14="http://schemas.microsoft.com/office/powerpoint/2010/main" val="24661514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26690F-C0F2-1E49-AD10-FAD56FBB692A}" type="slidenum">
              <a:rPr lang="en-US" smtClean="0"/>
              <a:t>54</a:t>
            </a:fld>
            <a:endParaRPr lang="en-US"/>
          </a:p>
        </p:txBody>
      </p:sp>
    </p:spTree>
    <p:extLst>
      <p:ext uri="{BB962C8B-B14F-4D97-AF65-F5344CB8AC3E}">
        <p14:creationId xmlns:p14="http://schemas.microsoft.com/office/powerpoint/2010/main" val="16315916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These are some handy tips for you to remember what to do when doing Maths tasks with your child. </a:t>
            </a:r>
          </a:p>
        </p:txBody>
      </p:sp>
      <p:sp>
        <p:nvSpPr>
          <p:cNvPr id="8397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FADF643-7B97-4633-B515-583A45C8B85D}" type="slidenum">
              <a:rPr lang="en-GB" altLang="en-US"/>
              <a:pPr/>
              <a:t>60</a:t>
            </a:fld>
            <a:endParaRPr lang="en-GB" altLang="en-US"/>
          </a:p>
        </p:txBody>
      </p:sp>
    </p:spTree>
    <p:extLst>
      <p:ext uri="{BB962C8B-B14F-4D97-AF65-F5344CB8AC3E}">
        <p14:creationId xmlns:p14="http://schemas.microsoft.com/office/powerpoint/2010/main" val="20432558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I will explain this slide to you, as I feel it really important when doing maths but to be honest all work with your child. </a:t>
            </a:r>
          </a:p>
        </p:txBody>
      </p:sp>
      <p:sp>
        <p:nvSpPr>
          <p:cNvPr id="84996"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2E0958A5-80E8-4853-BC33-F8FE698AAE3A}" type="slidenum">
              <a:rPr lang="en-GB" altLang="en-US"/>
              <a:pPr/>
              <a:t>61</a:t>
            </a:fld>
            <a:endParaRPr lang="en-GB" altLang="en-US"/>
          </a:p>
        </p:txBody>
      </p:sp>
    </p:spTree>
    <p:extLst>
      <p:ext uri="{BB962C8B-B14F-4D97-AF65-F5344CB8AC3E}">
        <p14:creationId xmlns:p14="http://schemas.microsoft.com/office/powerpoint/2010/main" val="2486502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a:t>@</a:t>
            </a:r>
            <a:r>
              <a:rPr lang="en-GB" b="1" dirty="0" err="1"/>
              <a:t>wrmathshub</a:t>
            </a:r>
            <a:endParaRPr lang="en-GB" b="1" dirty="0"/>
          </a:p>
        </p:txBody>
      </p:sp>
    </p:spTree>
    <p:extLst>
      <p:ext uri="{BB962C8B-B14F-4D97-AF65-F5344CB8AC3E}">
        <p14:creationId xmlns:p14="http://schemas.microsoft.com/office/powerpoint/2010/main" val="3435820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a:t>@</a:t>
            </a:r>
            <a:r>
              <a:rPr lang="en-GB" b="1" dirty="0" err="1"/>
              <a:t>wrmathshub</a:t>
            </a:r>
            <a:endParaRPr lang="en-GB" b="1" dirty="0"/>
          </a:p>
        </p:txBody>
      </p:sp>
    </p:spTree>
    <p:extLst>
      <p:ext uri="{BB962C8B-B14F-4D97-AF65-F5344CB8AC3E}">
        <p14:creationId xmlns:p14="http://schemas.microsoft.com/office/powerpoint/2010/main" val="279442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0A82566-D571-8243-A6EC-456F324C6FF4}"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a:t>@</a:t>
            </a:r>
            <a:r>
              <a:rPr lang="en-GB" b="1" dirty="0" err="1"/>
              <a:t>wrmathshub</a:t>
            </a:r>
            <a:endParaRPr lang="en-GB" b="1" dirty="0"/>
          </a:p>
        </p:txBody>
      </p:sp>
    </p:spTree>
    <p:extLst>
      <p:ext uri="{BB962C8B-B14F-4D97-AF65-F5344CB8AC3E}">
        <p14:creationId xmlns:p14="http://schemas.microsoft.com/office/powerpoint/2010/main" val="776759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sz="half" idx="1" hasCustomPrompt="1"/>
          </p:nvPr>
        </p:nvSpPr>
        <p:spPr>
          <a:xfrm>
            <a:off x="254000" y="2709332"/>
            <a:ext cx="5854095" cy="3507619"/>
          </a:xfrm>
          <a:no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Model</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hasCustomPrompt="1"/>
          </p:nvPr>
        </p:nvSpPr>
        <p:spPr>
          <a:xfrm>
            <a:off x="6289523" y="2709333"/>
            <a:ext cx="2685143" cy="3507618"/>
          </a:xfrm>
          <a:solidFill>
            <a:srgbClr val="FFFFFF"/>
          </a:solid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Calculations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 name="Date Placeholder 4"/>
          <p:cNvSpPr>
            <a:spLocks noGrp="1"/>
          </p:cNvSpPr>
          <p:nvPr>
            <p:ph type="dt" sz="half" idx="10"/>
          </p:nvPr>
        </p:nvSpPr>
        <p:spPr/>
        <p:txBody>
          <a:bodyPr/>
          <a:lstStyle/>
          <a:p>
            <a:fld id="{F0A82566-D571-8243-A6EC-456F324C6FF4}" type="datetimeFigureOut">
              <a:rPr lang="en-US" smtClean="0"/>
              <a:t>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GB" b="1" dirty="0"/>
              <a:t>@</a:t>
            </a:r>
            <a:r>
              <a:rPr lang="en-GB" b="1" dirty="0" err="1"/>
              <a:t>wrmathshub</a:t>
            </a:r>
            <a:endParaRPr lang="en-GB" b="1" dirty="0"/>
          </a:p>
        </p:txBody>
      </p:sp>
      <p:sp>
        <p:nvSpPr>
          <p:cNvPr id="8" name="Content Placeholder 2"/>
          <p:cNvSpPr>
            <a:spLocks noGrp="1"/>
          </p:cNvSpPr>
          <p:nvPr>
            <p:ph sz="half" idx="13" hasCustomPrompt="1"/>
          </p:nvPr>
        </p:nvSpPr>
        <p:spPr>
          <a:xfrm>
            <a:off x="254001" y="1536094"/>
            <a:ext cx="8720666" cy="1064381"/>
          </a:xfrm>
          <a:solidFill>
            <a:schemeClr val="accent5">
              <a:lumMod val="20000"/>
              <a:lumOff val="80000"/>
            </a:schemeClr>
          </a:solidFill>
        </p:spPr>
        <p:style>
          <a:lnRef idx="2">
            <a:schemeClr val="accent1"/>
          </a:lnRef>
          <a:fillRef idx="1">
            <a:schemeClr val="lt1"/>
          </a:fillRef>
          <a:effectRef idx="0">
            <a:schemeClr val="accent1"/>
          </a:effectRef>
          <a:fontRef idx="none"/>
        </p:style>
        <p:txBody>
          <a:bodyPr anchor="ctr"/>
          <a:lstStyle>
            <a:lvl1pPr marL="0" indent="0" algn="ctr">
              <a:buNone/>
              <a:defRPr sz="2800" u="sng"/>
            </a:lvl1pPr>
            <a:lvl2pPr marL="457200" indent="0">
              <a:buNone/>
              <a:defRPr sz="2400"/>
            </a:lvl2pPr>
            <a:lvl3pPr>
              <a:defRPr sz="2000"/>
            </a:lvl3pPr>
            <a:lvl4pPr>
              <a:defRPr sz="1800"/>
            </a:lvl4pPr>
            <a:lvl5pPr>
              <a:defRPr sz="1800"/>
            </a:lvl5pPr>
            <a:lvl6pPr>
              <a:defRPr sz="1800"/>
            </a:lvl6pPr>
            <a:lvl7pPr>
              <a:defRPr sz="1800"/>
            </a:lvl7pPr>
            <a:lvl8pPr>
              <a:defRPr sz="1800"/>
            </a:lvl8pPr>
            <a:lvl9pPr>
              <a:defRPr sz="1800"/>
            </a:lvl9pPr>
          </a:lstStyle>
          <a:p>
            <a:pPr lvl="1"/>
            <a:r>
              <a:rPr lang="en-GB" dirty="0"/>
              <a:t>Question</a:t>
            </a:r>
          </a:p>
        </p:txBody>
      </p:sp>
    </p:spTree>
    <p:extLst>
      <p:ext uri="{BB962C8B-B14F-4D97-AF65-F5344CB8AC3E}">
        <p14:creationId xmlns:p14="http://schemas.microsoft.com/office/powerpoint/2010/main" val="2062533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F0A82566-D571-8243-A6EC-456F324C6FF4}" type="datetimeFigureOut">
              <a:rPr lang="en-US" smtClean="0"/>
              <a:t>2/18/2020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r>
              <a:rPr lang="en-GB" b="1" dirty="0"/>
              <a:t>@</a:t>
            </a:r>
            <a:r>
              <a:rPr lang="en-GB" b="1" dirty="0" err="1"/>
              <a:t>wrmathshub</a:t>
            </a:r>
            <a:endParaRPr lang="en-GB" b="1" dirty="0"/>
          </a:p>
        </p:txBody>
      </p:sp>
    </p:spTree>
    <p:extLst>
      <p:ext uri="{BB962C8B-B14F-4D97-AF65-F5344CB8AC3E}">
        <p14:creationId xmlns:p14="http://schemas.microsoft.com/office/powerpoint/2010/main" val="2015222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0A82566-D571-8243-A6EC-456F324C6FF4}" type="datetimeFigureOut">
              <a:rPr lang="en-US" smtClean="0"/>
              <a:t>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0431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0A82566-D571-8243-A6EC-456F324C6FF4}" type="datetimeFigureOut">
              <a:rPr lang="en-US" smtClean="0"/>
              <a:t>2/18/2020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3735111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82566-D571-8243-A6EC-456F324C6FF4}" type="datetimeFigureOut">
              <a:rPr lang="en-US" smtClean="0"/>
              <a:t>2/18/2020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76385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0A82566-D571-8243-A6EC-456F324C6FF4}" type="datetimeFigureOut">
              <a:rPr lang="en-US" smtClean="0"/>
              <a:t>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1841522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2962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354613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5832324" cy="1143000"/>
          </a:xfrm>
          <a:prstGeom prst="rect">
            <a:avLst/>
          </a:prstGeom>
        </p:spPr>
        <p:txBody>
          <a:bodyPr vert="horz" lIns="91440" tIns="45720" rIns="91440" bIns="45720" rtlCol="0" anchor="ctr">
            <a:no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82566-D571-8243-A6EC-456F324C6FF4}" type="datetimeFigureOut">
              <a:rPr lang="en-US" smtClean="0"/>
              <a:t>2/18/2020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2000">
                <a:solidFill>
                  <a:schemeClr val="tx2"/>
                </a:solidFill>
              </a:defRPr>
            </a:lvl1pPr>
          </a:lstStyle>
          <a:p>
            <a:r>
              <a:rPr lang="en-GB" b="1" dirty="0"/>
              <a:t>@</a:t>
            </a:r>
            <a:r>
              <a:rPr lang="en-GB" b="1" dirty="0" err="1"/>
              <a:t>wrmathshub</a:t>
            </a:r>
            <a:endParaRPr lang="en-GB" b="1" dirty="0"/>
          </a:p>
        </p:txBody>
      </p:sp>
      <p:pic>
        <p:nvPicPr>
          <p:cNvPr id="7" name="Picture 6"/>
          <p:cNvPicPr>
            <a:picLocks noChangeAspect="1"/>
          </p:cNvPicPr>
          <p:nvPr userDrawn="1"/>
        </p:nvPicPr>
        <p:blipFill>
          <a:blip r:embed="rId13"/>
          <a:stretch>
            <a:fillRect/>
          </a:stretch>
        </p:blipFill>
        <p:spPr>
          <a:xfrm>
            <a:off x="6351997" y="35692"/>
            <a:ext cx="2743623" cy="1149641"/>
          </a:xfrm>
          <a:prstGeom prst="rect">
            <a:avLst/>
          </a:prstGeom>
        </p:spPr>
      </p:pic>
      <p:sp>
        <p:nvSpPr>
          <p:cNvPr id="8" name="MSIPCMContentMarking" descr="{&quot;HashCode&quot;:-1699574231,&quot;Placement&quot;:&quot;Footer&quot;}"/>
          <p:cNvSpPr txBox="1"/>
          <p:nvPr userDrawn="1"/>
        </p:nvSpPr>
        <p:spPr>
          <a:xfrm>
            <a:off x="0" y="6646927"/>
            <a:ext cx="619703" cy="211073"/>
          </a:xfrm>
          <a:prstGeom prst="rect">
            <a:avLst/>
          </a:prstGeom>
          <a:noFill/>
        </p:spPr>
        <p:txBody>
          <a:bodyPr vert="horz" wrap="square" lIns="0" tIns="0" rIns="0" bIns="0" rtlCol="0" anchor="ctr" anchorCtr="1">
            <a:spAutoFit/>
          </a:bodyPr>
          <a:lstStyle/>
          <a:p>
            <a:pPr algn="l">
              <a:spcBef>
                <a:spcPts val="0"/>
              </a:spcBef>
              <a:spcAft>
                <a:spcPts val="0"/>
              </a:spcAft>
            </a:pPr>
            <a:r>
              <a:rPr lang="en-GB" sz="700">
                <a:solidFill>
                  <a:srgbClr val="000000"/>
                </a:solidFill>
                <a:latin typeface="Calibri" panose="020F0502020204030204" pitchFamily="34" charset="0"/>
              </a:rPr>
              <a:t>C2 General</a:t>
            </a:r>
          </a:p>
        </p:txBody>
      </p:sp>
    </p:spTree>
    <p:extLst>
      <p:ext uri="{BB962C8B-B14F-4D97-AF65-F5344CB8AC3E}">
        <p14:creationId xmlns:p14="http://schemas.microsoft.com/office/powerpoint/2010/main" val="2595936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6" r:id="rId6"/>
    <p:sldLayoutId id="2147483654" r:id="rId7"/>
    <p:sldLayoutId id="2147483655" r:id="rId8"/>
    <p:sldLayoutId id="2147483657" r:id="rId9"/>
    <p:sldLayoutId id="2147483658" r:id="rId10"/>
    <p:sldLayoutId id="2147483659" r:id="rId11"/>
  </p:sldLayoutIdLst>
  <p:txStyles>
    <p:titleStyle>
      <a:lvl1pPr algn="ctr"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0.svg"/><Relationship Id="rId3" Type="http://schemas.openxmlformats.org/officeDocument/2006/relationships/image" Target="../media/image3.png"/><Relationship Id="rId7" Type="http://schemas.openxmlformats.org/officeDocument/2006/relationships/image" Target="../media/image4.svg"/><Relationship Id="rId12"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image" Target="../media/image5.png"/><Relationship Id="rId11" Type="http://schemas.openxmlformats.org/officeDocument/2006/relationships/image" Target="../media/image8.svg"/><Relationship Id="rId5" Type="http://schemas.openxmlformats.org/officeDocument/2006/relationships/image" Target="../media/image2.svg"/><Relationship Id="rId10"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image" Target="../media/image6.sv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2.jpg"/><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8.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8.xml"/><Relationship Id="rId5" Type="http://schemas.openxmlformats.org/officeDocument/2006/relationships/image" Target="../media/image19.jp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27.tiff"/><Relationship Id="rId4" Type="http://schemas.openxmlformats.org/officeDocument/2006/relationships/image" Target="../media/image26.jpg"/></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34.em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pn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44.png"/></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6.jpe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48.png"/></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pn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2.png"/><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5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60.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2.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3"/>
          <a:srcRect b="20205"/>
          <a:stretch/>
        </p:blipFill>
        <p:spPr>
          <a:xfrm>
            <a:off x="573743" y="3035574"/>
            <a:ext cx="7655858" cy="2046558"/>
          </a:xfrm>
          <a:prstGeom prst="rect">
            <a:avLst/>
          </a:prstGeom>
        </p:spPr>
      </p:pic>
      <p:sp>
        <p:nvSpPr>
          <p:cNvPr id="8" name="TextBox 7"/>
          <p:cNvSpPr txBox="1"/>
          <p:nvPr/>
        </p:nvSpPr>
        <p:spPr>
          <a:xfrm>
            <a:off x="107576" y="6342841"/>
            <a:ext cx="4760260" cy="400110"/>
          </a:xfrm>
          <a:prstGeom prst="rect">
            <a:avLst/>
          </a:prstGeom>
          <a:noFill/>
        </p:spPr>
        <p:txBody>
          <a:bodyPr wrap="square" rtlCol="0">
            <a:spAutoFit/>
          </a:bodyPr>
          <a:lstStyle/>
          <a:p>
            <a:r>
              <a:rPr lang="en-GB" sz="2000" b="1" dirty="0"/>
              <a:t>Renu Poddar 	</a:t>
            </a:r>
            <a:r>
              <a:rPr lang="en-GB" sz="2000" b="1" dirty="0" smtClean="0"/>
              <a:t>	12</a:t>
            </a:r>
            <a:r>
              <a:rPr lang="en-GB" sz="2000" b="1" baseline="30000" dirty="0" smtClean="0"/>
              <a:t>th</a:t>
            </a:r>
            <a:r>
              <a:rPr lang="en-GB" sz="2000" b="1" dirty="0" smtClean="0"/>
              <a:t> February, 2020</a:t>
            </a:r>
            <a:endParaRPr lang="en-GB" sz="2000" b="1" dirty="0"/>
          </a:p>
        </p:txBody>
      </p:sp>
      <p:sp>
        <p:nvSpPr>
          <p:cNvPr id="3" name="TextBox 2"/>
          <p:cNvSpPr txBox="1"/>
          <p:nvPr/>
        </p:nvSpPr>
        <p:spPr>
          <a:xfrm>
            <a:off x="3989294" y="5082132"/>
            <a:ext cx="2214282" cy="400110"/>
          </a:xfrm>
          <a:prstGeom prst="rect">
            <a:avLst/>
          </a:prstGeom>
          <a:noFill/>
        </p:spPr>
        <p:txBody>
          <a:bodyPr wrap="square" rtlCol="0">
            <a:spAutoFit/>
          </a:bodyPr>
          <a:lstStyle/>
          <a:p>
            <a:r>
              <a:rPr lang="en-GB" sz="2000" b="1" dirty="0" smtClean="0"/>
              <a:t>FOR EYFS and KS1</a:t>
            </a:r>
            <a:endParaRPr lang="en-GB" sz="2000" b="1" dirty="0"/>
          </a:p>
        </p:txBody>
      </p:sp>
      <p:pic>
        <p:nvPicPr>
          <p:cNvPr id="7" name="Graphic 4" descr="Mathematics">
            <a:extLst>
              <a:ext uri="{FF2B5EF4-FFF2-40B4-BE49-F238E27FC236}">
                <a16:creationId xmlns:a16="http://schemas.microsoft.com/office/drawing/2014/main" id="{62CA960B-DF6F-974D-B589-8A714429808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6243750" y="1855639"/>
            <a:ext cx="685800" cy="685800"/>
          </a:xfrm>
          <a:prstGeom prst="rect">
            <a:avLst/>
          </a:prstGeom>
        </p:spPr>
      </p:pic>
      <p:pic>
        <p:nvPicPr>
          <p:cNvPr id="9" name="Graphic 6" descr="Classroom">
            <a:extLst>
              <a:ext uri="{FF2B5EF4-FFF2-40B4-BE49-F238E27FC236}">
                <a16:creationId xmlns:a16="http://schemas.microsoft.com/office/drawing/2014/main" id="{E6AECE15-CBAC-0E43-85B2-B3D67B1EFF04}"/>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57650" y="1855639"/>
            <a:ext cx="685800" cy="685800"/>
          </a:xfrm>
          <a:prstGeom prst="rect">
            <a:avLst/>
          </a:prstGeom>
        </p:spPr>
      </p:pic>
      <p:pic>
        <p:nvPicPr>
          <p:cNvPr id="10" name="Graphic 8" descr="Graduation cap">
            <a:extLst>
              <a:ext uri="{FF2B5EF4-FFF2-40B4-BE49-F238E27FC236}">
                <a16:creationId xmlns:a16="http://schemas.microsoft.com/office/drawing/2014/main" id="{8AC8A104-B5A3-7D4F-9784-92320542C0B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4229100" y="1844923"/>
            <a:ext cx="685800" cy="685800"/>
          </a:xfrm>
          <a:prstGeom prst="rect">
            <a:avLst/>
          </a:prstGeom>
        </p:spPr>
      </p:pic>
      <p:pic>
        <p:nvPicPr>
          <p:cNvPr id="11" name="Graphic 10" descr="Ruler">
            <a:extLst>
              <a:ext uri="{FF2B5EF4-FFF2-40B4-BE49-F238E27FC236}">
                <a16:creationId xmlns:a16="http://schemas.microsoft.com/office/drawing/2014/main" id="{B48FBBF9-18F0-2C48-B13E-A35F9FBB76CE}"/>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5236425" y="1844923"/>
            <a:ext cx="685800" cy="685800"/>
          </a:xfrm>
          <a:prstGeom prst="rect">
            <a:avLst/>
          </a:prstGeom>
        </p:spPr>
      </p:pic>
      <p:pic>
        <p:nvPicPr>
          <p:cNvPr id="12" name="Graphic 12" descr="Clock">
            <a:extLst>
              <a:ext uri="{FF2B5EF4-FFF2-40B4-BE49-F238E27FC236}">
                <a16:creationId xmlns:a16="http://schemas.microsoft.com/office/drawing/2014/main" id="{9E361407-F6A2-2C44-87F8-1FFD6AC4C40E}"/>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2086200" y="1844923"/>
            <a:ext cx="685800" cy="685800"/>
          </a:xfrm>
          <a:prstGeom prst="rect">
            <a:avLst/>
          </a:prstGeom>
        </p:spPr>
      </p:pic>
    </p:spTree>
    <p:extLst>
      <p:ext uri="{BB962C8B-B14F-4D97-AF65-F5344CB8AC3E}">
        <p14:creationId xmlns:p14="http://schemas.microsoft.com/office/powerpoint/2010/main" val="8376523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61035" y="1060847"/>
            <a:ext cx="4021931" cy="4736306"/>
          </a:xfrm>
          <a:prstGeom prst="rect">
            <a:avLst/>
          </a:prstGeom>
        </p:spPr>
      </p:pic>
    </p:spTree>
    <p:extLst>
      <p:ext uri="{BB962C8B-B14F-4D97-AF65-F5344CB8AC3E}">
        <p14:creationId xmlns:p14="http://schemas.microsoft.com/office/powerpoint/2010/main" val="3805011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ird swimming in water&#10;&#10;Description automatically generated">
            <a:extLst>
              <a:ext uri="{FF2B5EF4-FFF2-40B4-BE49-F238E27FC236}">
                <a16:creationId xmlns:a16="http://schemas.microsoft.com/office/drawing/2014/main" id="{2E70BB45-2AF1-FF4D-9616-FC4EE84AA4C5}"/>
              </a:ext>
            </a:extLst>
          </p:cNvPr>
          <p:cNvPicPr>
            <a:picLocks noChangeAspect="1"/>
          </p:cNvPicPr>
          <p:nvPr/>
        </p:nvPicPr>
        <p:blipFill rotWithShape="1">
          <a:blip r:embed="rId3"/>
          <a:srcRect l="19649" r="13850" b="-2"/>
          <a:stretch/>
        </p:blipFill>
        <p:spPr>
          <a:xfrm>
            <a:off x="671502" y="1605365"/>
            <a:ext cx="2228850" cy="2228850"/>
          </a:xfrm>
          <a:custGeom>
            <a:avLst/>
            <a:gdLst>
              <a:gd name="connsiteX0" fmla="*/ 1485900 w 2971800"/>
              <a:gd name="connsiteY0" fmla="*/ 0 h 2971800"/>
              <a:gd name="connsiteX1" fmla="*/ 2971800 w 2971800"/>
              <a:gd name="connsiteY1" fmla="*/ 1485900 h 2971800"/>
              <a:gd name="connsiteX2" fmla="*/ 1485900 w 2971800"/>
              <a:gd name="connsiteY2" fmla="*/ 2971800 h 2971800"/>
              <a:gd name="connsiteX3" fmla="*/ 0 w 2971800"/>
              <a:gd name="connsiteY3" fmla="*/ 1485900 h 2971800"/>
              <a:gd name="connsiteX4" fmla="*/ 1485900 w 2971800"/>
              <a:gd name="connsiteY4" fmla="*/ 0 h 2971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pic>
        <p:nvPicPr>
          <p:cNvPr id="3" name="Picture 2" descr="A picture containing water, sky, outdoor, water sport&#10;&#10;Description automatically generated">
            <a:extLst>
              <a:ext uri="{FF2B5EF4-FFF2-40B4-BE49-F238E27FC236}">
                <a16:creationId xmlns:a16="http://schemas.microsoft.com/office/drawing/2014/main" id="{061DD8F5-6055-BD4C-9184-D8F6A1950E30}"/>
              </a:ext>
            </a:extLst>
          </p:cNvPr>
          <p:cNvPicPr>
            <a:picLocks noChangeAspect="1"/>
          </p:cNvPicPr>
          <p:nvPr/>
        </p:nvPicPr>
        <p:blipFill rotWithShape="1">
          <a:blip r:embed="rId4"/>
          <a:srcRect l="33003" r="245" b="-3"/>
          <a:stretch/>
        </p:blipFill>
        <p:spPr>
          <a:xfrm>
            <a:off x="3457576" y="1605365"/>
            <a:ext cx="2228850" cy="2228850"/>
          </a:xfrm>
          <a:custGeom>
            <a:avLst/>
            <a:gdLst>
              <a:gd name="connsiteX0" fmla="*/ 1485900 w 2971800"/>
              <a:gd name="connsiteY0" fmla="*/ 0 h 2971800"/>
              <a:gd name="connsiteX1" fmla="*/ 2971800 w 2971800"/>
              <a:gd name="connsiteY1" fmla="*/ 1485900 h 2971800"/>
              <a:gd name="connsiteX2" fmla="*/ 1485900 w 2971800"/>
              <a:gd name="connsiteY2" fmla="*/ 2971800 h 2971800"/>
              <a:gd name="connsiteX3" fmla="*/ 0 w 2971800"/>
              <a:gd name="connsiteY3" fmla="*/ 1485900 h 2971800"/>
              <a:gd name="connsiteX4" fmla="*/ 1485900 w 2971800"/>
              <a:gd name="connsiteY4" fmla="*/ 0 h 2971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pic>
        <p:nvPicPr>
          <p:cNvPr id="5" name="Picture 4" descr="Underwater view of a swimming pool&#10;&#10;Description automatically generated">
            <a:extLst>
              <a:ext uri="{FF2B5EF4-FFF2-40B4-BE49-F238E27FC236}">
                <a16:creationId xmlns:a16="http://schemas.microsoft.com/office/drawing/2014/main" id="{CDA4FD68-7A1F-5B48-8ADE-4EAA6AB84294}"/>
              </a:ext>
            </a:extLst>
          </p:cNvPr>
          <p:cNvPicPr>
            <a:picLocks noChangeAspect="1"/>
          </p:cNvPicPr>
          <p:nvPr/>
        </p:nvPicPr>
        <p:blipFill rotWithShape="1">
          <a:blip r:embed="rId5"/>
          <a:srcRect l="27933" r="5566" b="-2"/>
          <a:stretch/>
        </p:blipFill>
        <p:spPr>
          <a:xfrm>
            <a:off x="6243649" y="1605365"/>
            <a:ext cx="2228850" cy="2228850"/>
          </a:xfrm>
          <a:custGeom>
            <a:avLst/>
            <a:gdLst>
              <a:gd name="connsiteX0" fmla="*/ 1485900 w 2971800"/>
              <a:gd name="connsiteY0" fmla="*/ 0 h 2971800"/>
              <a:gd name="connsiteX1" fmla="*/ 2971800 w 2971800"/>
              <a:gd name="connsiteY1" fmla="*/ 1485900 h 2971800"/>
              <a:gd name="connsiteX2" fmla="*/ 1485900 w 2971800"/>
              <a:gd name="connsiteY2" fmla="*/ 2971800 h 2971800"/>
              <a:gd name="connsiteX3" fmla="*/ 0 w 2971800"/>
              <a:gd name="connsiteY3" fmla="*/ 1485900 h 2971800"/>
              <a:gd name="connsiteX4" fmla="*/ 1485900 w 2971800"/>
              <a:gd name="connsiteY4" fmla="*/ 0 h 2971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1800" h="2971800">
                <a:moveTo>
                  <a:pt x="1485900" y="0"/>
                </a:moveTo>
                <a:cubicBezTo>
                  <a:pt x="2306540" y="0"/>
                  <a:pt x="2971800" y="665260"/>
                  <a:pt x="2971800" y="1485900"/>
                </a:cubicBezTo>
                <a:cubicBezTo>
                  <a:pt x="2971800" y="2306540"/>
                  <a:pt x="2306540" y="2971800"/>
                  <a:pt x="1485900" y="2971800"/>
                </a:cubicBezTo>
                <a:cubicBezTo>
                  <a:pt x="665260" y="2971800"/>
                  <a:pt x="0" y="2306540"/>
                  <a:pt x="0" y="1485900"/>
                </a:cubicBezTo>
                <a:cubicBezTo>
                  <a:pt x="0" y="665260"/>
                  <a:pt x="665260" y="0"/>
                  <a:pt x="1485900" y="0"/>
                </a:cubicBezTo>
                <a:close/>
              </a:path>
            </a:pathLst>
          </a:custGeom>
        </p:spPr>
      </p:pic>
      <p:sp>
        <p:nvSpPr>
          <p:cNvPr id="12" name="TextBox 11">
            <a:extLst>
              <a:ext uri="{FF2B5EF4-FFF2-40B4-BE49-F238E27FC236}">
                <a16:creationId xmlns:a16="http://schemas.microsoft.com/office/drawing/2014/main" id="{3B707201-6BC2-6D43-AABD-FD4ED73040F1}"/>
              </a:ext>
            </a:extLst>
          </p:cNvPr>
          <p:cNvSpPr txBox="1"/>
          <p:nvPr/>
        </p:nvSpPr>
        <p:spPr>
          <a:xfrm>
            <a:off x="804592" y="4301953"/>
            <a:ext cx="2095759" cy="553998"/>
          </a:xfrm>
          <a:prstGeom prst="rect">
            <a:avLst/>
          </a:prstGeom>
          <a:noFill/>
        </p:spPr>
        <p:txBody>
          <a:bodyPr wrap="square" rtlCol="0">
            <a:spAutoFit/>
          </a:bodyPr>
          <a:lstStyle/>
          <a:p>
            <a:r>
              <a:rPr lang="en-US" sz="3000" b="1" dirty="0">
                <a:solidFill>
                  <a:srgbClr val="FF0000"/>
                </a:solidFill>
                <a:latin typeface="+mj-lt"/>
              </a:rPr>
              <a:t>SWIMMING</a:t>
            </a:r>
          </a:p>
        </p:txBody>
      </p:sp>
      <p:sp>
        <p:nvSpPr>
          <p:cNvPr id="17" name="TextBox 16">
            <a:extLst>
              <a:ext uri="{FF2B5EF4-FFF2-40B4-BE49-F238E27FC236}">
                <a16:creationId xmlns:a16="http://schemas.microsoft.com/office/drawing/2014/main" id="{65B7EE4F-5782-494D-AC33-5A1806C46756}"/>
              </a:ext>
            </a:extLst>
          </p:cNvPr>
          <p:cNvSpPr txBox="1"/>
          <p:nvPr/>
        </p:nvSpPr>
        <p:spPr>
          <a:xfrm>
            <a:off x="3581019" y="4301953"/>
            <a:ext cx="2326721" cy="553998"/>
          </a:xfrm>
          <a:prstGeom prst="rect">
            <a:avLst/>
          </a:prstGeom>
          <a:noFill/>
        </p:spPr>
        <p:txBody>
          <a:bodyPr wrap="square" rtlCol="0">
            <a:spAutoFit/>
          </a:bodyPr>
          <a:lstStyle/>
          <a:p>
            <a:r>
              <a:rPr lang="en-US" sz="3000" b="1" dirty="0">
                <a:solidFill>
                  <a:srgbClr val="FF0000"/>
                </a:solidFill>
                <a:latin typeface="+mj-lt"/>
              </a:rPr>
              <a:t>SNORKELING</a:t>
            </a:r>
          </a:p>
        </p:txBody>
      </p:sp>
      <p:sp>
        <p:nvSpPr>
          <p:cNvPr id="19" name="TextBox 18">
            <a:extLst>
              <a:ext uri="{FF2B5EF4-FFF2-40B4-BE49-F238E27FC236}">
                <a16:creationId xmlns:a16="http://schemas.microsoft.com/office/drawing/2014/main" id="{088DA09D-F72B-BC4C-9895-AB4DCB08DC96}"/>
              </a:ext>
            </a:extLst>
          </p:cNvPr>
          <p:cNvSpPr txBox="1"/>
          <p:nvPr/>
        </p:nvSpPr>
        <p:spPr>
          <a:xfrm>
            <a:off x="6730663" y="4301953"/>
            <a:ext cx="1364465" cy="553998"/>
          </a:xfrm>
          <a:prstGeom prst="rect">
            <a:avLst/>
          </a:prstGeom>
          <a:noFill/>
        </p:spPr>
        <p:txBody>
          <a:bodyPr wrap="square" rtlCol="0">
            <a:spAutoFit/>
          </a:bodyPr>
          <a:lstStyle/>
          <a:p>
            <a:r>
              <a:rPr lang="en-US" sz="3000" b="1" dirty="0">
                <a:solidFill>
                  <a:srgbClr val="FF0000"/>
                </a:solidFill>
                <a:latin typeface="+mj-lt"/>
              </a:rPr>
              <a:t>DIVING</a:t>
            </a:r>
          </a:p>
        </p:txBody>
      </p:sp>
    </p:spTree>
    <p:extLst>
      <p:ext uri="{BB962C8B-B14F-4D97-AF65-F5344CB8AC3E}">
        <p14:creationId xmlns:p14="http://schemas.microsoft.com/office/powerpoint/2010/main" val="264115259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038188"/>
            <a:ext cx="8849360" cy="4524315"/>
          </a:xfrm>
          <a:prstGeom prst="rect">
            <a:avLst/>
          </a:prstGeom>
        </p:spPr>
        <p:txBody>
          <a:bodyPr wrap="square">
            <a:spAutoFit/>
          </a:bodyPr>
          <a:lstStyle/>
          <a:p>
            <a:r>
              <a:rPr lang="en-US" sz="2400" u="sng" dirty="0">
                <a:solidFill>
                  <a:srgbClr val="FF0000"/>
                </a:solidFill>
                <a:latin typeface="Letter-join 6" panose="02000805000000020003" pitchFamily="50" charset="0"/>
              </a:rPr>
              <a:t>How and why did the mathematics mastery approach develop? </a:t>
            </a:r>
          </a:p>
          <a:p>
            <a:endParaRPr lang="en-US" sz="2400" u="sng" dirty="0">
              <a:solidFill>
                <a:srgbClr val="FF0000"/>
              </a:solidFill>
              <a:latin typeface="Letter-join 6" panose="02000805000000020003" pitchFamily="50" charset="0"/>
            </a:endParaRPr>
          </a:p>
          <a:p>
            <a:endParaRPr lang="en-US" sz="2400" u="sng" dirty="0">
              <a:solidFill>
                <a:srgbClr val="FF000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0000"/>
                </a:solidFill>
                <a:latin typeface="Letter-join 6" panose="02000805000000020003" pitchFamily="50" charset="0"/>
              </a:rPr>
              <a:t> </a:t>
            </a:r>
            <a:r>
              <a:rPr lang="en-US" sz="2400" dirty="0">
                <a:solidFill>
                  <a:srgbClr val="0070C0"/>
                </a:solidFill>
                <a:latin typeface="Letter-join 6" panose="02000805000000020003" pitchFamily="50" charset="0"/>
              </a:rPr>
              <a:t>Too many children are falling behind.</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Not enough children are excelling.</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Teaching has been focused on procedures over understanding.</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Negative attitudes towards maths ability and enjoyment</a:t>
            </a:r>
            <a:r>
              <a:rPr lang="en-US" sz="2400" dirty="0">
                <a:solidFill>
                  <a:srgbClr val="000000"/>
                </a:solidFill>
                <a:latin typeface="Letter-join 6" panose="02000805000000020003" pitchFamily="50" charset="0"/>
              </a:rPr>
              <a:t>. </a:t>
            </a: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5647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en-GB" altLang="en-US" sz="4000" b="1" smtClean="0">
                <a:solidFill>
                  <a:srgbClr val="B71F36"/>
                </a:solidFill>
                <a:latin typeface="Georgia" panose="02040502050405020303" pitchFamily="18" charset="0"/>
              </a:rPr>
              <a:t>Objectives:</a:t>
            </a:r>
          </a:p>
        </p:txBody>
      </p:sp>
      <p:sp>
        <p:nvSpPr>
          <p:cNvPr id="29699" name="Content Placeholder 2"/>
          <p:cNvSpPr>
            <a:spLocks noGrp="1"/>
          </p:cNvSpPr>
          <p:nvPr>
            <p:ph idx="1"/>
          </p:nvPr>
        </p:nvSpPr>
        <p:spPr>
          <a:xfrm>
            <a:off x="468313" y="1557338"/>
            <a:ext cx="8229600" cy="4525962"/>
          </a:xfrm>
        </p:spPr>
        <p:txBody>
          <a:bodyPr/>
          <a:lstStyle/>
          <a:p>
            <a:pPr marL="0" indent="0" eaLnBrk="1" hangingPunct="1">
              <a:buFont typeface="Arial" panose="020B0604020202020204" pitchFamily="34" charset="0"/>
              <a:buNone/>
            </a:pPr>
            <a:r>
              <a:rPr lang="en-GB" altLang="en-US" dirty="0" smtClean="0">
                <a:latin typeface="Georgia" panose="02040502050405020303" pitchFamily="18" charset="0"/>
              </a:rPr>
              <a:t>-Explain and demonstrate how mathematics is taught in St Chad’s Primary School</a:t>
            </a:r>
          </a:p>
          <a:p>
            <a:pPr marL="0" indent="0" eaLnBrk="1" hangingPunct="1">
              <a:buFont typeface="Arial" panose="020B0604020202020204" pitchFamily="34" charset="0"/>
              <a:buNone/>
            </a:pPr>
            <a:r>
              <a:rPr lang="en-GB" altLang="en-US" dirty="0" smtClean="0">
                <a:latin typeface="Georgia" panose="02040502050405020303" pitchFamily="18" charset="0"/>
              </a:rPr>
              <a:t>-Understand what is meant by 'Mastery' in mathematics</a:t>
            </a:r>
          </a:p>
          <a:p>
            <a:pPr marL="0" indent="0" eaLnBrk="1" hangingPunct="1">
              <a:buFont typeface="Arial" panose="020B0604020202020204" pitchFamily="34" charset="0"/>
              <a:buNone/>
            </a:pPr>
            <a:r>
              <a:rPr lang="en-GB" altLang="en-US" dirty="0" smtClean="0">
                <a:latin typeface="Georgia" panose="02040502050405020303" pitchFamily="18" charset="0"/>
              </a:rPr>
              <a:t>-Identify how fluency impacts upon achieving mastery </a:t>
            </a:r>
          </a:p>
          <a:p>
            <a:pPr marL="0" indent="0" eaLnBrk="1" hangingPunct="1">
              <a:buFont typeface="Arial" panose="020B0604020202020204" pitchFamily="34" charset="0"/>
              <a:buNone/>
            </a:pPr>
            <a:r>
              <a:rPr lang="en-GB" altLang="en-US" dirty="0" smtClean="0">
                <a:latin typeface="Georgia" panose="02040502050405020303" pitchFamily="18" charset="0"/>
              </a:rPr>
              <a:t>-Increase confidence and understanding in supporting your child at home</a:t>
            </a:r>
          </a:p>
          <a:p>
            <a:pPr marL="0" indent="0" eaLnBrk="1" hangingPunct="1">
              <a:buFont typeface="Arial" panose="020B0604020202020204" pitchFamily="34" charset="0"/>
              <a:buNone/>
            </a:pPr>
            <a:endParaRPr lang="en-GB" altLang="en-US" dirty="0" smtClean="0"/>
          </a:p>
          <a:p>
            <a:pPr marL="0" indent="0" algn="ctr" eaLnBrk="1" hangingPunct="1">
              <a:buFont typeface="Arial" panose="020B0604020202020204" pitchFamily="34" charset="0"/>
              <a:buNone/>
            </a:pPr>
            <a:endParaRPr lang="en-GB" altLang="en-US" dirty="0" smtClean="0"/>
          </a:p>
        </p:txBody>
      </p:sp>
    </p:spTree>
    <p:extLst>
      <p:ext uri="{BB962C8B-B14F-4D97-AF65-F5344CB8AC3E}">
        <p14:creationId xmlns:p14="http://schemas.microsoft.com/office/powerpoint/2010/main" val="2850896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rtlCol="0">
            <a:normAutofit fontScale="90000"/>
          </a:bodyPr>
          <a:lstStyle/>
          <a:p>
            <a:pPr eaLnBrk="1" fontAlgn="auto" hangingPunct="1">
              <a:spcAft>
                <a:spcPts val="0"/>
              </a:spcAft>
              <a:defRPr/>
            </a:pPr>
            <a:r>
              <a:rPr lang="en-GB" sz="4000" b="1" dirty="0">
                <a:solidFill>
                  <a:srgbClr val="B71F36"/>
                </a:solidFill>
                <a:latin typeface="Georgia" panose="02040502050405020303" pitchFamily="18" charset="0"/>
              </a:rPr>
              <a:t>What is “Mathematics Mastery?”</a:t>
            </a:r>
          </a:p>
        </p:txBody>
      </p:sp>
      <p:sp>
        <p:nvSpPr>
          <p:cNvPr id="30723" name="Content Placeholder 2"/>
          <p:cNvSpPr>
            <a:spLocks noGrp="1"/>
          </p:cNvSpPr>
          <p:nvPr>
            <p:ph idx="1"/>
          </p:nvPr>
        </p:nvSpPr>
        <p:spPr>
          <a:xfrm>
            <a:off x="468313" y="1557338"/>
            <a:ext cx="8229600" cy="4525962"/>
          </a:xfrm>
        </p:spPr>
        <p:txBody>
          <a:bodyPr/>
          <a:lstStyle/>
          <a:p>
            <a:pPr marL="0" indent="0" algn="ctr" eaLnBrk="1" hangingPunct="1">
              <a:buFont typeface="Arial" panose="020B0604020202020204" pitchFamily="34" charset="0"/>
              <a:buNone/>
            </a:pPr>
            <a:r>
              <a:rPr lang="en-GB" altLang="en-US" i="1" dirty="0" smtClean="0">
                <a:solidFill>
                  <a:srgbClr val="B71F36"/>
                </a:solidFill>
                <a:latin typeface="Georgia" panose="02040502050405020303" pitchFamily="18" charset="0"/>
              </a:rPr>
              <a:t>Mathematics Mastery programme:</a:t>
            </a:r>
          </a:p>
          <a:p>
            <a:pPr marL="0" indent="0" eaLnBrk="1" hangingPunct="1">
              <a:buFont typeface="Arial" panose="020B0604020202020204" pitchFamily="34" charset="0"/>
              <a:buNone/>
            </a:pPr>
            <a:r>
              <a:rPr lang="en-GB" altLang="en-US" dirty="0" smtClean="0">
                <a:latin typeface="Georgia" panose="02040502050405020303" pitchFamily="18" charset="0"/>
              </a:rPr>
              <a:t>-is a whole school approach to teaching mathematics. </a:t>
            </a:r>
          </a:p>
          <a:p>
            <a:pPr marL="0" indent="0" eaLnBrk="1" hangingPunct="1">
              <a:buFont typeface="Arial" panose="020B0604020202020204" pitchFamily="34" charset="0"/>
              <a:buNone/>
            </a:pPr>
            <a:r>
              <a:rPr lang="en-GB" altLang="en-US" dirty="0" smtClean="0">
                <a:latin typeface="Georgia" panose="02040502050405020303" pitchFamily="18" charset="0"/>
              </a:rPr>
              <a:t>It aims to:</a:t>
            </a:r>
          </a:p>
          <a:p>
            <a:pPr marL="0" indent="0" eaLnBrk="1" hangingPunct="1">
              <a:buFont typeface="Arial" panose="020B0604020202020204" pitchFamily="34" charset="0"/>
              <a:buNone/>
            </a:pPr>
            <a:r>
              <a:rPr lang="en-GB" altLang="en-US" dirty="0" smtClean="0">
                <a:latin typeface="Georgia" panose="02040502050405020303" pitchFamily="18" charset="0"/>
              </a:rPr>
              <a:t>-</a:t>
            </a:r>
            <a:r>
              <a:rPr lang="en-GB" altLang="en-US" dirty="0" smtClean="0">
                <a:solidFill>
                  <a:srgbClr val="FF0000"/>
                </a:solidFill>
                <a:latin typeface="Georgia" panose="02040502050405020303" pitchFamily="18" charset="0"/>
              </a:rPr>
              <a:t>raise achievement </a:t>
            </a:r>
            <a:r>
              <a:rPr lang="en-GB" altLang="en-US" dirty="0" smtClean="0">
                <a:latin typeface="Georgia" panose="02040502050405020303" pitchFamily="18" charset="0"/>
              </a:rPr>
              <a:t>for all pupils and to close the attainment gap. </a:t>
            </a:r>
          </a:p>
          <a:p>
            <a:pPr marL="0" indent="0" eaLnBrk="1" hangingPunct="1">
              <a:buFont typeface="Arial" panose="020B0604020202020204" pitchFamily="34" charset="0"/>
              <a:buNone/>
            </a:pPr>
            <a:r>
              <a:rPr lang="en-GB" altLang="en-US" dirty="0" smtClean="0">
                <a:latin typeface="Georgia" panose="02040502050405020303" pitchFamily="18" charset="0"/>
              </a:rPr>
              <a:t>-</a:t>
            </a:r>
            <a:r>
              <a:rPr lang="en-GB" altLang="en-US" dirty="0" smtClean="0">
                <a:solidFill>
                  <a:srgbClr val="FF0000"/>
                </a:solidFill>
                <a:latin typeface="Georgia" panose="02040502050405020303" pitchFamily="18" charset="0"/>
              </a:rPr>
              <a:t>deepen pupils’ conceptual understanding </a:t>
            </a:r>
            <a:r>
              <a:rPr lang="en-GB" altLang="en-US" dirty="0" smtClean="0">
                <a:latin typeface="Georgia" panose="02040502050405020303" pitchFamily="18" charset="0"/>
              </a:rPr>
              <a:t>of key mathematical concepts</a:t>
            </a:r>
          </a:p>
          <a:p>
            <a:pPr marL="0" indent="0" eaLnBrk="1" hangingPunct="1">
              <a:buFont typeface="Arial" panose="020B0604020202020204" pitchFamily="34" charset="0"/>
              <a:buNone/>
            </a:pPr>
            <a:endParaRPr lang="en-GB" altLang="en-US" dirty="0" smtClean="0">
              <a:latin typeface="Georgia" panose="02040502050405020303" pitchFamily="18" charset="0"/>
            </a:endParaRPr>
          </a:p>
          <a:p>
            <a:pPr marL="0" indent="0" algn="ctr" eaLnBrk="1" hangingPunct="1">
              <a:buFont typeface="Arial" panose="020B0604020202020204" pitchFamily="34" charset="0"/>
              <a:buNone/>
            </a:pPr>
            <a:endParaRPr lang="en-GB" altLang="en-US" dirty="0" smtClean="0">
              <a:latin typeface="Georgia" panose="02040502050405020303" pitchFamily="18" charset="0"/>
            </a:endParaRPr>
          </a:p>
          <a:p>
            <a:pPr marL="0" indent="0" eaLnBrk="1" hangingPunct="1">
              <a:buFont typeface="Arial" panose="020B0604020202020204" pitchFamily="34" charset="0"/>
              <a:buNone/>
            </a:pPr>
            <a:endParaRPr lang="en-GB" altLang="en-US" dirty="0" smtClean="0"/>
          </a:p>
          <a:p>
            <a:pPr marL="0" indent="0" algn="ctr" eaLnBrk="1" hangingPunct="1">
              <a:buFont typeface="Arial" panose="020B0604020202020204" pitchFamily="34" charset="0"/>
              <a:buNone/>
            </a:pPr>
            <a:endParaRPr lang="en-GB" altLang="en-US" dirty="0" smtClean="0"/>
          </a:p>
        </p:txBody>
      </p:sp>
    </p:spTree>
    <p:extLst>
      <p:ext uri="{BB962C8B-B14F-4D97-AF65-F5344CB8AC3E}">
        <p14:creationId xmlns:p14="http://schemas.microsoft.com/office/powerpoint/2010/main" val="17793969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0" y="313951"/>
            <a:ext cx="8229600" cy="1143000"/>
          </a:xfrm>
        </p:spPr>
        <p:txBody>
          <a:bodyPr/>
          <a:lstStyle/>
          <a:p>
            <a:pPr eaLnBrk="1" hangingPunct="1"/>
            <a:r>
              <a:rPr lang="en-GB" altLang="en-US" sz="3600" b="1" dirty="0" smtClean="0">
                <a:solidFill>
                  <a:srgbClr val="B71F36"/>
                </a:solidFill>
              </a:rPr>
              <a:t>We at St Chad’s believe</a:t>
            </a:r>
            <a:endParaRPr lang="en-GB" altLang="en-US" sz="4000" dirty="0" smtClean="0">
              <a:solidFill>
                <a:srgbClr val="D12149"/>
              </a:solidFill>
            </a:endParaRPr>
          </a:p>
        </p:txBody>
      </p:sp>
      <p:sp>
        <p:nvSpPr>
          <p:cNvPr id="3" name="Content Placeholder 2">
            <a:extLst/>
          </p:cNvPr>
          <p:cNvSpPr>
            <a:spLocks noGrp="1"/>
          </p:cNvSpPr>
          <p:nvPr>
            <p:ph idx="1"/>
          </p:nvPr>
        </p:nvSpPr>
        <p:spPr>
          <a:xfrm>
            <a:off x="468313" y="1196975"/>
            <a:ext cx="8229600" cy="4824313"/>
          </a:xfrm>
        </p:spPr>
        <p:txBody>
          <a:bodyPr rtlCol="0">
            <a:normAutofit fontScale="62500" lnSpcReduction="20000"/>
          </a:bodyPr>
          <a:lstStyle/>
          <a:p>
            <a:pPr marL="0" indent="0" eaLnBrk="1" fontAlgn="auto" hangingPunct="1">
              <a:spcAft>
                <a:spcPts val="0"/>
              </a:spcAft>
              <a:buFont typeface="Arial" panose="020B0604020202020204" pitchFamily="34" charset="0"/>
              <a:buNone/>
              <a:defRPr/>
            </a:pPr>
            <a:endParaRPr lang="en-GB" dirty="0"/>
          </a:p>
          <a:p>
            <a:pPr eaLnBrk="1" fontAlgn="auto" hangingPunct="1">
              <a:spcBef>
                <a:spcPts val="0"/>
              </a:spcBef>
              <a:spcAft>
                <a:spcPts val="0"/>
              </a:spcAft>
              <a:defRPr/>
            </a:pPr>
            <a:r>
              <a:rPr lang="en-GB" sz="4500" dirty="0"/>
              <a:t>Success in mathematics </a:t>
            </a:r>
            <a:r>
              <a:rPr lang="en-GB" sz="4500" b="1" dirty="0"/>
              <a:t>is possible </a:t>
            </a:r>
            <a:r>
              <a:rPr lang="en-GB" sz="4500" dirty="0"/>
              <a:t>for every child, whatever their background or prior attainment. </a:t>
            </a:r>
          </a:p>
          <a:p>
            <a:pPr eaLnBrk="1" fontAlgn="auto" hangingPunct="1">
              <a:spcBef>
                <a:spcPts val="0"/>
              </a:spcBef>
              <a:spcAft>
                <a:spcPts val="0"/>
              </a:spcAft>
              <a:defRPr/>
            </a:pPr>
            <a:endParaRPr lang="en-GB" sz="4500" dirty="0"/>
          </a:p>
          <a:p>
            <a:pPr eaLnBrk="1" fontAlgn="auto" hangingPunct="1">
              <a:spcBef>
                <a:spcPts val="0"/>
              </a:spcBef>
              <a:spcAft>
                <a:spcPts val="0"/>
              </a:spcAft>
              <a:defRPr/>
            </a:pPr>
            <a:r>
              <a:rPr lang="en-GB" altLang="en-US" sz="4500" dirty="0"/>
              <a:t>Mistakes are an opportunity to develop.  </a:t>
            </a:r>
          </a:p>
          <a:p>
            <a:pPr marL="0" indent="0" eaLnBrk="1" fontAlgn="auto" hangingPunct="1">
              <a:spcBef>
                <a:spcPts val="0"/>
              </a:spcBef>
              <a:spcAft>
                <a:spcPts val="0"/>
              </a:spcAft>
              <a:buFont typeface="Arial" panose="020B0604020202020204" pitchFamily="34" charset="0"/>
              <a:buNone/>
              <a:defRPr/>
            </a:pPr>
            <a:endParaRPr lang="en-GB" altLang="en-US" sz="4500" dirty="0"/>
          </a:p>
          <a:p>
            <a:pPr eaLnBrk="1" fontAlgn="auto" hangingPunct="1">
              <a:spcBef>
                <a:spcPts val="0"/>
              </a:spcBef>
              <a:spcAft>
                <a:spcPts val="0"/>
              </a:spcAft>
              <a:defRPr/>
            </a:pPr>
            <a:r>
              <a:rPr lang="en-GB" sz="4500" dirty="0"/>
              <a:t>Mathematical ability is not innate, and </a:t>
            </a:r>
            <a:r>
              <a:rPr lang="en-GB" sz="4500" b="1" dirty="0"/>
              <a:t>is increased through effort</a:t>
            </a:r>
            <a:r>
              <a:rPr lang="en-GB" sz="4500" dirty="0"/>
              <a:t>. Effort means being resilient and not giving up easily. </a:t>
            </a:r>
          </a:p>
          <a:p>
            <a:pPr marL="0" indent="0" eaLnBrk="1" fontAlgn="auto" hangingPunct="1">
              <a:spcBef>
                <a:spcPts val="0"/>
              </a:spcBef>
              <a:spcAft>
                <a:spcPts val="0"/>
              </a:spcAft>
              <a:buFont typeface="Arial" panose="020B0604020202020204" pitchFamily="34" charset="0"/>
              <a:buNone/>
              <a:defRPr/>
            </a:pPr>
            <a:endParaRPr lang="en-GB" sz="4500" dirty="0"/>
          </a:p>
          <a:p>
            <a:pPr marL="266700" indent="-266700" eaLnBrk="1" fontAlgn="auto" hangingPunct="1">
              <a:spcBef>
                <a:spcPts val="0"/>
              </a:spcBef>
              <a:spcAft>
                <a:spcPts val="0"/>
              </a:spcAft>
              <a:defRPr/>
            </a:pPr>
            <a:r>
              <a:rPr lang="en-GB" sz="4500" dirty="0"/>
              <a:t>Every child </a:t>
            </a:r>
            <a:r>
              <a:rPr lang="en-GB" sz="4500" dirty="0" smtClean="0"/>
              <a:t>should achieve </a:t>
            </a:r>
            <a:r>
              <a:rPr lang="en-GB" sz="4500" dirty="0"/>
              <a:t>a strong foundation in mathematics, with no child left behind</a:t>
            </a:r>
            <a:r>
              <a:rPr lang="en-GB" sz="4500" dirty="0" smtClean="0"/>
              <a:t>.</a:t>
            </a:r>
            <a:endParaRPr lang="en-GB" dirty="0"/>
          </a:p>
          <a:p>
            <a:pPr marL="0" indent="0" eaLnBrk="1" fontAlgn="auto" hangingPunct="1">
              <a:spcBef>
                <a:spcPts val="0"/>
              </a:spcBef>
              <a:spcAft>
                <a:spcPts val="0"/>
              </a:spcAft>
              <a:buFont typeface="Arial" panose="020B0604020202020204" pitchFamily="34" charset="0"/>
              <a:buNone/>
              <a:defRPr/>
            </a:pPr>
            <a:endParaRPr lang="en-GB" dirty="0"/>
          </a:p>
          <a:p>
            <a:pPr marL="0" indent="0" algn="ctr" eaLnBrk="1" fontAlgn="auto" hangingPunct="1">
              <a:spcAft>
                <a:spcPts val="0"/>
              </a:spcAft>
              <a:buFont typeface="Arial" panose="020B0604020202020204" pitchFamily="34" charset="0"/>
              <a:buNone/>
              <a:defRPr/>
            </a:pPr>
            <a:r>
              <a:rPr lang="en-GB" dirty="0"/>
              <a:t>	</a:t>
            </a:r>
          </a:p>
          <a:p>
            <a:pPr algn="ctr" eaLnBrk="1" fontAlgn="auto" hangingPunct="1">
              <a:spcAft>
                <a:spcPts val="0"/>
              </a:spcAft>
              <a:buFont typeface="Arial" panose="020B0604020202020204" pitchFamily="34" charset="0"/>
              <a:buNone/>
              <a:defRPr/>
            </a:pPr>
            <a:endParaRPr lang="en-GB" dirty="0"/>
          </a:p>
        </p:txBody>
      </p:sp>
    </p:spTree>
    <p:extLst>
      <p:ext uri="{BB962C8B-B14F-4D97-AF65-F5344CB8AC3E}">
        <p14:creationId xmlns:p14="http://schemas.microsoft.com/office/powerpoint/2010/main" val="11162894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altLang="en-US" sz="3600" b="1" smtClean="0">
                <a:solidFill>
                  <a:srgbClr val="B71F36"/>
                </a:solidFill>
              </a:rPr>
              <a:t>Negative perceptions of mathematics</a:t>
            </a:r>
            <a:r>
              <a:rPr lang="en-GB" altLang="en-US" smtClean="0"/>
              <a:t> </a:t>
            </a:r>
          </a:p>
        </p:txBody>
      </p:sp>
      <p:pic>
        <p:nvPicPr>
          <p:cNvPr id="32771" name="Content Placeholder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0825" y="1417638"/>
            <a:ext cx="2877857" cy="2211494"/>
          </a:xfrm>
        </p:spPr>
      </p:pic>
      <p:sp>
        <p:nvSpPr>
          <p:cNvPr id="2" name="Rectangle 1">
            <a:extLst/>
          </p:cNvPr>
          <p:cNvSpPr/>
          <p:nvPr/>
        </p:nvSpPr>
        <p:spPr>
          <a:xfrm>
            <a:off x="755650" y="3683373"/>
            <a:ext cx="7632700" cy="3386138"/>
          </a:xfrm>
          <a:prstGeom prst="rect">
            <a:avLst/>
          </a:prstGeom>
        </p:spPr>
        <p:txBody>
          <a:bodyPr>
            <a:spAutoFit/>
          </a:bodyPr>
          <a:lstStyle/>
          <a:p>
            <a:pPr marL="457200" indent="-457200" eaLnBrk="1" hangingPunct="1">
              <a:buFont typeface="Arial" panose="020B0604020202020204" pitchFamily="34" charset="0"/>
              <a:buChar char="•"/>
              <a:defRPr/>
            </a:pPr>
            <a:r>
              <a:rPr lang="en-GB" altLang="en-US" sz="2800" dirty="0">
                <a:latin typeface="Georgia" panose="02040502050405020303" pitchFamily="18" charset="0"/>
              </a:rPr>
              <a:t>If children hear ‘</a:t>
            </a:r>
            <a:r>
              <a:rPr lang="en-GB" altLang="en-US" sz="2800" b="1" dirty="0">
                <a:latin typeface="Georgia" panose="02040502050405020303" pitchFamily="18" charset="0"/>
              </a:rPr>
              <a:t>I can’t do maths</a:t>
            </a:r>
            <a:r>
              <a:rPr lang="en-GB" altLang="en-US" sz="2800" dirty="0">
                <a:latin typeface="Georgia" panose="02040502050405020303" pitchFamily="18" charset="0"/>
              </a:rPr>
              <a:t>’ from parents, teachers, friends they begin to </a:t>
            </a:r>
            <a:r>
              <a:rPr lang="en-GB" altLang="en-US" sz="2800" b="1" dirty="0">
                <a:latin typeface="Georgia" panose="02040502050405020303" pitchFamily="18" charset="0"/>
              </a:rPr>
              <a:t>believe it isn’t important</a:t>
            </a:r>
          </a:p>
          <a:p>
            <a:pPr marL="457200" indent="-457200" eaLnBrk="1" hangingPunct="1">
              <a:buFont typeface="Arial" panose="020B0604020202020204" pitchFamily="34" charset="0"/>
              <a:buChar char="•"/>
              <a:defRPr/>
            </a:pPr>
            <a:r>
              <a:rPr lang="en-GB" altLang="en-US" sz="2800" dirty="0">
                <a:latin typeface="Georgia" panose="02040502050405020303" pitchFamily="18" charset="0"/>
              </a:rPr>
              <a:t>People become </a:t>
            </a:r>
            <a:r>
              <a:rPr lang="en-GB" altLang="en-US" sz="2800" b="1" dirty="0">
                <a:latin typeface="Georgia" panose="02040502050405020303" pitchFamily="18" charset="0"/>
              </a:rPr>
              <a:t>less embarrassed </a:t>
            </a:r>
            <a:r>
              <a:rPr lang="en-GB" altLang="en-US" sz="2800" dirty="0">
                <a:latin typeface="Georgia" panose="02040502050405020303" pitchFamily="18" charset="0"/>
              </a:rPr>
              <a:t>about maths skills as it is acceptable to be </a:t>
            </a:r>
            <a:r>
              <a:rPr lang="en-GB" altLang="en-US" sz="2800" b="1" dirty="0">
                <a:latin typeface="Georgia" panose="02040502050405020303" pitchFamily="18" charset="0"/>
              </a:rPr>
              <a:t>‘rubbish at maths’</a:t>
            </a:r>
          </a:p>
          <a:p>
            <a:pPr eaLnBrk="1" hangingPunct="1">
              <a:defRPr/>
            </a:pPr>
            <a:endParaRPr lang="en-GB" altLang="en-US" sz="2800" dirty="0">
              <a:latin typeface="Georgia" panose="02040502050405020303" pitchFamily="18" charset="0"/>
            </a:endParaRPr>
          </a:p>
          <a:p>
            <a:pPr eaLnBrk="1" hangingPunct="1">
              <a:defRPr/>
            </a:pPr>
            <a:endParaRPr lang="en-GB" altLang="en-US" dirty="0"/>
          </a:p>
        </p:txBody>
      </p:sp>
    </p:spTree>
    <p:extLst>
      <p:ext uri="{BB962C8B-B14F-4D97-AF65-F5344CB8AC3E}">
        <p14:creationId xmlns:p14="http://schemas.microsoft.com/office/powerpoint/2010/main" val="4163763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CC750AD-5218-3D45-B1E3-DDF5ADE119AC}"/>
              </a:ext>
            </a:extLst>
          </p:cNvPr>
          <p:cNvSpPr/>
          <p:nvPr/>
        </p:nvSpPr>
        <p:spPr>
          <a:xfrm>
            <a:off x="181948" y="1123173"/>
            <a:ext cx="8761445" cy="4601158"/>
          </a:xfrm>
          <a:prstGeom prst="roundRect">
            <a:avLst/>
          </a:prstGeom>
          <a:solidFill>
            <a:schemeClr val="bg1">
              <a:lumMod val="85000"/>
            </a:schemeClr>
          </a:solidFill>
          <a:ln w="2032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Picture 5" descr="A close up of a sign&#10;&#10;Description automatically generated">
            <a:extLst>
              <a:ext uri="{FF2B5EF4-FFF2-40B4-BE49-F238E27FC236}">
                <a16:creationId xmlns:a16="http://schemas.microsoft.com/office/drawing/2014/main" id="{8C0D55BF-A695-104F-8AD0-58832E876957}"/>
              </a:ext>
            </a:extLst>
          </p:cNvPr>
          <p:cNvPicPr>
            <a:picLocks noChangeAspect="1"/>
          </p:cNvPicPr>
          <p:nvPr/>
        </p:nvPicPr>
        <p:blipFill>
          <a:blip r:embed="rId2"/>
          <a:stretch>
            <a:fillRect/>
          </a:stretch>
        </p:blipFill>
        <p:spPr>
          <a:xfrm>
            <a:off x="6884254" y="6318090"/>
            <a:ext cx="1990919" cy="539910"/>
          </a:xfrm>
          <a:prstGeom prst="rect">
            <a:avLst/>
          </a:prstGeom>
        </p:spPr>
      </p:pic>
    </p:spTree>
    <p:extLst>
      <p:ext uri="{BB962C8B-B14F-4D97-AF65-F5344CB8AC3E}">
        <p14:creationId xmlns:p14="http://schemas.microsoft.com/office/powerpoint/2010/main" val="40545329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6" presetClass="emph" presetSubtype="0" fill="hold" grpId="1" nodeType="afterEffect">
                                  <p:stCondLst>
                                    <p:cond delay="0"/>
                                  </p:stCondLst>
                                  <p:childTnLst>
                                    <p:animScale>
                                      <p:cBhvr>
                                        <p:cTn id="11" dur="500" fill="hold"/>
                                        <p:tgtEl>
                                          <p:spTgt spid="4"/>
                                        </p:tgtEl>
                                      </p:cBhvr>
                                      <p:by x="120000" y="120000"/>
                                    </p:animScale>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0.19557 1.11111E-6 L -0.65482 1.11111E-6 " pathEditMode="relative" rAng="0" ptsTypes="AA">
                                      <p:cBhvr>
                                        <p:cTn id="14" dur="1000" fill="hold"/>
                                        <p:tgtEl>
                                          <p:spTgt spid="6"/>
                                        </p:tgtEl>
                                        <p:attrNameLst>
                                          <p:attrName>ppt_x</p:attrName>
                                          <p:attrName>ppt_y</p:attrName>
                                        </p:attrNameLst>
                                      </p:cBhvr>
                                      <p:rCtr x="-22969" y="0"/>
                                    </p:animMotion>
                                  </p:childTnLst>
                                </p:cTn>
                              </p:par>
                              <p:par>
                                <p:cTn id="15" presetID="6" presetClass="emph" presetSubtype="0" fill="hold" nodeType="withEffect">
                                  <p:stCondLst>
                                    <p:cond delay="0"/>
                                  </p:stCondLst>
                                  <p:childTnLst>
                                    <p:animScale>
                                      <p:cBhvr>
                                        <p:cTn id="16" dur="2000" fill="hold"/>
                                        <p:tgtEl>
                                          <p:spTgt spid="6"/>
                                        </p:tgtEl>
                                      </p:cBhvr>
                                      <p:by x="300000" y="300000"/>
                                    </p:animScale>
                                  </p:childTnLst>
                                </p:cTn>
                              </p:par>
                            </p:childTnLst>
                          </p:cTn>
                        </p:par>
                      </p:childTnLst>
                    </p:cTn>
                  </p:par>
                  <p:par>
                    <p:cTn id="17" fill="hold">
                      <p:stCondLst>
                        <p:cond delay="indefinite"/>
                      </p:stCondLst>
                      <p:childTnLst>
                        <p:par>
                          <p:cTn id="18" fill="hold">
                            <p:stCondLst>
                              <p:cond delay="0"/>
                            </p:stCondLst>
                            <p:childTnLst>
                              <p:par>
                                <p:cTn id="19" presetID="0" presetClass="path" presetSubtype="0" accel="50000" decel="50000" fill="hold" nodeType="clickEffect">
                                  <p:stCondLst>
                                    <p:cond delay="0"/>
                                  </p:stCondLst>
                                  <p:childTnLst>
                                    <p:animMotion origin="layout" path="M -0.60456 -0.0456 L -1.03698 -0.43287 " pathEditMode="relative" rAng="0" ptsTypes="AA">
                                      <p:cBhvr>
                                        <p:cTn id="20" dur="2000" fill="hold"/>
                                        <p:tgtEl>
                                          <p:spTgt spid="6"/>
                                        </p:tgtEl>
                                        <p:attrNameLst>
                                          <p:attrName>ppt_x</p:attrName>
                                          <p:attrName>ppt_y</p:attrName>
                                        </p:attrNameLst>
                                      </p:cBhvr>
                                      <p:rCtr x="-21628" y="-19375"/>
                                    </p:animMotion>
                                  </p:childTnLst>
                                </p:cTn>
                              </p:par>
                              <p:par>
                                <p:cTn id="21" presetID="6" presetClass="emph" presetSubtype="0" fill="hold" nodeType="withEffect">
                                  <p:stCondLst>
                                    <p:cond delay="0"/>
                                  </p:stCondLst>
                                  <p:childTnLst>
                                    <p:animScale>
                                      <p:cBhvr>
                                        <p:cTn id="22" dur="2000" fill="hold"/>
                                        <p:tgtEl>
                                          <p:spTgt spid="6"/>
                                        </p:tgtEl>
                                      </p:cBhvr>
                                      <p:by x="1000" y="1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sign&#10;&#10;Description automatically generated">
            <a:extLst>
              <a:ext uri="{FF2B5EF4-FFF2-40B4-BE49-F238E27FC236}">
                <a16:creationId xmlns:a16="http://schemas.microsoft.com/office/drawing/2014/main" id="{8C0D55BF-A695-104F-8AD0-58832E876957}"/>
              </a:ext>
            </a:extLst>
          </p:cNvPr>
          <p:cNvPicPr>
            <a:picLocks noChangeAspect="1"/>
          </p:cNvPicPr>
          <p:nvPr/>
        </p:nvPicPr>
        <p:blipFill>
          <a:blip r:embed="rId2"/>
          <a:stretch>
            <a:fillRect/>
          </a:stretch>
        </p:blipFill>
        <p:spPr>
          <a:xfrm>
            <a:off x="111836" y="606857"/>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91440" y="1771650"/>
            <a:ext cx="2400300" cy="4080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Tree>
    <p:extLst>
      <p:ext uri="{BB962C8B-B14F-4D97-AF65-F5344CB8AC3E}">
        <p14:creationId xmlns:p14="http://schemas.microsoft.com/office/powerpoint/2010/main" val="325352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94D801D-FE49-E346-A4CF-396D6CB3A692}"/>
              </a:ext>
            </a:extLst>
          </p:cNvPr>
          <p:cNvSpPr/>
          <p:nvPr/>
        </p:nvSpPr>
        <p:spPr>
          <a:xfrm>
            <a:off x="102870" y="1771650"/>
            <a:ext cx="2205989"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Picture 3">
            <a:extLst>
              <a:ext uri="{FF2B5EF4-FFF2-40B4-BE49-F238E27FC236}">
                <a16:creationId xmlns:a16="http://schemas.microsoft.com/office/drawing/2014/main" id="{EDF07B0F-7300-2348-B677-5410D5B3189C}"/>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5514" b="96992" l="3509" r="94987">
                        <a14:foregroundMark x1="44612" y1="5764" x2="44612" y2="5764"/>
                        <a14:foregroundMark x1="92231" y1="35589" x2="92231" y2="35589"/>
                        <a14:foregroundMark x1="6516" y1="35840" x2="6516" y2="35840"/>
                        <a14:foregroundMark x1="3759" y1="44110" x2="3759" y2="44110"/>
                        <a14:foregroundMark x1="65915" y1="94236" x2="65915" y2="94236"/>
                        <a14:foregroundMark x1="95238" y1="58647" x2="95238" y2="58647"/>
                        <a14:foregroundMark x1="50125" y1="96992" x2="50125" y2="96992"/>
                        <a14:foregroundMark x1="33835" y1="52130" x2="33835" y2="52130"/>
                        <a14:foregroundMark x1="47368" y1="57644" x2="47368" y2="57644"/>
                        <a14:foregroundMark x1="40100" y1="55388" x2="40100" y2="55388"/>
                        <a14:foregroundMark x1="53885" y1="58396" x2="53885" y2="58396"/>
                        <a14:foregroundMark x1="65414" y1="57143" x2="65414" y2="57143"/>
                        <a14:foregroundMark x1="77694" y1="70175" x2="77694" y2="70175"/>
                        <a14:foregroundMark x1="68421" y1="70175" x2="68421" y2="70175"/>
                        <a14:foregroundMark x1="55639" y1="68922" x2="55639" y2="68922"/>
                        <a14:foregroundMark x1="44110" y1="69925" x2="44110" y2="69925"/>
                        <a14:foregroundMark x1="31328" y1="68672" x2="31328" y2="68672"/>
                        <a14:foregroundMark x1="44862" y1="47870" x2="44862" y2="47870"/>
                        <a14:foregroundMark x1="43108" y1="50627" x2="43108" y2="50627"/>
                        <a14:foregroundMark x1="46617" y1="53383" x2="46617" y2="53383"/>
                        <a14:foregroundMark x1="45363" y1="52381" x2="45363" y2="52381"/>
                        <a14:foregroundMark x1="43358" y1="51880" x2="43358" y2="51880"/>
                        <a14:foregroundMark x1="13784" y1="49373" x2="13784" y2="49373"/>
                        <a14:foregroundMark x1="18045" y1="58396" x2="18045" y2="58396"/>
                        <a14:foregroundMark x1="18045" y1="58396" x2="18045" y2="58396"/>
                        <a14:foregroundMark x1="18045" y1="58396" x2="18045" y2="58396"/>
                        <a14:foregroundMark x1="18045" y1="58396" x2="18045" y2="58396"/>
                        <a14:foregroundMark x1="25815" y1="53885" x2="25815" y2="53885"/>
                        <a14:foregroundMark x1="19048" y1="47118" x2="19048" y2="47118"/>
                        <a14:foregroundMark x1="18296" y1="48120" x2="18296" y2="48120"/>
                        <a14:foregroundMark x1="21053" y1="55138" x2="21053" y2="55138"/>
                        <a14:foregroundMark x1="5514" y1="40852" x2="78697" y2="58897"/>
                        <a14:foregroundMark x1="78697" y1="58897" x2="87970" y2="53133"/>
                        <a14:foregroundMark x1="87970" y1="53133" x2="87970" y2="43609"/>
                        <a14:foregroundMark x1="87970" y1="43609" x2="60150" y2="45113"/>
                        <a14:foregroundMark x1="60150" y1="45113" x2="13283" y2="56892"/>
                        <a14:foregroundMark x1="13283" y1="56892" x2="14787" y2="71679"/>
                        <a14:foregroundMark x1="14787" y1="71679" x2="29574" y2="88722"/>
                        <a14:foregroundMark x1="29574" y1="88722" x2="40351" y2="94737"/>
                        <a14:foregroundMark x1="40351" y1="94737" x2="56642" y2="93233"/>
                        <a14:foregroundMark x1="56642" y1="93233" x2="68170" y2="87469"/>
                        <a14:foregroundMark x1="68170" y1="87469" x2="69674" y2="61654"/>
                        <a14:foregroundMark x1="69674" y1="61654" x2="62406" y2="59398"/>
                        <a14:foregroundMark x1="26065" y1="47619" x2="29574" y2="70426"/>
                        <a14:foregroundMark x1="29574" y1="70426" x2="42356" y2="62155"/>
                        <a14:foregroundMark x1="42356" y1="62155" x2="42857" y2="51629"/>
                        <a14:foregroundMark x1="42857" y1="51629" x2="49875" y2="58647"/>
                        <a14:foregroundMark x1="49875" y1="58647" x2="57644" y2="50125"/>
                        <a14:foregroundMark x1="57644" y1="50125" x2="62155" y2="65414"/>
                        <a14:foregroundMark x1="62155" y1="65414" x2="71429" y2="65915"/>
                        <a14:foregroundMark x1="71429" y1="65915" x2="63158" y2="59398"/>
                        <a14:foregroundMark x1="63158" y1="59398" x2="66416" y2="70927"/>
                        <a14:foregroundMark x1="66416" y1="70927" x2="76441" y2="72180"/>
                        <a14:foregroundMark x1="76441" y1="72180" x2="87218" y2="51629"/>
                        <a14:foregroundMark x1="87218" y1="51629" x2="89724" y2="63409"/>
                        <a14:foregroundMark x1="89724" y1="63409" x2="72932" y2="85464"/>
                        <a14:foregroundMark x1="23308" y1="21554" x2="50376" y2="26316"/>
                        <a14:foregroundMark x1="50376" y1="26316" x2="70677" y2="20551"/>
                        <a14:foregroundMark x1="70677" y1="20551" x2="29323" y2="19799"/>
                        <a14:foregroundMark x1="29323" y1="19799" x2="20301" y2="25564"/>
                        <a14:foregroundMark x1="20301" y1="25564" x2="28070" y2="34336"/>
                        <a14:foregroundMark x1="28070" y1="34336" x2="64662" y2="25063"/>
                        <a14:foregroundMark x1="64662" y1="25063" x2="52882" y2="32832"/>
                        <a14:foregroundMark x1="52882" y1="32832" x2="38596" y2="29825"/>
                        <a14:foregroundMark x1="38596" y1="29825" x2="60401" y2="33083"/>
                        <a14:foregroundMark x1="60401" y1="33083" x2="81955" y2="30576"/>
                        <a14:foregroundMark x1="81955" y1="30576" x2="81203" y2="30576"/>
                        <a14:foregroundMark x1="69424" y1="23058" x2="74687" y2="35589"/>
                        <a14:foregroundMark x1="74687" y1="35589" x2="77444" y2="37093"/>
                        <a14:foregroundMark x1="69173" y1="45865" x2="66165" y2="62155"/>
                        <a14:foregroundMark x1="66165" y1="62155" x2="63409" y2="65163"/>
                        <a14:foregroundMark x1="24311" y1="72180" x2="34085" y2="80201"/>
                        <a14:foregroundMark x1="34085" y1="80201" x2="45363" y2="83960"/>
                        <a14:foregroundMark x1="45363" y1="83960" x2="56140" y2="83960"/>
                        <a14:foregroundMark x1="56140" y1="83960" x2="55138" y2="74185"/>
                        <a14:foregroundMark x1="55138" y1="74185" x2="45363" y2="75940"/>
                        <a14:foregroundMark x1="45363" y1="75940" x2="37594" y2="84712"/>
                        <a14:foregroundMark x1="37594" y1="84712" x2="45614" y2="90977"/>
                        <a14:foregroundMark x1="45614" y1="90977" x2="56140" y2="89724"/>
                        <a14:foregroundMark x1="56140" y1="89724" x2="71429" y2="72932"/>
                        <a14:foregroundMark x1="71429" y1="72932" x2="74185" y2="71930"/>
                        <a14:foregroundMark x1="52882" y1="65915" x2="63659" y2="73684"/>
                      </a14:backgroundRemoval>
                    </a14:imgEffect>
                  </a14:imgLayer>
                </a14:imgProps>
              </a:ext>
            </a:extLst>
          </a:blip>
          <a:stretch>
            <a:fillRect/>
          </a:stretch>
        </p:blipFill>
        <p:spPr>
          <a:xfrm>
            <a:off x="4434841" y="1447367"/>
            <a:ext cx="2400300" cy="2400300"/>
          </a:xfrm>
          <a:prstGeom prst="rect">
            <a:avLst/>
          </a:prstGeom>
        </p:spPr>
      </p:pic>
      <p:sp>
        <p:nvSpPr>
          <p:cNvPr id="5" name="TextBox 4">
            <a:extLst>
              <a:ext uri="{FF2B5EF4-FFF2-40B4-BE49-F238E27FC236}">
                <a16:creationId xmlns:a16="http://schemas.microsoft.com/office/drawing/2014/main" id="{DC002E38-BD78-3F41-9AB7-14771B4430C9}"/>
              </a:ext>
            </a:extLst>
          </p:cNvPr>
          <p:cNvSpPr txBox="1"/>
          <p:nvPr/>
        </p:nvSpPr>
        <p:spPr>
          <a:xfrm>
            <a:off x="3717868" y="4217151"/>
            <a:ext cx="3834245" cy="1338828"/>
          </a:xfrm>
          <a:prstGeom prst="rect">
            <a:avLst/>
          </a:prstGeom>
          <a:noFill/>
        </p:spPr>
        <p:txBody>
          <a:bodyPr wrap="square" rtlCol="0">
            <a:spAutoFit/>
          </a:bodyPr>
          <a:lstStyle/>
          <a:p>
            <a:pPr algn="ctr"/>
            <a:r>
              <a:rPr lang="en-US" sz="4050" dirty="0">
                <a:latin typeface="Cambria" panose="02040503050406030204" pitchFamily="18" charset="0"/>
              </a:rPr>
              <a:t>Small Steps and </a:t>
            </a:r>
            <a:r>
              <a:rPr lang="en-US" sz="4050" dirty="0" err="1">
                <a:latin typeface="Cambria" panose="02040503050406030204" pitchFamily="18" charset="0"/>
              </a:rPr>
              <a:t>Maths</a:t>
            </a:r>
            <a:r>
              <a:rPr lang="en-US" sz="4050" dirty="0">
                <a:latin typeface="Cambria" panose="02040503050406030204" pitchFamily="18" charset="0"/>
              </a:rPr>
              <a:t> Talk</a:t>
            </a:r>
          </a:p>
        </p:txBody>
      </p:sp>
      <p:sp>
        <p:nvSpPr>
          <p:cNvPr id="12" name="Rectangle 11">
            <a:extLst>
              <a:ext uri="{FF2B5EF4-FFF2-40B4-BE49-F238E27FC236}">
                <a16:creationId xmlns:a16="http://schemas.microsoft.com/office/drawing/2014/main" id="{605F07D9-6020-094C-9164-154E35F44FBC}"/>
              </a:ext>
            </a:extLst>
          </p:cNvPr>
          <p:cNvSpPr/>
          <p:nvPr/>
        </p:nvSpPr>
        <p:spPr>
          <a:xfrm>
            <a:off x="2482825" y="1130172"/>
            <a:ext cx="6526838" cy="47219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TextBox 6">
            <a:extLst>
              <a:ext uri="{FF2B5EF4-FFF2-40B4-BE49-F238E27FC236}">
                <a16:creationId xmlns:a16="http://schemas.microsoft.com/office/drawing/2014/main" id="{D4EC39F0-CFE5-BB41-BF83-A05E4FAE4D44}"/>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3" name="TextBox 12">
            <a:extLst>
              <a:ext uri="{FF2B5EF4-FFF2-40B4-BE49-F238E27FC236}">
                <a16:creationId xmlns:a16="http://schemas.microsoft.com/office/drawing/2014/main" id="{992EBD69-86B0-704B-85AD-D45A5E8B27DE}"/>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pic>
        <p:nvPicPr>
          <p:cNvPr id="15" name="Picture 14" descr="A close up of a sign&#10;&#10;Description automatically generated">
            <a:extLst>
              <a:ext uri="{FF2B5EF4-FFF2-40B4-BE49-F238E27FC236}">
                <a16:creationId xmlns:a16="http://schemas.microsoft.com/office/drawing/2014/main" id="{28E34CE8-4F50-D041-809B-EB780892DB96}"/>
              </a:ext>
            </a:extLst>
          </p:cNvPr>
          <p:cNvPicPr>
            <a:picLocks noChangeAspect="1"/>
          </p:cNvPicPr>
          <p:nvPr/>
        </p:nvPicPr>
        <p:blipFill>
          <a:blip r:embed="rId4"/>
          <a:stretch>
            <a:fillRect/>
          </a:stretch>
        </p:blipFill>
        <p:spPr>
          <a:xfrm>
            <a:off x="8427204" y="5170988"/>
            <a:ext cx="422786" cy="556841"/>
          </a:xfrm>
          <a:prstGeom prst="rect">
            <a:avLst/>
          </a:prstGeom>
        </p:spPr>
      </p:pic>
      <p:pic>
        <p:nvPicPr>
          <p:cNvPr id="17" name="Picture 16" descr="A close up of a sign&#10;&#10;Description automatically generated">
            <a:extLst>
              <a:ext uri="{FF2B5EF4-FFF2-40B4-BE49-F238E27FC236}">
                <a16:creationId xmlns:a16="http://schemas.microsoft.com/office/drawing/2014/main" id="{68622612-A954-584C-81B7-C13A1DD558C1}"/>
              </a:ext>
            </a:extLst>
          </p:cNvPr>
          <p:cNvPicPr>
            <a:picLocks noChangeAspect="1"/>
          </p:cNvPicPr>
          <p:nvPr/>
        </p:nvPicPr>
        <p:blipFill>
          <a:blip r:embed="rId5"/>
          <a:stretch>
            <a:fillRect/>
          </a:stretch>
        </p:blipFill>
        <p:spPr>
          <a:xfrm>
            <a:off x="212272" y="1130171"/>
            <a:ext cx="1990919" cy="539910"/>
          </a:xfrm>
          <a:prstGeom prst="rect">
            <a:avLst/>
          </a:prstGeom>
        </p:spPr>
      </p:pic>
    </p:spTree>
    <p:extLst>
      <p:ext uri="{BB962C8B-B14F-4D97-AF65-F5344CB8AC3E}">
        <p14:creationId xmlns:p14="http://schemas.microsoft.com/office/powerpoint/2010/main" val="337749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10" presetClass="exit" presetSubtype="0" fill="hold" nodeType="after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91440" y="1771650"/>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TextBox 6">
            <a:extLst>
              <a:ext uri="{FF2B5EF4-FFF2-40B4-BE49-F238E27FC236}">
                <a16:creationId xmlns:a16="http://schemas.microsoft.com/office/drawing/2014/main" id="{F7EEB65A-D6DA-2945-A17B-BDCE17704DA9}"/>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1" name="TextBox 10">
            <a:extLst>
              <a:ext uri="{FF2B5EF4-FFF2-40B4-BE49-F238E27FC236}">
                <a16:creationId xmlns:a16="http://schemas.microsoft.com/office/drawing/2014/main" id="{E719F666-B2B3-A34A-A294-81C27706B76D}"/>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pic>
        <p:nvPicPr>
          <p:cNvPr id="12" name="Picture 11">
            <a:extLst>
              <a:ext uri="{FF2B5EF4-FFF2-40B4-BE49-F238E27FC236}">
                <a16:creationId xmlns:a16="http://schemas.microsoft.com/office/drawing/2014/main" id="{64BA4EEB-D27C-AB44-8413-18B828C4721D}"/>
              </a:ext>
            </a:extLst>
          </p:cNvPr>
          <p:cNvPicPr>
            <a:picLocks noChangeAspect="1"/>
          </p:cNvPicPr>
          <p:nvPr/>
        </p:nvPicPr>
        <p:blipFill>
          <a:blip r:embed="rId3"/>
          <a:srcRect/>
          <a:stretch/>
        </p:blipFill>
        <p:spPr>
          <a:xfrm>
            <a:off x="4090020" y="1249188"/>
            <a:ext cx="3089938" cy="3046804"/>
          </a:xfrm>
          <a:prstGeom prst="rect">
            <a:avLst/>
          </a:prstGeom>
        </p:spPr>
      </p:pic>
      <p:sp>
        <p:nvSpPr>
          <p:cNvPr id="13" name="TextBox 12">
            <a:extLst>
              <a:ext uri="{FF2B5EF4-FFF2-40B4-BE49-F238E27FC236}">
                <a16:creationId xmlns:a16="http://schemas.microsoft.com/office/drawing/2014/main" id="{6722E6F4-B128-304E-BBFD-7138ABBE918E}"/>
              </a:ext>
            </a:extLst>
          </p:cNvPr>
          <p:cNvSpPr txBox="1"/>
          <p:nvPr/>
        </p:nvSpPr>
        <p:spPr>
          <a:xfrm>
            <a:off x="3168707" y="4293068"/>
            <a:ext cx="4932563" cy="1338828"/>
          </a:xfrm>
          <a:prstGeom prst="rect">
            <a:avLst/>
          </a:prstGeom>
          <a:noFill/>
        </p:spPr>
        <p:txBody>
          <a:bodyPr wrap="square" rtlCol="0">
            <a:spAutoFit/>
          </a:bodyPr>
          <a:lstStyle/>
          <a:p>
            <a:pPr algn="ctr"/>
            <a:r>
              <a:rPr lang="en-US" sz="4050" dirty="0">
                <a:latin typeface="Cambria" panose="02040503050406030204" pitchFamily="18" charset="0"/>
              </a:rPr>
              <a:t>Concrete,  </a:t>
            </a:r>
            <a:r>
              <a:rPr lang="en-US" sz="4050" dirty="0" err="1">
                <a:latin typeface="Cambria" panose="02040503050406030204" pitchFamily="18" charset="0"/>
              </a:rPr>
              <a:t>Pictoral</a:t>
            </a:r>
            <a:r>
              <a:rPr lang="en-US" sz="4050" dirty="0">
                <a:latin typeface="Cambria" panose="02040503050406030204" pitchFamily="18" charset="0"/>
              </a:rPr>
              <a:t> and Abstract</a:t>
            </a:r>
          </a:p>
        </p:txBody>
      </p:sp>
      <p:sp>
        <p:nvSpPr>
          <p:cNvPr id="14" name="Rectangle 13">
            <a:extLst>
              <a:ext uri="{FF2B5EF4-FFF2-40B4-BE49-F238E27FC236}">
                <a16:creationId xmlns:a16="http://schemas.microsoft.com/office/drawing/2014/main" id="{1F47388F-7CA5-FC41-8B8E-2991DD7FC2B0}"/>
              </a:ext>
            </a:extLst>
          </p:cNvPr>
          <p:cNvSpPr/>
          <p:nvPr/>
        </p:nvSpPr>
        <p:spPr>
          <a:xfrm>
            <a:off x="2482825" y="1130172"/>
            <a:ext cx="6526838" cy="47219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5" name="Picture 14" descr="A close up of a sign&#10;&#10;Description automatically generated">
            <a:extLst>
              <a:ext uri="{FF2B5EF4-FFF2-40B4-BE49-F238E27FC236}">
                <a16:creationId xmlns:a16="http://schemas.microsoft.com/office/drawing/2014/main" id="{70A88251-CCFD-6642-99EB-DE17FAB674D7}"/>
              </a:ext>
            </a:extLst>
          </p:cNvPr>
          <p:cNvPicPr>
            <a:picLocks noChangeAspect="1"/>
          </p:cNvPicPr>
          <p:nvPr/>
        </p:nvPicPr>
        <p:blipFill>
          <a:blip r:embed="rId4"/>
          <a:stretch>
            <a:fillRect/>
          </a:stretch>
        </p:blipFill>
        <p:spPr>
          <a:xfrm>
            <a:off x="8427204" y="5170988"/>
            <a:ext cx="422786" cy="556841"/>
          </a:xfrm>
          <a:prstGeom prst="rect">
            <a:avLst/>
          </a:prstGeom>
        </p:spPr>
      </p:pic>
    </p:spTree>
    <p:extLst>
      <p:ext uri="{BB962C8B-B14F-4D97-AF65-F5344CB8AC3E}">
        <p14:creationId xmlns:p14="http://schemas.microsoft.com/office/powerpoint/2010/main" val="139619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0-#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10" presetClass="exit" presetSubtype="0" fill="hold" nodeType="afterEffect">
                                  <p:stCondLst>
                                    <p:cond delay="0"/>
                                  </p:stCondLst>
                                  <p:childTnLst>
                                    <p:animEffect transition="out" filter="fade">
                                      <p:cBhvr>
                                        <p:cTn id="20" dur="500"/>
                                        <p:tgtEl>
                                          <p:spTgt spid="12"/>
                                        </p:tgtEl>
                                      </p:cBhvr>
                                    </p:animEffect>
                                    <p:set>
                                      <p:cBhvr>
                                        <p:cTn id="21" dur="1" fill="hold">
                                          <p:stCondLst>
                                            <p:cond delay="499"/>
                                          </p:stCondLst>
                                        </p:cTn>
                                        <p:tgtEl>
                                          <p:spTgt spid="12"/>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13"/>
                                        </p:tgtEl>
                                      </p:cBhvr>
                                    </p:animEffect>
                                    <p:set>
                                      <p:cBhvr>
                                        <p:cTn id="24"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3"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91440" y="1771650"/>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Rectangle 6">
            <a:extLst>
              <a:ext uri="{FF2B5EF4-FFF2-40B4-BE49-F238E27FC236}">
                <a16:creationId xmlns:a16="http://schemas.microsoft.com/office/drawing/2014/main" id="{0E74D097-D346-A242-933E-9AF9278F178F}"/>
              </a:ext>
            </a:extLst>
          </p:cNvPr>
          <p:cNvSpPr/>
          <p:nvPr/>
        </p:nvSpPr>
        <p:spPr>
          <a:xfrm>
            <a:off x="2482825" y="1130172"/>
            <a:ext cx="6526838" cy="47219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7">
            <a:extLst>
              <a:ext uri="{FF2B5EF4-FFF2-40B4-BE49-F238E27FC236}">
                <a16:creationId xmlns:a16="http://schemas.microsoft.com/office/drawing/2014/main" id="{50B0902D-23C3-E142-A75A-D764D82A190B}"/>
              </a:ext>
            </a:extLst>
          </p:cNvPr>
          <p:cNvPicPr>
            <a:picLocks noChangeAspect="1"/>
          </p:cNvPicPr>
          <p:nvPr/>
        </p:nvPicPr>
        <p:blipFill>
          <a:blip r:embed="rId3"/>
          <a:srcRect/>
          <a:stretch/>
        </p:blipFill>
        <p:spPr>
          <a:xfrm>
            <a:off x="3852562" y="1342398"/>
            <a:ext cx="4214306" cy="2734726"/>
          </a:xfrm>
          <a:prstGeom prst="rect">
            <a:avLst/>
          </a:prstGeom>
        </p:spPr>
      </p:pic>
      <p:sp>
        <p:nvSpPr>
          <p:cNvPr id="11" name="TextBox 10">
            <a:extLst>
              <a:ext uri="{FF2B5EF4-FFF2-40B4-BE49-F238E27FC236}">
                <a16:creationId xmlns:a16="http://schemas.microsoft.com/office/drawing/2014/main" id="{1029FF24-6835-544D-9322-69C7CC24A5CF}"/>
              </a:ext>
            </a:extLst>
          </p:cNvPr>
          <p:cNvSpPr txBox="1"/>
          <p:nvPr/>
        </p:nvSpPr>
        <p:spPr>
          <a:xfrm>
            <a:off x="3279962" y="4306570"/>
            <a:ext cx="4932563" cy="715581"/>
          </a:xfrm>
          <a:prstGeom prst="rect">
            <a:avLst/>
          </a:prstGeom>
          <a:noFill/>
        </p:spPr>
        <p:txBody>
          <a:bodyPr wrap="square" rtlCol="0">
            <a:spAutoFit/>
          </a:bodyPr>
          <a:lstStyle/>
          <a:p>
            <a:pPr algn="ctr"/>
            <a:r>
              <a:rPr lang="en-US" sz="4050" dirty="0">
                <a:latin typeface="Cambria" panose="02040503050406030204" pitchFamily="18" charset="0"/>
              </a:rPr>
              <a:t>Bar Modelling</a:t>
            </a:r>
          </a:p>
        </p:txBody>
      </p:sp>
      <p:sp>
        <p:nvSpPr>
          <p:cNvPr id="12" name="TextBox 11">
            <a:extLst>
              <a:ext uri="{FF2B5EF4-FFF2-40B4-BE49-F238E27FC236}">
                <a16:creationId xmlns:a16="http://schemas.microsoft.com/office/drawing/2014/main" id="{8C828F21-EE35-C74A-BB7E-55C0106A2A0C}"/>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3" name="TextBox 12">
            <a:extLst>
              <a:ext uri="{FF2B5EF4-FFF2-40B4-BE49-F238E27FC236}">
                <a16:creationId xmlns:a16="http://schemas.microsoft.com/office/drawing/2014/main" id="{8F4B6771-7669-1B40-AC79-75B61CF2EBFE}"/>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sp>
        <p:nvSpPr>
          <p:cNvPr id="16" name="TextBox 15">
            <a:extLst>
              <a:ext uri="{FF2B5EF4-FFF2-40B4-BE49-F238E27FC236}">
                <a16:creationId xmlns:a16="http://schemas.microsoft.com/office/drawing/2014/main" id="{5A973924-95C4-194F-8215-DA476D0D443C}"/>
              </a:ext>
            </a:extLst>
          </p:cNvPr>
          <p:cNvSpPr txBox="1"/>
          <p:nvPr/>
        </p:nvSpPr>
        <p:spPr>
          <a:xfrm>
            <a:off x="9877" y="266060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Bar Modelling</a:t>
            </a:r>
          </a:p>
        </p:txBody>
      </p:sp>
      <p:pic>
        <p:nvPicPr>
          <p:cNvPr id="17" name="Picture 16" descr="A close up of a sign&#10;&#10;Description automatically generated">
            <a:extLst>
              <a:ext uri="{FF2B5EF4-FFF2-40B4-BE49-F238E27FC236}">
                <a16:creationId xmlns:a16="http://schemas.microsoft.com/office/drawing/2014/main" id="{521CF94C-6B54-FE49-B41D-A7275355FDD8}"/>
              </a:ext>
            </a:extLst>
          </p:cNvPr>
          <p:cNvPicPr>
            <a:picLocks noChangeAspect="1"/>
          </p:cNvPicPr>
          <p:nvPr/>
        </p:nvPicPr>
        <p:blipFill>
          <a:blip r:embed="rId4"/>
          <a:stretch>
            <a:fillRect/>
          </a:stretch>
        </p:blipFill>
        <p:spPr>
          <a:xfrm>
            <a:off x="8427204" y="5170988"/>
            <a:ext cx="422786" cy="556841"/>
          </a:xfrm>
          <a:prstGeom prst="rect">
            <a:avLst/>
          </a:prstGeom>
        </p:spPr>
      </p:pic>
    </p:spTree>
    <p:extLst>
      <p:ext uri="{BB962C8B-B14F-4D97-AF65-F5344CB8AC3E}">
        <p14:creationId xmlns:p14="http://schemas.microsoft.com/office/powerpoint/2010/main" val="250576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10" presetClass="exit" presetSubtype="0" fill="hold" nodeType="after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11"/>
                                        </p:tgtEl>
                                      </p:cBhvr>
                                    </p:animEffect>
                                    <p:set>
                                      <p:cBhvr>
                                        <p:cTn id="24"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145649" y="1768288"/>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Rectangle 6">
            <a:extLst>
              <a:ext uri="{FF2B5EF4-FFF2-40B4-BE49-F238E27FC236}">
                <a16:creationId xmlns:a16="http://schemas.microsoft.com/office/drawing/2014/main" id="{0E74D097-D346-A242-933E-9AF9278F178F}"/>
              </a:ext>
            </a:extLst>
          </p:cNvPr>
          <p:cNvSpPr/>
          <p:nvPr/>
        </p:nvSpPr>
        <p:spPr>
          <a:xfrm>
            <a:off x="2779059" y="1210791"/>
            <a:ext cx="6230604" cy="4517038"/>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78584758-C36D-6E43-9413-3C00EAAF09AD}"/>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8" name="TextBox 7">
            <a:extLst>
              <a:ext uri="{FF2B5EF4-FFF2-40B4-BE49-F238E27FC236}">
                <a16:creationId xmlns:a16="http://schemas.microsoft.com/office/drawing/2014/main" id="{6D52F930-BF0A-C948-973B-88C3103E9453}"/>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sp>
        <p:nvSpPr>
          <p:cNvPr id="11" name="TextBox 10">
            <a:extLst>
              <a:ext uri="{FF2B5EF4-FFF2-40B4-BE49-F238E27FC236}">
                <a16:creationId xmlns:a16="http://schemas.microsoft.com/office/drawing/2014/main" id="{D5DCDEB9-8206-1047-AD33-80BBAE428512}"/>
              </a:ext>
            </a:extLst>
          </p:cNvPr>
          <p:cNvSpPr txBox="1"/>
          <p:nvPr/>
        </p:nvSpPr>
        <p:spPr>
          <a:xfrm>
            <a:off x="9877" y="266060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Bar Modelling</a:t>
            </a:r>
          </a:p>
        </p:txBody>
      </p:sp>
      <p:sp>
        <p:nvSpPr>
          <p:cNvPr id="13" name="TextBox 12">
            <a:extLst>
              <a:ext uri="{FF2B5EF4-FFF2-40B4-BE49-F238E27FC236}">
                <a16:creationId xmlns:a16="http://schemas.microsoft.com/office/drawing/2014/main" id="{67BE22E8-1531-6141-AD9D-E47256852647}"/>
              </a:ext>
            </a:extLst>
          </p:cNvPr>
          <p:cNvSpPr txBox="1"/>
          <p:nvPr/>
        </p:nvSpPr>
        <p:spPr>
          <a:xfrm>
            <a:off x="3117229" y="4630770"/>
            <a:ext cx="5309975" cy="715581"/>
          </a:xfrm>
          <a:prstGeom prst="rect">
            <a:avLst/>
          </a:prstGeom>
          <a:noFill/>
        </p:spPr>
        <p:txBody>
          <a:bodyPr wrap="square" rtlCol="0">
            <a:spAutoFit/>
          </a:bodyPr>
          <a:lstStyle/>
          <a:p>
            <a:pPr algn="ctr"/>
            <a:r>
              <a:rPr lang="en-US" sz="4050" dirty="0">
                <a:latin typeface="Cambria" panose="02040503050406030204" pitchFamily="18" charset="0"/>
              </a:rPr>
              <a:t>Take-off Time</a:t>
            </a:r>
          </a:p>
        </p:txBody>
      </p:sp>
      <p:sp>
        <p:nvSpPr>
          <p:cNvPr id="14" name="TextBox 13">
            <a:extLst>
              <a:ext uri="{FF2B5EF4-FFF2-40B4-BE49-F238E27FC236}">
                <a16:creationId xmlns:a16="http://schemas.microsoft.com/office/drawing/2014/main" id="{035A4BDA-0477-F642-B7CC-CB736E5BCD69}"/>
              </a:ext>
            </a:extLst>
          </p:cNvPr>
          <p:cNvSpPr txBox="1"/>
          <p:nvPr/>
        </p:nvSpPr>
        <p:spPr>
          <a:xfrm>
            <a:off x="9877" y="2896664"/>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Take-Off Time</a:t>
            </a:r>
          </a:p>
        </p:txBody>
      </p:sp>
      <p:pic>
        <p:nvPicPr>
          <p:cNvPr id="15" name="Picture 14" descr="A close up of a sign&#10;&#10;Description automatically generated">
            <a:extLst>
              <a:ext uri="{FF2B5EF4-FFF2-40B4-BE49-F238E27FC236}">
                <a16:creationId xmlns:a16="http://schemas.microsoft.com/office/drawing/2014/main" id="{55208049-FCF9-F847-A568-3920C1905B31}"/>
              </a:ext>
            </a:extLst>
          </p:cNvPr>
          <p:cNvPicPr>
            <a:picLocks noChangeAspect="1"/>
          </p:cNvPicPr>
          <p:nvPr/>
        </p:nvPicPr>
        <p:blipFill>
          <a:blip r:embed="rId3"/>
          <a:stretch>
            <a:fillRect/>
          </a:stretch>
        </p:blipFill>
        <p:spPr>
          <a:xfrm>
            <a:off x="8427204" y="5170988"/>
            <a:ext cx="422786" cy="556841"/>
          </a:xfrm>
          <a:prstGeom prst="rect">
            <a:avLst/>
          </a:prstGeom>
        </p:spPr>
      </p:pic>
      <p:grpSp>
        <p:nvGrpSpPr>
          <p:cNvPr id="5" name="Group 4">
            <a:extLst>
              <a:ext uri="{FF2B5EF4-FFF2-40B4-BE49-F238E27FC236}">
                <a16:creationId xmlns:a16="http://schemas.microsoft.com/office/drawing/2014/main" id="{6885410D-1454-DA47-B754-1B03D28811CF}"/>
              </a:ext>
            </a:extLst>
          </p:cNvPr>
          <p:cNvGrpSpPr/>
          <p:nvPr/>
        </p:nvGrpSpPr>
        <p:grpSpPr>
          <a:xfrm>
            <a:off x="3112450" y="1596811"/>
            <a:ext cx="5329562" cy="2876705"/>
            <a:chOff x="4223177" y="967536"/>
            <a:chExt cx="7106082" cy="3835607"/>
          </a:xfrm>
        </p:grpSpPr>
        <p:pic>
          <p:nvPicPr>
            <p:cNvPr id="12" name="Picture 11">
              <a:extLst>
                <a:ext uri="{FF2B5EF4-FFF2-40B4-BE49-F238E27FC236}">
                  <a16:creationId xmlns:a16="http://schemas.microsoft.com/office/drawing/2014/main" id="{6F60CD5A-3AAC-2C48-A08B-CA84C07861D4}"/>
                </a:ext>
              </a:extLst>
            </p:cNvPr>
            <p:cNvPicPr>
              <a:picLocks noChangeAspect="1"/>
            </p:cNvPicPr>
            <p:nvPr/>
          </p:nvPicPr>
          <p:blipFill>
            <a:blip r:embed="rId4"/>
            <a:srcRect/>
            <a:stretch/>
          </p:blipFill>
          <p:spPr>
            <a:xfrm>
              <a:off x="4223177" y="967537"/>
              <a:ext cx="5120732" cy="3835606"/>
            </a:xfrm>
            <a:prstGeom prst="rect">
              <a:avLst/>
            </a:prstGeom>
          </p:spPr>
        </p:pic>
        <p:pic>
          <p:nvPicPr>
            <p:cNvPr id="4" name="Picture 3" descr="A close up of a clock&#10;&#10;Description automatically generated">
              <a:extLst>
                <a:ext uri="{FF2B5EF4-FFF2-40B4-BE49-F238E27FC236}">
                  <a16:creationId xmlns:a16="http://schemas.microsoft.com/office/drawing/2014/main" id="{3FFD3E7E-028E-8E4F-94AA-7C96A1662CF3}"/>
                </a:ext>
              </a:extLst>
            </p:cNvPr>
            <p:cNvPicPr>
              <a:picLocks noChangeAspect="1"/>
            </p:cNvPicPr>
            <p:nvPr/>
          </p:nvPicPr>
          <p:blipFill rotWithShape="1">
            <a:blip r:embed="rId5"/>
            <a:srcRect l="11467" t="7006" r="8331" b="16131"/>
            <a:stretch/>
          </p:blipFill>
          <p:spPr>
            <a:xfrm>
              <a:off x="9436897" y="967536"/>
              <a:ext cx="1892362" cy="1914427"/>
            </a:xfrm>
            <a:prstGeom prst="rect">
              <a:avLst/>
            </a:prstGeom>
          </p:spPr>
        </p:pic>
      </p:grpSp>
    </p:spTree>
    <p:extLst>
      <p:ext uri="{BB962C8B-B14F-4D97-AF65-F5344CB8AC3E}">
        <p14:creationId xmlns:p14="http://schemas.microsoft.com/office/powerpoint/2010/main" val="1118598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0-#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par>
                                <p:cTn id="14" presetID="10" presetClass="exit" presetSubtype="0" fill="hold" grpId="1" nodeType="withEffect">
                                  <p:stCondLst>
                                    <p:cond delay="0"/>
                                  </p:stCondLst>
                                  <p:childTnLst>
                                    <p:animEffect transition="out" filter="fade">
                                      <p:cBhvr>
                                        <p:cTn id="15" dur="500"/>
                                        <p:tgtEl>
                                          <p:spTgt spid="13"/>
                                        </p:tgtEl>
                                      </p:cBhvr>
                                    </p:animEffect>
                                    <p:set>
                                      <p:cBhvr>
                                        <p:cTn id="16"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91440" y="1771650"/>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Rectangle 6">
            <a:extLst>
              <a:ext uri="{FF2B5EF4-FFF2-40B4-BE49-F238E27FC236}">
                <a16:creationId xmlns:a16="http://schemas.microsoft.com/office/drawing/2014/main" id="{0E74D097-D346-A242-933E-9AF9278F178F}"/>
              </a:ext>
            </a:extLst>
          </p:cNvPr>
          <p:cNvSpPr/>
          <p:nvPr/>
        </p:nvSpPr>
        <p:spPr>
          <a:xfrm>
            <a:off x="2482825" y="1130172"/>
            <a:ext cx="6526838" cy="47219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Picture 5">
            <a:extLst>
              <a:ext uri="{FF2B5EF4-FFF2-40B4-BE49-F238E27FC236}">
                <a16:creationId xmlns:a16="http://schemas.microsoft.com/office/drawing/2014/main" id="{F48B5A8C-6B34-4D47-A78F-C77D0D1F99B4}"/>
              </a:ext>
            </a:extLst>
          </p:cNvPr>
          <p:cNvPicPr>
            <a:picLocks noChangeAspect="1"/>
          </p:cNvPicPr>
          <p:nvPr/>
        </p:nvPicPr>
        <p:blipFill>
          <a:blip r:embed="rId3"/>
          <a:srcRect/>
          <a:stretch/>
        </p:blipFill>
        <p:spPr>
          <a:xfrm>
            <a:off x="4004297" y="1670082"/>
            <a:ext cx="1876543" cy="2426359"/>
          </a:xfrm>
          <a:prstGeom prst="rect">
            <a:avLst/>
          </a:prstGeom>
        </p:spPr>
      </p:pic>
      <p:sp>
        <p:nvSpPr>
          <p:cNvPr id="8" name="TextBox 7">
            <a:extLst>
              <a:ext uri="{FF2B5EF4-FFF2-40B4-BE49-F238E27FC236}">
                <a16:creationId xmlns:a16="http://schemas.microsoft.com/office/drawing/2014/main" id="{1CFC7293-4829-6D4D-A7BA-DE52F8918469}"/>
              </a:ext>
            </a:extLst>
          </p:cNvPr>
          <p:cNvSpPr txBox="1"/>
          <p:nvPr/>
        </p:nvSpPr>
        <p:spPr>
          <a:xfrm>
            <a:off x="3412168" y="4227754"/>
            <a:ext cx="4932563" cy="715581"/>
          </a:xfrm>
          <a:prstGeom prst="rect">
            <a:avLst/>
          </a:prstGeom>
          <a:noFill/>
        </p:spPr>
        <p:txBody>
          <a:bodyPr wrap="square" rtlCol="0">
            <a:spAutoFit/>
          </a:bodyPr>
          <a:lstStyle/>
          <a:p>
            <a:pPr algn="ctr"/>
            <a:r>
              <a:rPr lang="en-US" sz="4050" dirty="0">
                <a:latin typeface="Cambria" panose="02040503050406030204" pitchFamily="18" charset="0"/>
              </a:rPr>
              <a:t>Marking Notebooks</a:t>
            </a:r>
          </a:p>
        </p:txBody>
      </p:sp>
      <p:pic>
        <p:nvPicPr>
          <p:cNvPr id="4" name="Picture 3" descr="A picture containing indoor, stationary&#10;&#10;Description automatically generated">
            <a:extLst>
              <a:ext uri="{FF2B5EF4-FFF2-40B4-BE49-F238E27FC236}">
                <a16:creationId xmlns:a16="http://schemas.microsoft.com/office/drawing/2014/main" id="{16F97E0E-9F8D-7C4C-82C2-7F97033BA90D}"/>
              </a:ext>
            </a:extLst>
          </p:cNvPr>
          <p:cNvPicPr>
            <a:picLocks noChangeAspect="1"/>
          </p:cNvPicPr>
          <p:nvPr/>
        </p:nvPicPr>
        <p:blipFill>
          <a:blip r:embed="rId4"/>
          <a:stretch>
            <a:fillRect/>
          </a:stretch>
        </p:blipFill>
        <p:spPr>
          <a:xfrm rot="16200000">
            <a:off x="5585872" y="1973377"/>
            <a:ext cx="2426358" cy="1819769"/>
          </a:xfrm>
          <a:prstGeom prst="rect">
            <a:avLst/>
          </a:prstGeom>
        </p:spPr>
      </p:pic>
      <p:sp>
        <p:nvSpPr>
          <p:cNvPr id="11" name="TextBox 10">
            <a:extLst>
              <a:ext uri="{FF2B5EF4-FFF2-40B4-BE49-F238E27FC236}">
                <a16:creationId xmlns:a16="http://schemas.microsoft.com/office/drawing/2014/main" id="{737F1C3A-7689-114E-8A63-3804F4EAFB8C}"/>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2" name="TextBox 11">
            <a:extLst>
              <a:ext uri="{FF2B5EF4-FFF2-40B4-BE49-F238E27FC236}">
                <a16:creationId xmlns:a16="http://schemas.microsoft.com/office/drawing/2014/main" id="{6F3DB138-2CDC-3446-BEE6-3FC1218E8EF4}"/>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sp>
        <p:nvSpPr>
          <p:cNvPr id="13" name="TextBox 12">
            <a:extLst>
              <a:ext uri="{FF2B5EF4-FFF2-40B4-BE49-F238E27FC236}">
                <a16:creationId xmlns:a16="http://schemas.microsoft.com/office/drawing/2014/main" id="{FFFE53A9-6923-194D-B745-7E8193AA14A6}"/>
              </a:ext>
            </a:extLst>
          </p:cNvPr>
          <p:cNvSpPr txBox="1"/>
          <p:nvPr/>
        </p:nvSpPr>
        <p:spPr>
          <a:xfrm>
            <a:off x="9877" y="266060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Bar Modelling</a:t>
            </a:r>
          </a:p>
        </p:txBody>
      </p:sp>
      <p:sp>
        <p:nvSpPr>
          <p:cNvPr id="14" name="TextBox 13">
            <a:extLst>
              <a:ext uri="{FF2B5EF4-FFF2-40B4-BE49-F238E27FC236}">
                <a16:creationId xmlns:a16="http://schemas.microsoft.com/office/drawing/2014/main" id="{BD8C242A-42B6-6646-86B4-64FA3BBB3DC2}"/>
              </a:ext>
            </a:extLst>
          </p:cNvPr>
          <p:cNvSpPr txBox="1"/>
          <p:nvPr/>
        </p:nvSpPr>
        <p:spPr>
          <a:xfrm>
            <a:off x="9877" y="2896664"/>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Take-Off Time</a:t>
            </a:r>
          </a:p>
        </p:txBody>
      </p:sp>
      <p:sp>
        <p:nvSpPr>
          <p:cNvPr id="16" name="TextBox 15">
            <a:extLst>
              <a:ext uri="{FF2B5EF4-FFF2-40B4-BE49-F238E27FC236}">
                <a16:creationId xmlns:a16="http://schemas.microsoft.com/office/drawing/2014/main" id="{D038A4DD-FEA4-9E42-9531-172CF2042A38}"/>
              </a:ext>
            </a:extLst>
          </p:cNvPr>
          <p:cNvSpPr txBox="1"/>
          <p:nvPr/>
        </p:nvSpPr>
        <p:spPr>
          <a:xfrm>
            <a:off x="5358" y="313130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Green Pen Task</a:t>
            </a:r>
          </a:p>
        </p:txBody>
      </p:sp>
      <p:sp>
        <p:nvSpPr>
          <p:cNvPr id="5" name="TextBox 4">
            <a:extLst>
              <a:ext uri="{FF2B5EF4-FFF2-40B4-BE49-F238E27FC236}">
                <a16:creationId xmlns:a16="http://schemas.microsoft.com/office/drawing/2014/main" id="{BBB8FCF4-F85B-994F-8C2D-2231CD8345DD}"/>
              </a:ext>
            </a:extLst>
          </p:cNvPr>
          <p:cNvSpPr txBox="1"/>
          <p:nvPr/>
        </p:nvSpPr>
        <p:spPr>
          <a:xfrm>
            <a:off x="3422885" y="4920251"/>
            <a:ext cx="4932563" cy="923330"/>
          </a:xfrm>
          <a:prstGeom prst="rect">
            <a:avLst/>
          </a:prstGeom>
          <a:noFill/>
        </p:spPr>
        <p:txBody>
          <a:bodyPr wrap="square" rtlCol="0">
            <a:spAutoFit/>
          </a:bodyPr>
          <a:lstStyle/>
          <a:p>
            <a:pPr algn="ctr"/>
            <a:r>
              <a:rPr lang="en-US" dirty="0">
                <a:highlight>
                  <a:srgbClr val="FF00FF"/>
                </a:highlight>
                <a:latin typeface="Cambria" panose="02040503050406030204" pitchFamily="18" charset="0"/>
              </a:rPr>
              <a:t>Learning Objective, use of ruler and margins</a:t>
            </a:r>
          </a:p>
          <a:p>
            <a:pPr algn="ctr"/>
            <a:r>
              <a:rPr lang="en-US" dirty="0">
                <a:highlight>
                  <a:srgbClr val="00FF00"/>
                </a:highlight>
                <a:latin typeface="Cambria" panose="02040503050406030204" pitchFamily="18" charset="0"/>
              </a:rPr>
              <a:t>Correction to be completed with green pen before the next learning   </a:t>
            </a:r>
          </a:p>
        </p:txBody>
      </p:sp>
      <p:pic>
        <p:nvPicPr>
          <p:cNvPr id="17" name="Picture 16" descr="A close up of a sign&#10;&#10;Description automatically generated">
            <a:extLst>
              <a:ext uri="{FF2B5EF4-FFF2-40B4-BE49-F238E27FC236}">
                <a16:creationId xmlns:a16="http://schemas.microsoft.com/office/drawing/2014/main" id="{2397E333-B9F2-C142-A0AC-CF91998AF1C1}"/>
              </a:ext>
            </a:extLst>
          </p:cNvPr>
          <p:cNvPicPr>
            <a:picLocks noChangeAspect="1"/>
          </p:cNvPicPr>
          <p:nvPr/>
        </p:nvPicPr>
        <p:blipFill>
          <a:blip r:embed="rId5"/>
          <a:stretch>
            <a:fillRect/>
          </a:stretch>
        </p:blipFill>
        <p:spPr>
          <a:xfrm>
            <a:off x="8427204" y="5170988"/>
            <a:ext cx="422786" cy="556841"/>
          </a:xfrm>
          <a:prstGeom prst="rect">
            <a:avLst/>
          </a:prstGeom>
        </p:spPr>
      </p:pic>
    </p:spTree>
    <p:extLst>
      <p:ext uri="{BB962C8B-B14F-4D97-AF65-F5344CB8AC3E}">
        <p14:creationId xmlns:p14="http://schemas.microsoft.com/office/powerpoint/2010/main" val="407886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childTnLst>
                                </p:cTn>
                              </p:par>
                            </p:childTnLst>
                          </p:cTn>
                        </p:par>
                        <p:par>
                          <p:cTn id="15" fill="hold">
                            <p:stCondLst>
                              <p:cond delay="2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10" presetClass="exit" presetSubtype="0" fill="hold" nodeType="afterEffect">
                                  <p:stCondLst>
                                    <p:cond delay="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4"/>
                                        </p:tgtEl>
                                      </p:cBhvr>
                                    </p:animEffect>
                                    <p:set>
                                      <p:cBhvr>
                                        <p:cTn id="34" dur="1" fill="hold">
                                          <p:stCondLst>
                                            <p:cond delay="499"/>
                                          </p:stCondLst>
                                        </p:cTn>
                                        <p:tgtEl>
                                          <p:spTgt spid="4"/>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5"/>
                                        </p:tgtEl>
                                      </p:cBhvr>
                                    </p:animEffect>
                                    <p:set>
                                      <p:cBhvr>
                                        <p:cTn id="3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6" grpId="0"/>
      <p:bldP spid="5" grpId="0"/>
      <p:bldP spid="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91440" y="1771650"/>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Rectangle 6">
            <a:extLst>
              <a:ext uri="{FF2B5EF4-FFF2-40B4-BE49-F238E27FC236}">
                <a16:creationId xmlns:a16="http://schemas.microsoft.com/office/drawing/2014/main" id="{0E74D097-D346-A242-933E-9AF9278F178F}"/>
              </a:ext>
            </a:extLst>
          </p:cNvPr>
          <p:cNvSpPr/>
          <p:nvPr/>
        </p:nvSpPr>
        <p:spPr>
          <a:xfrm>
            <a:off x="2482825" y="1130172"/>
            <a:ext cx="6526838" cy="47219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Picture 5">
            <a:extLst>
              <a:ext uri="{FF2B5EF4-FFF2-40B4-BE49-F238E27FC236}">
                <a16:creationId xmlns:a16="http://schemas.microsoft.com/office/drawing/2014/main" id="{C9A48DA0-15C5-CD46-A098-F7DDF92505CC}"/>
              </a:ext>
            </a:extLst>
          </p:cNvPr>
          <p:cNvPicPr>
            <a:picLocks noChangeAspect="1"/>
          </p:cNvPicPr>
          <p:nvPr/>
        </p:nvPicPr>
        <p:blipFill rotWithShape="1">
          <a:blip r:embed="rId3"/>
          <a:srcRect b="15080"/>
          <a:stretch/>
        </p:blipFill>
        <p:spPr>
          <a:xfrm>
            <a:off x="4131378" y="1931670"/>
            <a:ext cx="3225386" cy="2136424"/>
          </a:xfrm>
          <a:prstGeom prst="rect">
            <a:avLst/>
          </a:prstGeom>
        </p:spPr>
      </p:pic>
      <p:sp>
        <p:nvSpPr>
          <p:cNvPr id="8" name="TextBox 7">
            <a:extLst>
              <a:ext uri="{FF2B5EF4-FFF2-40B4-BE49-F238E27FC236}">
                <a16:creationId xmlns:a16="http://schemas.microsoft.com/office/drawing/2014/main" id="{A8965026-CC5D-BD4B-A8F8-5B14BE9D0F2C}"/>
              </a:ext>
            </a:extLst>
          </p:cNvPr>
          <p:cNvSpPr txBox="1"/>
          <p:nvPr/>
        </p:nvSpPr>
        <p:spPr>
          <a:xfrm>
            <a:off x="3412168" y="4227754"/>
            <a:ext cx="4932563" cy="1131079"/>
          </a:xfrm>
          <a:prstGeom prst="rect">
            <a:avLst/>
          </a:prstGeom>
          <a:noFill/>
        </p:spPr>
        <p:txBody>
          <a:bodyPr wrap="square" rtlCol="0">
            <a:spAutoFit/>
          </a:bodyPr>
          <a:lstStyle/>
          <a:p>
            <a:pPr algn="ctr"/>
            <a:r>
              <a:rPr lang="en-US" sz="4050" dirty="0">
                <a:latin typeface="Cambria" panose="02040503050406030204" pitchFamily="18" charset="0"/>
              </a:rPr>
              <a:t>Rainbow Test </a:t>
            </a:r>
          </a:p>
          <a:p>
            <a:pPr algn="ctr"/>
            <a:r>
              <a:rPr lang="en-US" sz="2700" dirty="0">
                <a:latin typeface="Cambria" panose="02040503050406030204" pitchFamily="18" charset="0"/>
              </a:rPr>
              <a:t>(Year 3 onwards-weekly)</a:t>
            </a:r>
          </a:p>
        </p:txBody>
      </p:sp>
      <p:sp>
        <p:nvSpPr>
          <p:cNvPr id="11" name="TextBox 10">
            <a:extLst>
              <a:ext uri="{FF2B5EF4-FFF2-40B4-BE49-F238E27FC236}">
                <a16:creationId xmlns:a16="http://schemas.microsoft.com/office/drawing/2014/main" id="{B142E3CB-6533-6140-A966-C17FAAFAE878}"/>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2" name="TextBox 11">
            <a:extLst>
              <a:ext uri="{FF2B5EF4-FFF2-40B4-BE49-F238E27FC236}">
                <a16:creationId xmlns:a16="http://schemas.microsoft.com/office/drawing/2014/main" id="{9BF89172-5C12-2C4D-B05D-90DCA4CD2FD5}"/>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sp>
        <p:nvSpPr>
          <p:cNvPr id="13" name="TextBox 12">
            <a:extLst>
              <a:ext uri="{FF2B5EF4-FFF2-40B4-BE49-F238E27FC236}">
                <a16:creationId xmlns:a16="http://schemas.microsoft.com/office/drawing/2014/main" id="{7E485F17-6E20-8B4B-90CB-22193C07BB6D}"/>
              </a:ext>
            </a:extLst>
          </p:cNvPr>
          <p:cNvSpPr txBox="1"/>
          <p:nvPr/>
        </p:nvSpPr>
        <p:spPr>
          <a:xfrm>
            <a:off x="9877" y="266060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Bar Modelling</a:t>
            </a:r>
          </a:p>
        </p:txBody>
      </p:sp>
      <p:sp>
        <p:nvSpPr>
          <p:cNvPr id="17" name="TextBox 16">
            <a:extLst>
              <a:ext uri="{FF2B5EF4-FFF2-40B4-BE49-F238E27FC236}">
                <a16:creationId xmlns:a16="http://schemas.microsoft.com/office/drawing/2014/main" id="{389FD286-493C-6F4D-A834-7B097E62D45B}"/>
              </a:ext>
            </a:extLst>
          </p:cNvPr>
          <p:cNvSpPr txBox="1"/>
          <p:nvPr/>
        </p:nvSpPr>
        <p:spPr>
          <a:xfrm>
            <a:off x="5358" y="338996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Rainbow Test</a:t>
            </a:r>
          </a:p>
        </p:txBody>
      </p:sp>
      <p:pic>
        <p:nvPicPr>
          <p:cNvPr id="18" name="Picture 17" descr="A close up of a sign&#10;&#10;Description automatically generated">
            <a:extLst>
              <a:ext uri="{FF2B5EF4-FFF2-40B4-BE49-F238E27FC236}">
                <a16:creationId xmlns:a16="http://schemas.microsoft.com/office/drawing/2014/main" id="{EB0DE478-5960-0549-99B7-480E0BCDE584}"/>
              </a:ext>
            </a:extLst>
          </p:cNvPr>
          <p:cNvPicPr>
            <a:picLocks noChangeAspect="1"/>
          </p:cNvPicPr>
          <p:nvPr/>
        </p:nvPicPr>
        <p:blipFill>
          <a:blip r:embed="rId4"/>
          <a:stretch>
            <a:fillRect/>
          </a:stretch>
        </p:blipFill>
        <p:spPr>
          <a:xfrm>
            <a:off x="8427204" y="5170988"/>
            <a:ext cx="422786" cy="556841"/>
          </a:xfrm>
          <a:prstGeom prst="rect">
            <a:avLst/>
          </a:prstGeom>
        </p:spPr>
      </p:pic>
      <p:sp>
        <p:nvSpPr>
          <p:cNvPr id="21" name="TextBox 20">
            <a:extLst>
              <a:ext uri="{FF2B5EF4-FFF2-40B4-BE49-F238E27FC236}">
                <a16:creationId xmlns:a16="http://schemas.microsoft.com/office/drawing/2014/main" id="{BA3BB35B-3CD0-1149-AEC2-E0CCD7ADABF4}"/>
              </a:ext>
            </a:extLst>
          </p:cNvPr>
          <p:cNvSpPr txBox="1"/>
          <p:nvPr/>
        </p:nvSpPr>
        <p:spPr>
          <a:xfrm>
            <a:off x="9877" y="2896664"/>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Take-Off Time</a:t>
            </a:r>
          </a:p>
        </p:txBody>
      </p:sp>
      <p:sp>
        <p:nvSpPr>
          <p:cNvPr id="22" name="TextBox 21">
            <a:extLst>
              <a:ext uri="{FF2B5EF4-FFF2-40B4-BE49-F238E27FC236}">
                <a16:creationId xmlns:a16="http://schemas.microsoft.com/office/drawing/2014/main" id="{DD38FDF0-8CF0-5744-944D-5989BEEA2EC3}"/>
              </a:ext>
            </a:extLst>
          </p:cNvPr>
          <p:cNvSpPr txBox="1"/>
          <p:nvPr/>
        </p:nvSpPr>
        <p:spPr>
          <a:xfrm>
            <a:off x="5358" y="313130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Green Pen Task</a:t>
            </a:r>
          </a:p>
        </p:txBody>
      </p:sp>
    </p:spTree>
    <p:extLst>
      <p:ext uri="{BB962C8B-B14F-4D97-AF65-F5344CB8AC3E}">
        <p14:creationId xmlns:p14="http://schemas.microsoft.com/office/powerpoint/2010/main" val="4031617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0-#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10" presetClass="exit" presetSubtype="0" fill="hold" grpId="1" nodeType="after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91440" y="1771650"/>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Rectangle 6">
            <a:extLst>
              <a:ext uri="{FF2B5EF4-FFF2-40B4-BE49-F238E27FC236}">
                <a16:creationId xmlns:a16="http://schemas.microsoft.com/office/drawing/2014/main" id="{0E74D097-D346-A242-933E-9AF9278F178F}"/>
              </a:ext>
            </a:extLst>
          </p:cNvPr>
          <p:cNvSpPr/>
          <p:nvPr/>
        </p:nvSpPr>
        <p:spPr>
          <a:xfrm>
            <a:off x="2482825" y="1130172"/>
            <a:ext cx="6526838" cy="47219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Picture 5">
            <a:extLst>
              <a:ext uri="{FF2B5EF4-FFF2-40B4-BE49-F238E27FC236}">
                <a16:creationId xmlns:a16="http://schemas.microsoft.com/office/drawing/2014/main" id="{622489F7-3C29-1C40-9DDA-2798F761BA48}"/>
              </a:ext>
            </a:extLst>
          </p:cNvPr>
          <p:cNvPicPr>
            <a:picLocks noChangeAspect="1"/>
          </p:cNvPicPr>
          <p:nvPr/>
        </p:nvPicPr>
        <p:blipFill>
          <a:blip r:embed="rId3"/>
          <a:srcRect/>
          <a:stretch/>
        </p:blipFill>
        <p:spPr>
          <a:xfrm>
            <a:off x="4128669" y="1874520"/>
            <a:ext cx="3235145" cy="2426359"/>
          </a:xfrm>
          <a:prstGeom prst="rect">
            <a:avLst/>
          </a:prstGeom>
        </p:spPr>
      </p:pic>
      <p:sp>
        <p:nvSpPr>
          <p:cNvPr id="8" name="TextBox 7">
            <a:extLst>
              <a:ext uri="{FF2B5EF4-FFF2-40B4-BE49-F238E27FC236}">
                <a16:creationId xmlns:a16="http://schemas.microsoft.com/office/drawing/2014/main" id="{877F930D-B8C5-2441-BE6A-E38141BDCCE3}"/>
              </a:ext>
            </a:extLst>
          </p:cNvPr>
          <p:cNvSpPr txBox="1"/>
          <p:nvPr/>
        </p:nvSpPr>
        <p:spPr>
          <a:xfrm>
            <a:off x="3279959" y="4332548"/>
            <a:ext cx="4932563" cy="1061829"/>
          </a:xfrm>
          <a:prstGeom prst="rect">
            <a:avLst/>
          </a:prstGeom>
          <a:noFill/>
        </p:spPr>
        <p:txBody>
          <a:bodyPr wrap="square" rtlCol="0">
            <a:spAutoFit/>
          </a:bodyPr>
          <a:lstStyle/>
          <a:p>
            <a:pPr algn="ctr"/>
            <a:r>
              <a:rPr lang="en-US" sz="4050" dirty="0">
                <a:latin typeface="Cambria" panose="02040503050406030204" pitchFamily="18" charset="0"/>
              </a:rPr>
              <a:t>Homework</a:t>
            </a:r>
          </a:p>
          <a:p>
            <a:pPr algn="ctr"/>
            <a:r>
              <a:rPr lang="en-US" sz="2250" dirty="0">
                <a:latin typeface="Cambria" panose="02040503050406030204" pitchFamily="18" charset="0"/>
              </a:rPr>
              <a:t>To be set weekly and differentiated</a:t>
            </a:r>
          </a:p>
        </p:txBody>
      </p:sp>
      <p:sp>
        <p:nvSpPr>
          <p:cNvPr id="11" name="TextBox 10">
            <a:extLst>
              <a:ext uri="{FF2B5EF4-FFF2-40B4-BE49-F238E27FC236}">
                <a16:creationId xmlns:a16="http://schemas.microsoft.com/office/drawing/2014/main" id="{E1285E47-4B49-244A-8E40-EC401A05F359}"/>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2" name="TextBox 11">
            <a:extLst>
              <a:ext uri="{FF2B5EF4-FFF2-40B4-BE49-F238E27FC236}">
                <a16:creationId xmlns:a16="http://schemas.microsoft.com/office/drawing/2014/main" id="{31BDB2DA-AAA2-C344-85C2-69AA1102CEB3}"/>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sp>
        <p:nvSpPr>
          <p:cNvPr id="13" name="TextBox 12">
            <a:extLst>
              <a:ext uri="{FF2B5EF4-FFF2-40B4-BE49-F238E27FC236}">
                <a16:creationId xmlns:a16="http://schemas.microsoft.com/office/drawing/2014/main" id="{B29FAC7F-081D-794D-9D3E-C3CB8CE6584A}"/>
              </a:ext>
            </a:extLst>
          </p:cNvPr>
          <p:cNvSpPr txBox="1"/>
          <p:nvPr/>
        </p:nvSpPr>
        <p:spPr>
          <a:xfrm>
            <a:off x="9877" y="266060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Bar Modelling</a:t>
            </a:r>
          </a:p>
        </p:txBody>
      </p:sp>
      <p:sp>
        <p:nvSpPr>
          <p:cNvPr id="15" name="TextBox 14">
            <a:extLst>
              <a:ext uri="{FF2B5EF4-FFF2-40B4-BE49-F238E27FC236}">
                <a16:creationId xmlns:a16="http://schemas.microsoft.com/office/drawing/2014/main" id="{9CF45748-C331-6A4A-8A34-C273CD27611D}"/>
              </a:ext>
            </a:extLst>
          </p:cNvPr>
          <p:cNvSpPr txBox="1"/>
          <p:nvPr/>
        </p:nvSpPr>
        <p:spPr>
          <a:xfrm>
            <a:off x="-1" y="364862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MyMaths Homework</a:t>
            </a:r>
          </a:p>
        </p:txBody>
      </p:sp>
      <p:pic>
        <p:nvPicPr>
          <p:cNvPr id="16" name="Picture 15" descr="A close up of a sign&#10;&#10;Description automatically generated">
            <a:extLst>
              <a:ext uri="{FF2B5EF4-FFF2-40B4-BE49-F238E27FC236}">
                <a16:creationId xmlns:a16="http://schemas.microsoft.com/office/drawing/2014/main" id="{B6E80800-CEA6-774D-9F94-FAB3E2A2F2E7}"/>
              </a:ext>
            </a:extLst>
          </p:cNvPr>
          <p:cNvPicPr>
            <a:picLocks noChangeAspect="1"/>
          </p:cNvPicPr>
          <p:nvPr/>
        </p:nvPicPr>
        <p:blipFill>
          <a:blip r:embed="rId4"/>
          <a:stretch>
            <a:fillRect/>
          </a:stretch>
        </p:blipFill>
        <p:spPr>
          <a:xfrm>
            <a:off x="8427204" y="5170988"/>
            <a:ext cx="422786" cy="556841"/>
          </a:xfrm>
          <a:prstGeom prst="rect">
            <a:avLst/>
          </a:prstGeom>
        </p:spPr>
      </p:pic>
      <p:sp>
        <p:nvSpPr>
          <p:cNvPr id="17" name="TextBox 16">
            <a:extLst>
              <a:ext uri="{FF2B5EF4-FFF2-40B4-BE49-F238E27FC236}">
                <a16:creationId xmlns:a16="http://schemas.microsoft.com/office/drawing/2014/main" id="{D8B69CDF-32DA-6644-A215-6410A173154D}"/>
              </a:ext>
            </a:extLst>
          </p:cNvPr>
          <p:cNvSpPr txBox="1"/>
          <p:nvPr/>
        </p:nvSpPr>
        <p:spPr>
          <a:xfrm>
            <a:off x="5358" y="338996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Rainbow Test</a:t>
            </a:r>
          </a:p>
        </p:txBody>
      </p:sp>
      <p:sp>
        <p:nvSpPr>
          <p:cNvPr id="18" name="TextBox 17">
            <a:extLst>
              <a:ext uri="{FF2B5EF4-FFF2-40B4-BE49-F238E27FC236}">
                <a16:creationId xmlns:a16="http://schemas.microsoft.com/office/drawing/2014/main" id="{AC5594EA-5944-4344-A41A-98BA7EAAE22A}"/>
              </a:ext>
            </a:extLst>
          </p:cNvPr>
          <p:cNvSpPr txBox="1"/>
          <p:nvPr/>
        </p:nvSpPr>
        <p:spPr>
          <a:xfrm>
            <a:off x="9877" y="2896664"/>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Take-Off Time</a:t>
            </a:r>
          </a:p>
        </p:txBody>
      </p:sp>
      <p:sp>
        <p:nvSpPr>
          <p:cNvPr id="19" name="TextBox 18">
            <a:extLst>
              <a:ext uri="{FF2B5EF4-FFF2-40B4-BE49-F238E27FC236}">
                <a16:creationId xmlns:a16="http://schemas.microsoft.com/office/drawing/2014/main" id="{33BB7A14-234F-AB4B-880C-83BD9F394469}"/>
              </a:ext>
            </a:extLst>
          </p:cNvPr>
          <p:cNvSpPr txBox="1"/>
          <p:nvPr/>
        </p:nvSpPr>
        <p:spPr>
          <a:xfrm>
            <a:off x="5358" y="313130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Green Pen Task</a:t>
            </a:r>
          </a:p>
        </p:txBody>
      </p:sp>
    </p:spTree>
    <p:extLst>
      <p:ext uri="{BB962C8B-B14F-4D97-AF65-F5344CB8AC3E}">
        <p14:creationId xmlns:p14="http://schemas.microsoft.com/office/powerpoint/2010/main" val="102055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0-#ppt_w/2"/>
                                          </p:val>
                                        </p:tav>
                                        <p:tav tm="100000">
                                          <p:val>
                                            <p:strVal val="#ppt_x"/>
                                          </p:val>
                                        </p:tav>
                                      </p:tavLst>
                                    </p:anim>
                                    <p:anim calcmode="lin" valueType="num">
                                      <p:cBhvr additive="base">
                                        <p:cTn id="17" dur="500" fill="hold"/>
                                        <p:tgtEl>
                                          <p:spTgt spid="15"/>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10" presetClass="exit" presetSubtype="0" fill="hold" nodeType="afterEffect">
                                  <p:stCondLst>
                                    <p:cond delay="0"/>
                                  </p:stCondLst>
                                  <p:childTnLst>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lose up of a sign&#10;&#10;Description automatically generated">
            <a:extLst>
              <a:ext uri="{FF2B5EF4-FFF2-40B4-BE49-F238E27FC236}">
                <a16:creationId xmlns:a16="http://schemas.microsoft.com/office/drawing/2014/main" id="{EE39C672-50B8-5446-8B3D-AF036253D21F}"/>
              </a:ext>
            </a:extLst>
          </p:cNvPr>
          <p:cNvPicPr>
            <a:picLocks noChangeAspect="1"/>
          </p:cNvPicPr>
          <p:nvPr/>
        </p:nvPicPr>
        <p:blipFill>
          <a:blip r:embed="rId2"/>
          <a:stretch>
            <a:fillRect/>
          </a:stretch>
        </p:blipFill>
        <p:spPr>
          <a:xfrm>
            <a:off x="212272" y="1130171"/>
            <a:ext cx="1990919" cy="539910"/>
          </a:xfrm>
          <a:prstGeom prst="rect">
            <a:avLst/>
          </a:prstGeom>
        </p:spPr>
      </p:pic>
      <p:sp>
        <p:nvSpPr>
          <p:cNvPr id="3" name="Rectangle 2">
            <a:extLst>
              <a:ext uri="{FF2B5EF4-FFF2-40B4-BE49-F238E27FC236}">
                <a16:creationId xmlns:a16="http://schemas.microsoft.com/office/drawing/2014/main" id="{694D801D-FE49-E346-A4CF-396D6CB3A692}"/>
              </a:ext>
            </a:extLst>
          </p:cNvPr>
          <p:cNvSpPr/>
          <p:nvPr/>
        </p:nvSpPr>
        <p:spPr>
          <a:xfrm>
            <a:off x="20888" y="1771650"/>
            <a:ext cx="2400300" cy="408051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TextBox 9">
            <a:extLst>
              <a:ext uri="{FF2B5EF4-FFF2-40B4-BE49-F238E27FC236}">
                <a16:creationId xmlns:a16="http://schemas.microsoft.com/office/drawing/2014/main" id="{E1412CD8-89CA-C041-A499-1011BDBA6B12}"/>
              </a:ext>
            </a:extLst>
          </p:cNvPr>
          <p:cNvSpPr txBox="1"/>
          <p:nvPr/>
        </p:nvSpPr>
        <p:spPr>
          <a:xfrm>
            <a:off x="102871" y="1874520"/>
            <a:ext cx="2100320" cy="300082"/>
          </a:xfrm>
          <a:prstGeom prst="rect">
            <a:avLst/>
          </a:prstGeom>
          <a:noFill/>
        </p:spPr>
        <p:txBody>
          <a:bodyPr wrap="square" rtlCol="0">
            <a:spAutoFit/>
          </a:bodyPr>
          <a:lstStyle/>
          <a:p>
            <a:r>
              <a:rPr lang="en-US" sz="1350" b="1" dirty="0">
                <a:latin typeface="Cambria" panose="02040503050406030204" pitchFamily="18" charset="0"/>
              </a:rPr>
              <a:t>We Follow:</a:t>
            </a:r>
          </a:p>
        </p:txBody>
      </p:sp>
      <p:sp>
        <p:nvSpPr>
          <p:cNvPr id="7" name="Rectangle 6">
            <a:extLst>
              <a:ext uri="{FF2B5EF4-FFF2-40B4-BE49-F238E27FC236}">
                <a16:creationId xmlns:a16="http://schemas.microsoft.com/office/drawing/2014/main" id="{0E74D097-D346-A242-933E-9AF9278F178F}"/>
              </a:ext>
            </a:extLst>
          </p:cNvPr>
          <p:cNvSpPr/>
          <p:nvPr/>
        </p:nvSpPr>
        <p:spPr>
          <a:xfrm>
            <a:off x="2482825" y="1185820"/>
            <a:ext cx="6526838" cy="4666341"/>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Picture 5">
            <a:extLst>
              <a:ext uri="{FF2B5EF4-FFF2-40B4-BE49-F238E27FC236}">
                <a16:creationId xmlns:a16="http://schemas.microsoft.com/office/drawing/2014/main" id="{C9A48DA0-15C5-CD46-A098-F7DDF92505CC}"/>
              </a:ext>
            </a:extLst>
          </p:cNvPr>
          <p:cNvPicPr>
            <a:picLocks noChangeAspect="1"/>
          </p:cNvPicPr>
          <p:nvPr/>
        </p:nvPicPr>
        <p:blipFill>
          <a:blip r:embed="rId3"/>
          <a:srcRect/>
          <a:stretch/>
        </p:blipFill>
        <p:spPr>
          <a:xfrm>
            <a:off x="2503170" y="1185820"/>
            <a:ext cx="6318262" cy="1946906"/>
          </a:xfrm>
          <a:prstGeom prst="rect">
            <a:avLst/>
          </a:prstGeom>
        </p:spPr>
      </p:pic>
      <p:sp>
        <p:nvSpPr>
          <p:cNvPr id="8" name="TextBox 7">
            <a:extLst>
              <a:ext uri="{FF2B5EF4-FFF2-40B4-BE49-F238E27FC236}">
                <a16:creationId xmlns:a16="http://schemas.microsoft.com/office/drawing/2014/main" id="{A8965026-CC5D-BD4B-A8F8-5B14BE9D0F2C}"/>
              </a:ext>
            </a:extLst>
          </p:cNvPr>
          <p:cNvSpPr txBox="1"/>
          <p:nvPr/>
        </p:nvSpPr>
        <p:spPr>
          <a:xfrm>
            <a:off x="2482824" y="3188374"/>
            <a:ext cx="6318262" cy="2677656"/>
          </a:xfrm>
          <a:prstGeom prst="rect">
            <a:avLst/>
          </a:prstGeom>
          <a:noFill/>
        </p:spPr>
        <p:txBody>
          <a:bodyPr wrap="square" rtlCol="0">
            <a:spAutoFit/>
          </a:bodyPr>
          <a:lstStyle/>
          <a:p>
            <a:pPr algn="ctr"/>
            <a:r>
              <a:rPr lang="en-US" sz="4050" dirty="0">
                <a:latin typeface="Cambria" panose="02040503050406030204" pitchFamily="18" charset="0"/>
              </a:rPr>
              <a:t>Over-teach Core Concepts</a:t>
            </a:r>
          </a:p>
          <a:p>
            <a:pPr algn="ctr"/>
            <a:r>
              <a:rPr lang="en-US" sz="2625" dirty="0"/>
              <a:t>Place Value</a:t>
            </a:r>
          </a:p>
          <a:p>
            <a:pPr algn="ctr"/>
            <a:r>
              <a:rPr lang="en-US" sz="2625" dirty="0"/>
              <a:t>Four operations </a:t>
            </a:r>
          </a:p>
          <a:p>
            <a:pPr algn="ctr"/>
            <a:r>
              <a:rPr lang="en-US" sz="2625" dirty="0"/>
              <a:t>Times tables</a:t>
            </a:r>
          </a:p>
          <a:p>
            <a:pPr algn="ctr"/>
            <a:r>
              <a:rPr lang="en-US" sz="2625" dirty="0"/>
              <a:t>Division facts </a:t>
            </a:r>
          </a:p>
          <a:p>
            <a:pPr algn="ctr"/>
            <a:endParaRPr lang="en-US" sz="2250" dirty="0">
              <a:latin typeface="Cambria" panose="02040503050406030204" pitchFamily="18" charset="0"/>
            </a:endParaRPr>
          </a:p>
        </p:txBody>
      </p:sp>
      <p:sp>
        <p:nvSpPr>
          <p:cNvPr id="11" name="TextBox 10">
            <a:extLst>
              <a:ext uri="{FF2B5EF4-FFF2-40B4-BE49-F238E27FC236}">
                <a16:creationId xmlns:a16="http://schemas.microsoft.com/office/drawing/2014/main" id="{B142E3CB-6533-6140-A966-C17FAAFAE878}"/>
              </a:ext>
            </a:extLst>
          </p:cNvPr>
          <p:cNvSpPr txBox="1"/>
          <p:nvPr/>
        </p:nvSpPr>
        <p:spPr>
          <a:xfrm>
            <a:off x="1" y="2143477"/>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Small Steps</a:t>
            </a:r>
          </a:p>
        </p:txBody>
      </p:sp>
      <p:sp>
        <p:nvSpPr>
          <p:cNvPr id="12" name="TextBox 11">
            <a:extLst>
              <a:ext uri="{FF2B5EF4-FFF2-40B4-BE49-F238E27FC236}">
                <a16:creationId xmlns:a16="http://schemas.microsoft.com/office/drawing/2014/main" id="{9BF89172-5C12-2C4D-B05D-90DCA4CD2FD5}"/>
              </a:ext>
            </a:extLst>
          </p:cNvPr>
          <p:cNvSpPr txBox="1"/>
          <p:nvPr/>
        </p:nvSpPr>
        <p:spPr>
          <a:xfrm>
            <a:off x="0" y="240194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CPA Approach</a:t>
            </a:r>
          </a:p>
        </p:txBody>
      </p:sp>
      <p:sp>
        <p:nvSpPr>
          <p:cNvPr id="13" name="TextBox 12">
            <a:extLst>
              <a:ext uri="{FF2B5EF4-FFF2-40B4-BE49-F238E27FC236}">
                <a16:creationId xmlns:a16="http://schemas.microsoft.com/office/drawing/2014/main" id="{7E485F17-6E20-8B4B-90CB-22193C07BB6D}"/>
              </a:ext>
            </a:extLst>
          </p:cNvPr>
          <p:cNvSpPr txBox="1"/>
          <p:nvPr/>
        </p:nvSpPr>
        <p:spPr>
          <a:xfrm>
            <a:off x="9877" y="2660603"/>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Bar Modelling</a:t>
            </a:r>
          </a:p>
        </p:txBody>
      </p:sp>
      <p:sp>
        <p:nvSpPr>
          <p:cNvPr id="18" name="TextBox 17">
            <a:extLst>
              <a:ext uri="{FF2B5EF4-FFF2-40B4-BE49-F238E27FC236}">
                <a16:creationId xmlns:a16="http://schemas.microsoft.com/office/drawing/2014/main" id="{0832EFA5-E7DB-5C45-8F89-23822488E8CA}"/>
              </a:ext>
            </a:extLst>
          </p:cNvPr>
          <p:cNvSpPr txBox="1"/>
          <p:nvPr/>
        </p:nvSpPr>
        <p:spPr>
          <a:xfrm>
            <a:off x="5358" y="3876557"/>
            <a:ext cx="2203192" cy="507831"/>
          </a:xfrm>
          <a:prstGeom prst="rect">
            <a:avLst/>
          </a:prstGeom>
          <a:noFill/>
        </p:spPr>
        <p:txBody>
          <a:bodyPr wrap="square" rtlCol="0">
            <a:spAutoFit/>
          </a:bodyPr>
          <a:lstStyle/>
          <a:p>
            <a:pPr marL="214313" indent="-214313">
              <a:buFont typeface="Arial" panose="020B0604020202020204" pitchFamily="34" charset="0"/>
              <a:buChar char="•"/>
            </a:pPr>
            <a:r>
              <a:rPr lang="en-US" sz="1350" dirty="0" err="1">
                <a:latin typeface="Cambria" panose="02040503050406030204" pitchFamily="18" charset="0"/>
              </a:rPr>
              <a:t>Overteach</a:t>
            </a:r>
            <a:r>
              <a:rPr lang="en-US" sz="1350" dirty="0">
                <a:latin typeface="Cambria" panose="02040503050406030204" pitchFamily="18" charset="0"/>
              </a:rPr>
              <a:t> Core Concepts</a:t>
            </a:r>
          </a:p>
        </p:txBody>
      </p:sp>
      <p:pic>
        <p:nvPicPr>
          <p:cNvPr id="19" name="Picture 18" descr="A close up of a sign&#10;&#10;Description automatically generated">
            <a:extLst>
              <a:ext uri="{FF2B5EF4-FFF2-40B4-BE49-F238E27FC236}">
                <a16:creationId xmlns:a16="http://schemas.microsoft.com/office/drawing/2014/main" id="{2201C585-FFAC-AF4D-AD64-74DE47CF0C20}"/>
              </a:ext>
            </a:extLst>
          </p:cNvPr>
          <p:cNvPicPr>
            <a:picLocks noChangeAspect="1"/>
          </p:cNvPicPr>
          <p:nvPr/>
        </p:nvPicPr>
        <p:blipFill>
          <a:blip r:embed="rId4"/>
          <a:stretch>
            <a:fillRect/>
          </a:stretch>
        </p:blipFill>
        <p:spPr>
          <a:xfrm>
            <a:off x="8427204" y="5170988"/>
            <a:ext cx="422786" cy="556841"/>
          </a:xfrm>
          <a:prstGeom prst="rect">
            <a:avLst/>
          </a:prstGeom>
        </p:spPr>
      </p:pic>
      <p:sp>
        <p:nvSpPr>
          <p:cNvPr id="20" name="TextBox 19">
            <a:extLst>
              <a:ext uri="{FF2B5EF4-FFF2-40B4-BE49-F238E27FC236}">
                <a16:creationId xmlns:a16="http://schemas.microsoft.com/office/drawing/2014/main" id="{78FD138A-09F7-0046-819D-96C837758397}"/>
              </a:ext>
            </a:extLst>
          </p:cNvPr>
          <p:cNvSpPr txBox="1"/>
          <p:nvPr/>
        </p:nvSpPr>
        <p:spPr>
          <a:xfrm>
            <a:off x="-1" y="364862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MyMaths Homework</a:t>
            </a:r>
          </a:p>
        </p:txBody>
      </p:sp>
      <p:sp>
        <p:nvSpPr>
          <p:cNvPr id="21" name="TextBox 20">
            <a:extLst>
              <a:ext uri="{FF2B5EF4-FFF2-40B4-BE49-F238E27FC236}">
                <a16:creationId xmlns:a16="http://schemas.microsoft.com/office/drawing/2014/main" id="{230D25F3-EB39-6549-A248-8892160998EA}"/>
              </a:ext>
            </a:extLst>
          </p:cNvPr>
          <p:cNvSpPr txBox="1"/>
          <p:nvPr/>
        </p:nvSpPr>
        <p:spPr>
          <a:xfrm>
            <a:off x="5358" y="338996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Rainbow Test</a:t>
            </a:r>
          </a:p>
        </p:txBody>
      </p:sp>
      <p:sp>
        <p:nvSpPr>
          <p:cNvPr id="22" name="TextBox 21">
            <a:extLst>
              <a:ext uri="{FF2B5EF4-FFF2-40B4-BE49-F238E27FC236}">
                <a16:creationId xmlns:a16="http://schemas.microsoft.com/office/drawing/2014/main" id="{0F03CF6E-BDF5-D644-8F79-62E91069D91F}"/>
              </a:ext>
            </a:extLst>
          </p:cNvPr>
          <p:cNvSpPr txBox="1"/>
          <p:nvPr/>
        </p:nvSpPr>
        <p:spPr>
          <a:xfrm>
            <a:off x="9877" y="2896664"/>
            <a:ext cx="1767197"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Take-Off Time</a:t>
            </a:r>
          </a:p>
        </p:txBody>
      </p:sp>
      <p:sp>
        <p:nvSpPr>
          <p:cNvPr id="23" name="TextBox 22">
            <a:extLst>
              <a:ext uri="{FF2B5EF4-FFF2-40B4-BE49-F238E27FC236}">
                <a16:creationId xmlns:a16="http://schemas.microsoft.com/office/drawing/2014/main" id="{456A32C1-EC8F-F444-B34C-04E236594B65}"/>
              </a:ext>
            </a:extLst>
          </p:cNvPr>
          <p:cNvSpPr txBox="1"/>
          <p:nvPr/>
        </p:nvSpPr>
        <p:spPr>
          <a:xfrm>
            <a:off x="5358" y="3131308"/>
            <a:ext cx="2203192" cy="300082"/>
          </a:xfrm>
          <a:prstGeom prst="rect">
            <a:avLst/>
          </a:prstGeom>
          <a:noFill/>
        </p:spPr>
        <p:txBody>
          <a:bodyPr wrap="square" rtlCol="0">
            <a:spAutoFit/>
          </a:bodyPr>
          <a:lstStyle/>
          <a:p>
            <a:pPr marL="214313" indent="-214313">
              <a:buFont typeface="Arial" panose="020B0604020202020204" pitchFamily="34" charset="0"/>
              <a:buChar char="•"/>
            </a:pPr>
            <a:r>
              <a:rPr lang="en-US" sz="1350" dirty="0">
                <a:latin typeface="Cambria" panose="02040503050406030204" pitchFamily="18" charset="0"/>
              </a:rPr>
              <a:t>Green Pen Task</a:t>
            </a:r>
          </a:p>
        </p:txBody>
      </p:sp>
    </p:spTree>
    <p:extLst>
      <p:ext uri="{BB962C8B-B14F-4D97-AF65-F5344CB8AC3E}">
        <p14:creationId xmlns:p14="http://schemas.microsoft.com/office/powerpoint/2010/main" val="129914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10" presetClass="exit" presetSubtype="0" fill="hold" grpId="1" nodeType="after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2DDF9C-F6D6-8C40-958D-BA9A258EF4F6}"/>
              </a:ext>
            </a:extLst>
          </p:cNvPr>
          <p:cNvPicPr>
            <a:picLocks noChangeAspect="1"/>
          </p:cNvPicPr>
          <p:nvPr/>
        </p:nvPicPr>
        <p:blipFill>
          <a:blip r:embed="rId3"/>
          <a:stretch>
            <a:fillRect/>
          </a:stretch>
        </p:blipFill>
        <p:spPr>
          <a:xfrm>
            <a:off x="149412" y="1022074"/>
            <a:ext cx="3730735" cy="4813852"/>
          </a:xfrm>
          <a:prstGeom prst="rect">
            <a:avLst/>
          </a:prstGeom>
        </p:spPr>
      </p:pic>
      <p:pic>
        <p:nvPicPr>
          <p:cNvPr id="4" name="Picture 3" descr="A picture containing clipart&#10;&#10;Description automatically generated">
            <a:extLst>
              <a:ext uri="{FF2B5EF4-FFF2-40B4-BE49-F238E27FC236}">
                <a16:creationId xmlns:a16="http://schemas.microsoft.com/office/drawing/2014/main" id="{98EE2F55-B61B-8944-8369-3EB778580FF3}"/>
              </a:ext>
            </a:extLst>
          </p:cNvPr>
          <p:cNvPicPr>
            <a:picLocks noChangeAspect="1"/>
          </p:cNvPicPr>
          <p:nvPr/>
        </p:nvPicPr>
        <p:blipFill>
          <a:blip r:embed="rId4"/>
          <a:stretch>
            <a:fillRect/>
          </a:stretch>
        </p:blipFill>
        <p:spPr>
          <a:xfrm>
            <a:off x="3880147" y="1022074"/>
            <a:ext cx="5114441" cy="1587052"/>
          </a:xfrm>
          <a:prstGeom prst="rect">
            <a:avLst/>
          </a:prstGeom>
        </p:spPr>
      </p:pic>
      <p:pic>
        <p:nvPicPr>
          <p:cNvPr id="5" name="Picture 4">
            <a:extLst>
              <a:ext uri="{FF2B5EF4-FFF2-40B4-BE49-F238E27FC236}">
                <a16:creationId xmlns:a16="http://schemas.microsoft.com/office/drawing/2014/main" id="{89EA1CD6-6182-E040-8E6C-D7AF16823099}"/>
              </a:ext>
            </a:extLst>
          </p:cNvPr>
          <p:cNvPicPr>
            <a:picLocks noChangeAspect="1"/>
          </p:cNvPicPr>
          <p:nvPr/>
        </p:nvPicPr>
        <p:blipFill>
          <a:blip r:embed="rId5"/>
          <a:stretch>
            <a:fillRect/>
          </a:stretch>
        </p:blipFill>
        <p:spPr>
          <a:xfrm>
            <a:off x="3880147" y="2620749"/>
            <a:ext cx="5114441" cy="3141714"/>
          </a:xfrm>
          <a:prstGeom prst="rect">
            <a:avLst/>
          </a:prstGeom>
        </p:spPr>
      </p:pic>
      <p:pic>
        <p:nvPicPr>
          <p:cNvPr id="6" name="Picture 5" descr="A close up of a sign&#10;&#10;Description automatically generated">
            <a:extLst>
              <a:ext uri="{FF2B5EF4-FFF2-40B4-BE49-F238E27FC236}">
                <a16:creationId xmlns:a16="http://schemas.microsoft.com/office/drawing/2014/main" id="{D2E33098-2837-8A44-8B22-7D8CF10B3465}"/>
              </a:ext>
            </a:extLst>
          </p:cNvPr>
          <p:cNvPicPr>
            <a:picLocks noChangeAspect="1"/>
          </p:cNvPicPr>
          <p:nvPr/>
        </p:nvPicPr>
        <p:blipFill>
          <a:blip r:embed="rId6"/>
          <a:stretch>
            <a:fillRect/>
          </a:stretch>
        </p:blipFill>
        <p:spPr>
          <a:xfrm>
            <a:off x="8427204" y="5170988"/>
            <a:ext cx="422786" cy="556841"/>
          </a:xfrm>
          <a:prstGeom prst="rect">
            <a:avLst/>
          </a:prstGeom>
        </p:spPr>
      </p:pic>
    </p:spTree>
    <p:extLst>
      <p:ext uri="{BB962C8B-B14F-4D97-AF65-F5344CB8AC3E}">
        <p14:creationId xmlns:p14="http://schemas.microsoft.com/office/powerpoint/2010/main" val="35877304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newspaper, outdoor, text&#10;&#10;Description automatically generated">
            <a:extLst>
              <a:ext uri="{FF2B5EF4-FFF2-40B4-BE49-F238E27FC236}">
                <a16:creationId xmlns:a16="http://schemas.microsoft.com/office/drawing/2014/main" id="{905B132A-2531-3B45-B67A-685DE03766DA}"/>
              </a:ext>
            </a:extLst>
          </p:cNvPr>
          <p:cNvPicPr>
            <a:picLocks noChangeAspect="1"/>
          </p:cNvPicPr>
          <p:nvPr/>
        </p:nvPicPr>
        <p:blipFill rotWithShape="1">
          <a:blip r:embed="rId3"/>
          <a:srcRect l="9948" r="1163"/>
          <a:stretch/>
        </p:blipFill>
        <p:spPr>
          <a:xfrm>
            <a:off x="15" y="857257"/>
            <a:ext cx="9143985" cy="5143493"/>
          </a:xfrm>
          <a:prstGeom prst="rect">
            <a:avLst/>
          </a:prstGeom>
        </p:spPr>
      </p:pic>
      <p:sp>
        <p:nvSpPr>
          <p:cNvPr id="5" name="Rectangle 4">
            <a:extLst>
              <a:ext uri="{FF2B5EF4-FFF2-40B4-BE49-F238E27FC236}">
                <a16:creationId xmlns:a16="http://schemas.microsoft.com/office/drawing/2014/main" id="{E519292D-0D1F-1244-B249-384BB62F4210}"/>
              </a:ext>
            </a:extLst>
          </p:cNvPr>
          <p:cNvSpPr/>
          <p:nvPr/>
        </p:nvSpPr>
        <p:spPr>
          <a:xfrm>
            <a:off x="0" y="3193620"/>
            <a:ext cx="9144000" cy="5579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solidFill>
                  <a:schemeClr val="tx1"/>
                </a:solidFill>
                <a:highlight>
                  <a:srgbClr val="FFFF00"/>
                </a:highlight>
                <a:latin typeface="American Typewriter" panose="02090604020004020304" pitchFamily="18" charset="77"/>
              </a:rPr>
              <a:t>Numbers don’t have to be big to be challenging</a:t>
            </a:r>
          </a:p>
        </p:txBody>
      </p:sp>
    </p:spTree>
    <p:extLst>
      <p:ext uri="{BB962C8B-B14F-4D97-AF65-F5344CB8AC3E}">
        <p14:creationId xmlns:p14="http://schemas.microsoft.com/office/powerpoint/2010/main" val="1254859350"/>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GB" altLang="en-US" sz="3600" b="1" smtClean="0">
                <a:solidFill>
                  <a:srgbClr val="B71F36"/>
                </a:solidFill>
              </a:rPr>
              <a:t>Multiple representations</a:t>
            </a:r>
          </a:p>
        </p:txBody>
      </p:sp>
      <p:sp>
        <p:nvSpPr>
          <p:cNvPr id="34819" name="Content Placeholder 2"/>
          <p:cNvSpPr>
            <a:spLocks noGrp="1"/>
          </p:cNvSpPr>
          <p:nvPr>
            <p:ph idx="1"/>
          </p:nvPr>
        </p:nvSpPr>
        <p:spPr>
          <a:xfrm>
            <a:off x="3708400" y="1104900"/>
            <a:ext cx="2016125" cy="820738"/>
          </a:xfrm>
        </p:spPr>
        <p:txBody>
          <a:bodyPr/>
          <a:lstStyle/>
          <a:p>
            <a:pPr marL="0" indent="0">
              <a:buFont typeface="Arial" panose="020B0604020202020204" pitchFamily="34" charset="0"/>
              <a:buNone/>
            </a:pPr>
            <a:r>
              <a:rPr lang="en-GB" altLang="en-US" smtClean="0"/>
              <a:t>Concrete</a:t>
            </a:r>
          </a:p>
        </p:txBody>
      </p:sp>
      <p:sp>
        <p:nvSpPr>
          <p:cNvPr id="34820" name="Content Placeholder 2"/>
          <p:cNvSpPr txBox="1">
            <a:spLocks/>
          </p:cNvSpPr>
          <p:nvPr/>
        </p:nvSpPr>
        <p:spPr bwMode="auto">
          <a:xfrm>
            <a:off x="360363" y="4733925"/>
            <a:ext cx="2016125" cy="82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Georgia" panose="02040502050405020303" pitchFamily="18" charset="0"/>
              </a:defRPr>
            </a:lvl1pPr>
            <a:lvl2pPr marL="742950" indent="-285750">
              <a:spcBef>
                <a:spcPct val="20000"/>
              </a:spcBef>
              <a:buFont typeface="Arial" panose="020B0604020202020204" pitchFamily="34" charset="0"/>
              <a:buChar char="–"/>
              <a:defRPr sz="2800">
                <a:solidFill>
                  <a:schemeClr val="tx1"/>
                </a:solidFill>
                <a:latin typeface="Georgia" panose="02040502050405020303" pitchFamily="18" charset="0"/>
              </a:defRPr>
            </a:lvl2pPr>
            <a:lvl3pPr marL="1143000" indent="-228600">
              <a:spcBef>
                <a:spcPct val="20000"/>
              </a:spcBef>
              <a:buFont typeface="Arial" panose="020B0604020202020204" pitchFamily="34" charset="0"/>
              <a:buChar char="•"/>
              <a:defRPr sz="2400">
                <a:solidFill>
                  <a:schemeClr val="tx1"/>
                </a:solidFill>
                <a:latin typeface="Georgia" panose="02040502050405020303" pitchFamily="18" charset="0"/>
              </a:defRPr>
            </a:lvl3pPr>
            <a:lvl4pPr marL="1600200" indent="-228600">
              <a:spcBef>
                <a:spcPct val="20000"/>
              </a:spcBef>
              <a:buFont typeface="Arial" panose="020B0604020202020204" pitchFamily="34" charset="0"/>
              <a:buChar char="–"/>
              <a:defRPr sz="2000">
                <a:solidFill>
                  <a:schemeClr val="tx1"/>
                </a:solidFill>
                <a:latin typeface="Georgia" panose="02040502050405020303" pitchFamily="18" charset="0"/>
              </a:defRPr>
            </a:lvl4pPr>
            <a:lvl5pPr marL="2057400" indent="-228600">
              <a:spcBef>
                <a:spcPct val="20000"/>
              </a:spcBef>
              <a:buFont typeface="Arial" panose="020B0604020202020204" pitchFamily="34" charset="0"/>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9pPr>
          </a:lstStyle>
          <a:p>
            <a:pPr>
              <a:buFont typeface="Arial" panose="020B0604020202020204" pitchFamily="34" charset="0"/>
              <a:buNone/>
            </a:pPr>
            <a:r>
              <a:rPr lang="en-GB" altLang="en-US"/>
              <a:t>Pictorial</a:t>
            </a:r>
          </a:p>
        </p:txBody>
      </p:sp>
      <p:sp>
        <p:nvSpPr>
          <p:cNvPr id="34821" name="Content Placeholder 2"/>
          <p:cNvSpPr txBox="1">
            <a:spLocks/>
          </p:cNvSpPr>
          <p:nvPr/>
        </p:nvSpPr>
        <p:spPr bwMode="auto">
          <a:xfrm>
            <a:off x="6804025" y="4762500"/>
            <a:ext cx="201612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Georgia" panose="02040502050405020303" pitchFamily="18" charset="0"/>
              </a:defRPr>
            </a:lvl1pPr>
            <a:lvl2pPr marL="742950" indent="-285750">
              <a:spcBef>
                <a:spcPct val="20000"/>
              </a:spcBef>
              <a:buFont typeface="Arial" panose="020B0604020202020204" pitchFamily="34" charset="0"/>
              <a:buChar char="–"/>
              <a:defRPr sz="2800">
                <a:solidFill>
                  <a:schemeClr val="tx1"/>
                </a:solidFill>
                <a:latin typeface="Georgia" panose="02040502050405020303" pitchFamily="18" charset="0"/>
              </a:defRPr>
            </a:lvl2pPr>
            <a:lvl3pPr marL="1143000" indent="-228600">
              <a:spcBef>
                <a:spcPct val="20000"/>
              </a:spcBef>
              <a:buFont typeface="Arial" panose="020B0604020202020204" pitchFamily="34" charset="0"/>
              <a:buChar char="•"/>
              <a:defRPr sz="2400">
                <a:solidFill>
                  <a:schemeClr val="tx1"/>
                </a:solidFill>
                <a:latin typeface="Georgia" panose="02040502050405020303" pitchFamily="18" charset="0"/>
              </a:defRPr>
            </a:lvl3pPr>
            <a:lvl4pPr marL="1600200" indent="-228600">
              <a:spcBef>
                <a:spcPct val="20000"/>
              </a:spcBef>
              <a:buFont typeface="Arial" panose="020B0604020202020204" pitchFamily="34" charset="0"/>
              <a:buChar char="–"/>
              <a:defRPr sz="2000">
                <a:solidFill>
                  <a:schemeClr val="tx1"/>
                </a:solidFill>
                <a:latin typeface="Georgia" panose="02040502050405020303" pitchFamily="18" charset="0"/>
              </a:defRPr>
            </a:lvl4pPr>
            <a:lvl5pPr marL="2057400" indent="-228600">
              <a:spcBef>
                <a:spcPct val="20000"/>
              </a:spcBef>
              <a:buFont typeface="Arial" panose="020B0604020202020204" pitchFamily="34" charset="0"/>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9pPr>
          </a:lstStyle>
          <a:p>
            <a:pPr>
              <a:buFont typeface="Arial" panose="020B0604020202020204" pitchFamily="34" charset="0"/>
              <a:buNone/>
            </a:pPr>
            <a:r>
              <a:rPr lang="en-GB" altLang="en-US"/>
              <a:t>Abstract</a:t>
            </a:r>
          </a:p>
        </p:txBody>
      </p:sp>
      <p:sp>
        <p:nvSpPr>
          <p:cNvPr id="34822" name="Content Placeholder 2"/>
          <p:cNvSpPr txBox="1">
            <a:spLocks/>
          </p:cNvSpPr>
          <p:nvPr/>
        </p:nvSpPr>
        <p:spPr bwMode="auto">
          <a:xfrm>
            <a:off x="2916238" y="2852738"/>
            <a:ext cx="3455987"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Georgia" panose="02040502050405020303" pitchFamily="18" charset="0"/>
              </a:defRPr>
            </a:lvl1pPr>
            <a:lvl2pPr marL="742950" indent="-285750">
              <a:spcBef>
                <a:spcPct val="20000"/>
              </a:spcBef>
              <a:buFont typeface="Arial" panose="020B0604020202020204" pitchFamily="34" charset="0"/>
              <a:buChar char="–"/>
              <a:defRPr sz="2800">
                <a:solidFill>
                  <a:schemeClr val="tx1"/>
                </a:solidFill>
                <a:latin typeface="Georgia" panose="02040502050405020303" pitchFamily="18" charset="0"/>
              </a:defRPr>
            </a:lvl2pPr>
            <a:lvl3pPr marL="1143000" indent="-228600">
              <a:spcBef>
                <a:spcPct val="20000"/>
              </a:spcBef>
              <a:buFont typeface="Arial" panose="020B0604020202020204" pitchFamily="34" charset="0"/>
              <a:buChar char="•"/>
              <a:defRPr sz="2400">
                <a:solidFill>
                  <a:schemeClr val="tx1"/>
                </a:solidFill>
                <a:latin typeface="Georgia" panose="02040502050405020303" pitchFamily="18" charset="0"/>
              </a:defRPr>
            </a:lvl3pPr>
            <a:lvl4pPr marL="1600200" indent="-228600">
              <a:spcBef>
                <a:spcPct val="20000"/>
              </a:spcBef>
              <a:buFont typeface="Arial" panose="020B0604020202020204" pitchFamily="34" charset="0"/>
              <a:buChar char="–"/>
              <a:defRPr sz="2000">
                <a:solidFill>
                  <a:schemeClr val="tx1"/>
                </a:solidFill>
                <a:latin typeface="Georgia" panose="02040502050405020303" pitchFamily="18" charset="0"/>
              </a:defRPr>
            </a:lvl4pPr>
            <a:lvl5pPr marL="2057400" indent="-228600">
              <a:spcBef>
                <a:spcPct val="20000"/>
              </a:spcBef>
              <a:buFont typeface="Arial" panose="020B0604020202020204" pitchFamily="34" charset="0"/>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9pPr>
          </a:lstStyle>
          <a:p>
            <a:pPr algn="ctr">
              <a:buFont typeface="Arial" panose="020B0604020202020204" pitchFamily="34" charset="0"/>
              <a:buNone/>
            </a:pPr>
            <a:r>
              <a:rPr lang="en-GB" altLang="en-US"/>
              <a:t>Demonstrating depth</a:t>
            </a:r>
          </a:p>
        </p:txBody>
      </p:sp>
      <p:sp>
        <p:nvSpPr>
          <p:cNvPr id="7" name="Arrow: Down 6">
            <a:extLst/>
          </p:cNvPr>
          <p:cNvSpPr/>
          <p:nvPr/>
        </p:nvSpPr>
        <p:spPr>
          <a:xfrm rot="2192107">
            <a:off x="2063750" y="1355725"/>
            <a:ext cx="939800" cy="34559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Arrow: Down 7">
            <a:extLst/>
          </p:cNvPr>
          <p:cNvSpPr/>
          <p:nvPr/>
        </p:nvSpPr>
        <p:spPr>
          <a:xfrm rot="19732001">
            <a:off x="6089650" y="1311275"/>
            <a:ext cx="938213" cy="34559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Arrow: Down 8">
            <a:extLst/>
          </p:cNvPr>
          <p:cNvSpPr/>
          <p:nvPr/>
        </p:nvSpPr>
        <p:spPr>
          <a:xfrm rot="5400000">
            <a:off x="4175125" y="3357563"/>
            <a:ext cx="938213" cy="34559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482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5913" y="1609725"/>
            <a:ext cx="11366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338" y="3676650"/>
            <a:ext cx="1033462"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8" name="Content Placeholder 2"/>
          <p:cNvSpPr txBox="1">
            <a:spLocks/>
          </p:cNvSpPr>
          <p:nvPr/>
        </p:nvSpPr>
        <p:spPr bwMode="auto">
          <a:xfrm>
            <a:off x="6594475" y="5394325"/>
            <a:ext cx="933450" cy="82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Georgia" panose="02040502050405020303" pitchFamily="18" charset="0"/>
              </a:defRPr>
            </a:lvl1pPr>
            <a:lvl2pPr marL="742950" indent="-285750">
              <a:spcBef>
                <a:spcPct val="20000"/>
              </a:spcBef>
              <a:buFont typeface="Arial" panose="020B0604020202020204" pitchFamily="34" charset="0"/>
              <a:buChar char="–"/>
              <a:defRPr sz="2800">
                <a:solidFill>
                  <a:schemeClr val="tx1"/>
                </a:solidFill>
                <a:latin typeface="Georgia" panose="02040502050405020303" pitchFamily="18" charset="0"/>
              </a:defRPr>
            </a:lvl2pPr>
            <a:lvl3pPr marL="1143000" indent="-228600">
              <a:spcBef>
                <a:spcPct val="20000"/>
              </a:spcBef>
              <a:buFont typeface="Arial" panose="020B0604020202020204" pitchFamily="34" charset="0"/>
              <a:buChar char="•"/>
              <a:defRPr sz="2400">
                <a:solidFill>
                  <a:schemeClr val="tx1"/>
                </a:solidFill>
                <a:latin typeface="Georgia" panose="02040502050405020303" pitchFamily="18" charset="0"/>
              </a:defRPr>
            </a:lvl3pPr>
            <a:lvl4pPr marL="1600200" indent="-228600">
              <a:spcBef>
                <a:spcPct val="20000"/>
              </a:spcBef>
              <a:buFont typeface="Arial" panose="020B0604020202020204" pitchFamily="34" charset="0"/>
              <a:buChar char="–"/>
              <a:defRPr sz="2000">
                <a:solidFill>
                  <a:schemeClr val="tx1"/>
                </a:solidFill>
                <a:latin typeface="Georgia" panose="02040502050405020303" pitchFamily="18" charset="0"/>
              </a:defRPr>
            </a:lvl4pPr>
            <a:lvl5pPr marL="2057400" indent="-228600">
              <a:spcBef>
                <a:spcPct val="20000"/>
              </a:spcBef>
              <a:buFont typeface="Arial" panose="020B0604020202020204" pitchFamily="34" charset="0"/>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9pPr>
          </a:lstStyle>
          <a:p>
            <a:pPr>
              <a:buFont typeface="Arial" panose="020B0604020202020204" pitchFamily="34" charset="0"/>
              <a:buNone/>
            </a:pPr>
            <a:r>
              <a:rPr lang="en-GB" altLang="en-US"/>
              <a:t>one</a:t>
            </a:r>
          </a:p>
        </p:txBody>
      </p:sp>
      <p:sp>
        <p:nvSpPr>
          <p:cNvPr id="34829" name="Content Placeholder 2"/>
          <p:cNvSpPr txBox="1">
            <a:spLocks/>
          </p:cNvSpPr>
          <p:nvPr/>
        </p:nvSpPr>
        <p:spPr bwMode="auto">
          <a:xfrm>
            <a:off x="7961313" y="5394325"/>
            <a:ext cx="427037" cy="82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Georgia" panose="02040502050405020303" pitchFamily="18" charset="0"/>
              </a:defRPr>
            </a:lvl1pPr>
            <a:lvl2pPr marL="742950" indent="-285750">
              <a:spcBef>
                <a:spcPct val="20000"/>
              </a:spcBef>
              <a:buFont typeface="Arial" panose="020B0604020202020204" pitchFamily="34" charset="0"/>
              <a:buChar char="–"/>
              <a:defRPr sz="2800">
                <a:solidFill>
                  <a:schemeClr val="tx1"/>
                </a:solidFill>
                <a:latin typeface="Georgia" panose="02040502050405020303" pitchFamily="18" charset="0"/>
              </a:defRPr>
            </a:lvl2pPr>
            <a:lvl3pPr marL="1143000" indent="-228600">
              <a:spcBef>
                <a:spcPct val="20000"/>
              </a:spcBef>
              <a:buFont typeface="Arial" panose="020B0604020202020204" pitchFamily="34" charset="0"/>
              <a:buChar char="•"/>
              <a:defRPr sz="2400">
                <a:solidFill>
                  <a:schemeClr val="tx1"/>
                </a:solidFill>
                <a:latin typeface="Georgia" panose="02040502050405020303" pitchFamily="18" charset="0"/>
              </a:defRPr>
            </a:lvl3pPr>
            <a:lvl4pPr marL="1600200" indent="-228600">
              <a:spcBef>
                <a:spcPct val="20000"/>
              </a:spcBef>
              <a:buFont typeface="Arial" panose="020B0604020202020204" pitchFamily="34" charset="0"/>
              <a:buChar char="–"/>
              <a:defRPr sz="2000">
                <a:solidFill>
                  <a:schemeClr val="tx1"/>
                </a:solidFill>
                <a:latin typeface="Georgia" panose="02040502050405020303" pitchFamily="18" charset="0"/>
              </a:defRPr>
            </a:lvl4pPr>
            <a:lvl5pPr marL="2057400" indent="-228600">
              <a:spcBef>
                <a:spcPct val="20000"/>
              </a:spcBef>
              <a:buFont typeface="Arial" panose="020B0604020202020204" pitchFamily="34" charset="0"/>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Georgia" panose="02040502050405020303" pitchFamily="18" charset="0"/>
              </a:defRPr>
            </a:lvl9pPr>
          </a:lstStyle>
          <a:p>
            <a:pPr>
              <a:buFont typeface="Arial" panose="020B0604020202020204" pitchFamily="34" charset="0"/>
              <a:buNone/>
            </a:pPr>
            <a:r>
              <a:rPr lang="en-GB" altLang="en-US"/>
              <a:t>1</a:t>
            </a:r>
          </a:p>
        </p:txBody>
      </p:sp>
    </p:spTree>
    <p:extLst>
      <p:ext uri="{BB962C8B-B14F-4D97-AF65-F5344CB8AC3E}">
        <p14:creationId xmlns:p14="http://schemas.microsoft.com/office/powerpoint/2010/main" val="23582384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500" dirty="0"/>
              <a:t>Mind Reading – Your number</a:t>
            </a:r>
          </a:p>
        </p:txBody>
      </p:sp>
      <p:sp>
        <p:nvSpPr>
          <p:cNvPr id="3" name="Content Placeholder 2"/>
          <p:cNvSpPr>
            <a:spLocks noGrp="1"/>
          </p:cNvSpPr>
          <p:nvPr>
            <p:ph idx="1"/>
          </p:nvPr>
        </p:nvSpPr>
        <p:spPr>
          <a:xfrm>
            <a:off x="440055" y="2217896"/>
            <a:ext cx="8509635" cy="3263504"/>
          </a:xfrm>
        </p:spPr>
        <p:txBody>
          <a:bodyPr>
            <a:noAutofit/>
          </a:bodyPr>
          <a:lstStyle/>
          <a:p>
            <a:r>
              <a:rPr lang="en-GB" sz="3600" b="1" dirty="0"/>
              <a:t>Think of a number- one digit number</a:t>
            </a:r>
          </a:p>
          <a:p>
            <a:r>
              <a:rPr lang="en-GB" sz="3600" b="1" dirty="0"/>
              <a:t>Double it</a:t>
            </a:r>
          </a:p>
          <a:p>
            <a:r>
              <a:rPr lang="en-GB" sz="3600" b="1" dirty="0"/>
              <a:t>Add 10</a:t>
            </a:r>
          </a:p>
          <a:p>
            <a:r>
              <a:rPr lang="en-GB" sz="3600" b="1" dirty="0"/>
              <a:t>Halve your number</a:t>
            </a:r>
          </a:p>
          <a:p>
            <a:r>
              <a:rPr lang="en-GB" sz="3600" b="1" dirty="0"/>
              <a:t>Take away the number you first thought of</a:t>
            </a:r>
          </a:p>
          <a:p>
            <a:endParaRPr lang="en-GB" sz="3600" b="1" dirty="0"/>
          </a:p>
        </p:txBody>
      </p:sp>
    </p:spTree>
    <p:extLst>
      <p:ext uri="{BB962C8B-B14F-4D97-AF65-F5344CB8AC3E}">
        <p14:creationId xmlns:p14="http://schemas.microsoft.com/office/powerpoint/2010/main" val="373144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48790" y="2031683"/>
            <a:ext cx="5074920" cy="3220112"/>
          </a:xfrm>
          <a:prstGeom prst="rect">
            <a:avLst/>
          </a:prstGeom>
          <a:noFill/>
        </p:spPr>
        <p:txBody>
          <a:bodyPr wrap="square" rtlCol="0">
            <a:spAutoFit/>
          </a:bodyPr>
          <a:lstStyle/>
          <a:p>
            <a:r>
              <a:rPr lang="en-GB" sz="5400" b="1" dirty="0"/>
              <a:t>Your answer is </a:t>
            </a:r>
          </a:p>
          <a:p>
            <a:pPr algn="ctr"/>
            <a:r>
              <a:rPr lang="en-GB" sz="14925" b="1" dirty="0"/>
              <a:t>5</a:t>
            </a:r>
          </a:p>
        </p:txBody>
      </p:sp>
    </p:spTree>
    <p:extLst>
      <p:ext uri="{BB962C8B-B14F-4D97-AF65-F5344CB8AC3E}">
        <p14:creationId xmlns:p14="http://schemas.microsoft.com/office/powerpoint/2010/main" val="1054407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val 28"/>
          <p:cNvSpPr/>
          <p:nvPr/>
        </p:nvSpPr>
        <p:spPr bwMode="auto">
          <a:xfrm>
            <a:off x="3275856"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8" name="Oval 27"/>
          <p:cNvSpPr/>
          <p:nvPr/>
        </p:nvSpPr>
        <p:spPr bwMode="auto">
          <a:xfrm>
            <a:off x="3347864"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7" name="Oval 26"/>
          <p:cNvSpPr/>
          <p:nvPr/>
        </p:nvSpPr>
        <p:spPr bwMode="auto">
          <a:xfrm>
            <a:off x="3347864" y="3429000"/>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6" name="Oval 25"/>
          <p:cNvSpPr/>
          <p:nvPr/>
        </p:nvSpPr>
        <p:spPr bwMode="auto">
          <a:xfrm>
            <a:off x="3347864" y="436510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5" name="Oval 24"/>
          <p:cNvSpPr/>
          <p:nvPr/>
        </p:nvSpPr>
        <p:spPr bwMode="auto">
          <a:xfrm>
            <a:off x="3347864" y="5373216"/>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4" name="Oval 23"/>
          <p:cNvSpPr/>
          <p:nvPr/>
        </p:nvSpPr>
        <p:spPr bwMode="auto">
          <a:xfrm>
            <a:off x="4572000"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3" name="Oval 22"/>
          <p:cNvSpPr/>
          <p:nvPr/>
        </p:nvSpPr>
        <p:spPr bwMode="auto">
          <a:xfrm>
            <a:off x="4644008"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Oval 21"/>
          <p:cNvSpPr/>
          <p:nvPr/>
        </p:nvSpPr>
        <p:spPr bwMode="auto">
          <a:xfrm>
            <a:off x="4644008" y="3356992"/>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Oval 16"/>
          <p:cNvSpPr/>
          <p:nvPr/>
        </p:nvSpPr>
        <p:spPr bwMode="auto">
          <a:xfrm>
            <a:off x="4572000" y="436510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Oval 14"/>
          <p:cNvSpPr/>
          <p:nvPr/>
        </p:nvSpPr>
        <p:spPr bwMode="auto">
          <a:xfrm>
            <a:off x="4499992" y="5373216"/>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aphicFrame>
        <p:nvGraphicFramePr>
          <p:cNvPr id="3" name="Table 2"/>
          <p:cNvGraphicFramePr>
            <a:graphicFrameLocks noGrp="1"/>
          </p:cNvGraphicFramePr>
          <p:nvPr/>
        </p:nvGraphicFramePr>
        <p:xfrm>
          <a:off x="2987823" y="1397000"/>
          <a:ext cx="2662002" cy="4840310"/>
        </p:xfrm>
        <a:graphic>
          <a:graphicData uri="http://schemas.openxmlformats.org/drawingml/2006/table">
            <a:tbl>
              <a:tblPr/>
              <a:tblGrid>
                <a:gridCol w="1331001">
                  <a:extLst>
                    <a:ext uri="{9D8B030D-6E8A-4147-A177-3AD203B41FA5}">
                      <a16:colId xmlns:a16="http://schemas.microsoft.com/office/drawing/2014/main" val="20000"/>
                    </a:ext>
                  </a:extLst>
                </a:gridCol>
                <a:gridCol w="1331001">
                  <a:extLst>
                    <a:ext uri="{9D8B030D-6E8A-4147-A177-3AD203B41FA5}">
                      <a16:colId xmlns:a16="http://schemas.microsoft.com/office/drawing/2014/main" val="20001"/>
                    </a:ext>
                  </a:extLst>
                </a:gridCol>
              </a:tblGrid>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68062">
                <a:tc>
                  <a:txBody>
                    <a:bodyPr/>
                    <a:lstStyle/>
                    <a:p>
                      <a:pPr algn="l">
                        <a:lnSpc>
                          <a:spcPct val="115000"/>
                        </a:lnSpc>
                        <a:spcAft>
                          <a:spcPts val="0"/>
                        </a:spcAft>
                      </a:pPr>
                      <a:r>
                        <a:rPr lang="en-GB" sz="700">
                          <a:latin typeface="Calibri"/>
                          <a:ea typeface="Calibri"/>
                          <a:cs typeface="Times New Roman"/>
                        </a:rPr>
                        <a:t>             </a:t>
                      </a: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Oval 3"/>
          <p:cNvSpPr/>
          <p:nvPr/>
        </p:nvSpPr>
        <p:spPr bwMode="auto">
          <a:xfrm>
            <a:off x="4644008"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5" name="Oval 4"/>
          <p:cNvSpPr/>
          <p:nvPr/>
        </p:nvSpPr>
        <p:spPr bwMode="auto">
          <a:xfrm>
            <a:off x="4572000"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 name="Oval 5"/>
          <p:cNvSpPr/>
          <p:nvPr/>
        </p:nvSpPr>
        <p:spPr bwMode="auto">
          <a:xfrm>
            <a:off x="3347864" y="5373216"/>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p:cNvSpPr/>
          <p:nvPr/>
        </p:nvSpPr>
        <p:spPr bwMode="auto">
          <a:xfrm>
            <a:off x="3347864" y="436510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p:cNvSpPr/>
          <p:nvPr/>
        </p:nvSpPr>
        <p:spPr bwMode="auto">
          <a:xfrm>
            <a:off x="3347864" y="3429000"/>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p:cNvSpPr/>
          <p:nvPr/>
        </p:nvSpPr>
        <p:spPr bwMode="auto">
          <a:xfrm>
            <a:off x="3347864"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p:cNvSpPr/>
          <p:nvPr/>
        </p:nvSpPr>
        <p:spPr bwMode="auto">
          <a:xfrm>
            <a:off x="3275856"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Oval 18"/>
          <p:cNvSpPr/>
          <p:nvPr/>
        </p:nvSpPr>
        <p:spPr bwMode="auto">
          <a:xfrm>
            <a:off x="4644008" y="3356992"/>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0" name="Oval 19"/>
          <p:cNvSpPr/>
          <p:nvPr/>
        </p:nvSpPr>
        <p:spPr bwMode="auto">
          <a:xfrm>
            <a:off x="4572000" y="436510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1" name="Oval 20"/>
          <p:cNvSpPr/>
          <p:nvPr/>
        </p:nvSpPr>
        <p:spPr bwMode="auto">
          <a:xfrm>
            <a:off x="4499992" y="5373216"/>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TextBox 13"/>
          <p:cNvSpPr txBox="1"/>
          <p:nvPr/>
        </p:nvSpPr>
        <p:spPr>
          <a:xfrm>
            <a:off x="6372200" y="2204864"/>
            <a:ext cx="2376264" cy="1200329"/>
          </a:xfrm>
          <a:prstGeom prst="rect">
            <a:avLst/>
          </a:prstGeom>
          <a:noFill/>
        </p:spPr>
        <p:txBody>
          <a:bodyPr wrap="square" rtlCol="0">
            <a:spAutoFit/>
          </a:bodyPr>
          <a:lstStyle/>
          <a:p>
            <a:pPr>
              <a:buNone/>
            </a:pPr>
            <a:r>
              <a:rPr lang="en-GB" dirty="0">
                <a:latin typeface="Century Gothic" panose="020B0502020202020204" pitchFamily="34" charset="0"/>
              </a:rPr>
              <a:t>Seeing pattern and structure is important in a mastery curriculum </a:t>
            </a:r>
          </a:p>
        </p:txBody>
      </p:sp>
      <p:sp>
        <p:nvSpPr>
          <p:cNvPr id="3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3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9514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0" nodeType="clickEffect">
                                  <p:stCondLst>
                                    <p:cond delay="0"/>
                                  </p:stCondLst>
                                  <p:childTnLst>
                                    <p:animEffect transition="out" filter="blinds(horizontal)">
                                      <p:cBhvr>
                                        <p:cTn id="26" dur="500"/>
                                        <p:tgtEl>
                                          <p:spTgt spid="5"/>
                                        </p:tgtEl>
                                      </p:cBhvr>
                                    </p:animEffect>
                                    <p:set>
                                      <p:cBhvr>
                                        <p:cTn id="27" dur="1" fill="hold">
                                          <p:stCondLst>
                                            <p:cond delay="499"/>
                                          </p:stCondLst>
                                        </p:cTn>
                                        <p:tgtEl>
                                          <p:spTgt spid="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0" nodeType="clickEffect">
                                  <p:stCondLst>
                                    <p:cond delay="0"/>
                                  </p:stCondLst>
                                  <p:childTnLst>
                                    <p:animEffect transition="out" filter="blinds(horizontal)">
                                      <p:cBhvr>
                                        <p:cTn id="31" dur="500"/>
                                        <p:tgtEl>
                                          <p:spTgt spid="6"/>
                                        </p:tgtEl>
                                      </p:cBhvr>
                                    </p:animEffect>
                                    <p:set>
                                      <p:cBhvr>
                                        <p:cTn id="32" dur="1" fill="hold">
                                          <p:stCondLst>
                                            <p:cond delay="499"/>
                                          </p:stCondLst>
                                        </p:cTn>
                                        <p:tgtEl>
                                          <p:spTgt spid="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0" nodeType="clickEffect">
                                  <p:stCondLst>
                                    <p:cond delay="0"/>
                                  </p:stCondLst>
                                  <p:childTnLst>
                                    <p:animEffect transition="out" filter="blinds(horizontal)">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xit" presetSubtype="10" fill="hold" grpId="0" nodeType="clickEffect">
                                  <p:stCondLst>
                                    <p:cond delay="0"/>
                                  </p:stCondLst>
                                  <p:childTnLst>
                                    <p:animEffect transition="out" filter="blinds(horizontal)">
                                      <p:cBhvr>
                                        <p:cTn id="46" dur="500"/>
                                        <p:tgtEl>
                                          <p:spTgt spid="9"/>
                                        </p:tgtEl>
                                      </p:cBhvr>
                                    </p:animEffect>
                                    <p:set>
                                      <p:cBhvr>
                                        <p:cTn id="47" dur="1" fill="hold">
                                          <p:stCondLst>
                                            <p:cond delay="499"/>
                                          </p:stCondLst>
                                        </p:cTn>
                                        <p:tgtEl>
                                          <p:spTgt spid="9"/>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3" presetClass="exit" presetSubtype="10" fill="hold" grpId="0" nodeType="clickEffect">
                                  <p:stCondLst>
                                    <p:cond delay="0"/>
                                  </p:stCondLst>
                                  <p:childTnLst>
                                    <p:animEffect transition="out" filter="blinds(horizontal)">
                                      <p:cBhvr>
                                        <p:cTn id="51" dur="500"/>
                                        <p:tgtEl>
                                          <p:spTgt spid="15"/>
                                        </p:tgtEl>
                                      </p:cBhvr>
                                    </p:animEffect>
                                    <p:set>
                                      <p:cBhvr>
                                        <p:cTn id="52" dur="1" fill="hold">
                                          <p:stCondLst>
                                            <p:cond delay="499"/>
                                          </p:stCondLst>
                                        </p:cTn>
                                        <p:tgtEl>
                                          <p:spTgt spid="15"/>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 presetClass="exit" presetSubtype="10" fill="hold" grpId="0" nodeType="clickEffect">
                                  <p:stCondLst>
                                    <p:cond delay="0"/>
                                  </p:stCondLst>
                                  <p:childTnLst>
                                    <p:animEffect transition="out" filter="blinds(horizontal)">
                                      <p:cBhvr>
                                        <p:cTn id="56" dur="500"/>
                                        <p:tgtEl>
                                          <p:spTgt spid="17"/>
                                        </p:tgtEl>
                                      </p:cBhvr>
                                    </p:animEffect>
                                    <p:set>
                                      <p:cBhvr>
                                        <p:cTn id="57" dur="1" fill="hold">
                                          <p:stCondLst>
                                            <p:cond delay="499"/>
                                          </p:stCondLst>
                                        </p:cTn>
                                        <p:tgtEl>
                                          <p:spTgt spid="1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3" presetClass="exit" presetSubtype="10" fill="hold" grpId="0" nodeType="clickEffect">
                                  <p:stCondLst>
                                    <p:cond delay="0"/>
                                  </p:stCondLst>
                                  <p:childTnLst>
                                    <p:animEffect transition="out" filter="blinds(horizontal)">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3" presetClass="exit" presetSubtype="10" fill="hold" grpId="0" nodeType="clickEffect">
                                  <p:stCondLst>
                                    <p:cond delay="0"/>
                                  </p:stCondLst>
                                  <p:childTnLst>
                                    <p:animEffect transition="out" filter="blinds(horizontal)">
                                      <p:cBhvr>
                                        <p:cTn id="66" dur="500"/>
                                        <p:tgtEl>
                                          <p:spTgt spid="23"/>
                                        </p:tgtEl>
                                      </p:cBhvr>
                                    </p:animEffect>
                                    <p:set>
                                      <p:cBhvr>
                                        <p:cTn id="67" dur="1" fill="hold">
                                          <p:stCondLst>
                                            <p:cond delay="499"/>
                                          </p:stCondLst>
                                        </p:cTn>
                                        <p:tgtEl>
                                          <p:spTgt spid="23"/>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3" presetClass="exit" presetSubtype="10" fill="hold" grpId="0" nodeType="clickEffect">
                                  <p:stCondLst>
                                    <p:cond delay="0"/>
                                  </p:stCondLst>
                                  <p:childTnLst>
                                    <p:animEffect transition="out" filter="blinds(horizontal)">
                                      <p:cBhvr>
                                        <p:cTn id="71" dur="500"/>
                                        <p:tgtEl>
                                          <p:spTgt spid="24"/>
                                        </p:tgtEl>
                                      </p:cBhvr>
                                    </p:animEffect>
                                    <p:set>
                                      <p:cBhvr>
                                        <p:cTn id="72" dur="1" fill="hold">
                                          <p:stCondLst>
                                            <p:cond delay="499"/>
                                          </p:stCondLst>
                                        </p:cTn>
                                        <p:tgtEl>
                                          <p:spTgt spid="24"/>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3" presetClass="exit" presetSubtype="10" fill="hold" grpId="0" nodeType="clickEffect">
                                  <p:stCondLst>
                                    <p:cond delay="0"/>
                                  </p:stCondLst>
                                  <p:childTnLst>
                                    <p:animEffect transition="out" filter="blinds(horizontal)">
                                      <p:cBhvr>
                                        <p:cTn id="76" dur="500"/>
                                        <p:tgtEl>
                                          <p:spTgt spid="25"/>
                                        </p:tgtEl>
                                      </p:cBhvr>
                                    </p:animEffect>
                                    <p:set>
                                      <p:cBhvr>
                                        <p:cTn id="77" dur="1" fill="hold">
                                          <p:stCondLst>
                                            <p:cond delay="499"/>
                                          </p:stCondLst>
                                        </p:cTn>
                                        <p:tgtEl>
                                          <p:spTgt spid="25"/>
                                        </p:tgtEl>
                                        <p:attrNameLst>
                                          <p:attrName>style.visibility</p:attrName>
                                        </p:attrNameLst>
                                      </p:cBhvr>
                                      <p:to>
                                        <p:strVal val="hidden"/>
                                      </p:to>
                                    </p:set>
                                  </p:childTnLst>
                                </p:cTn>
                              </p:par>
                            </p:childTnLst>
                          </p:cTn>
                        </p:par>
                      </p:childTnLst>
                    </p:cTn>
                  </p:par>
                  <p:par>
                    <p:cTn id="78" fill="hold">
                      <p:stCondLst>
                        <p:cond delay="indefinite"/>
                      </p:stCondLst>
                      <p:childTnLst>
                        <p:par>
                          <p:cTn id="79" fill="hold">
                            <p:stCondLst>
                              <p:cond delay="0"/>
                            </p:stCondLst>
                            <p:childTnLst>
                              <p:par>
                                <p:cTn id="80" presetID="3" presetClass="exit" presetSubtype="10" fill="hold" grpId="0" nodeType="clickEffect">
                                  <p:stCondLst>
                                    <p:cond delay="0"/>
                                  </p:stCondLst>
                                  <p:childTnLst>
                                    <p:animEffect transition="out" filter="blinds(horizontal)">
                                      <p:cBhvr>
                                        <p:cTn id="81" dur="500"/>
                                        <p:tgtEl>
                                          <p:spTgt spid="26"/>
                                        </p:tgtEl>
                                      </p:cBhvr>
                                    </p:animEffect>
                                    <p:set>
                                      <p:cBhvr>
                                        <p:cTn id="82" dur="1" fill="hold">
                                          <p:stCondLst>
                                            <p:cond delay="499"/>
                                          </p:stCondLst>
                                        </p:cTn>
                                        <p:tgtEl>
                                          <p:spTgt spid="26"/>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3" presetClass="exit" presetSubtype="10" fill="hold" grpId="0" nodeType="clickEffect">
                                  <p:stCondLst>
                                    <p:cond delay="0"/>
                                  </p:stCondLst>
                                  <p:childTnLst>
                                    <p:animEffect transition="out" filter="blinds(horizontal)">
                                      <p:cBhvr>
                                        <p:cTn id="86" dur="500"/>
                                        <p:tgtEl>
                                          <p:spTgt spid="27"/>
                                        </p:tgtEl>
                                      </p:cBhvr>
                                    </p:animEffect>
                                    <p:set>
                                      <p:cBhvr>
                                        <p:cTn id="87" dur="1" fill="hold">
                                          <p:stCondLst>
                                            <p:cond delay="499"/>
                                          </p:stCondLst>
                                        </p:cTn>
                                        <p:tgtEl>
                                          <p:spTgt spid="27"/>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3" presetClass="exit" presetSubtype="10" fill="hold" grpId="0" nodeType="clickEffect">
                                  <p:stCondLst>
                                    <p:cond delay="0"/>
                                  </p:stCondLst>
                                  <p:childTnLst>
                                    <p:animEffect transition="out" filter="blinds(horizontal)">
                                      <p:cBhvr>
                                        <p:cTn id="91" dur="500"/>
                                        <p:tgtEl>
                                          <p:spTgt spid="28"/>
                                        </p:tgtEl>
                                      </p:cBhvr>
                                    </p:animEffect>
                                    <p:set>
                                      <p:cBhvr>
                                        <p:cTn id="92" dur="1" fill="hold">
                                          <p:stCondLst>
                                            <p:cond delay="499"/>
                                          </p:stCondLst>
                                        </p:cTn>
                                        <p:tgtEl>
                                          <p:spTgt spid="28"/>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3" presetClass="exit" presetSubtype="10" fill="hold" grpId="0" nodeType="clickEffect">
                                  <p:stCondLst>
                                    <p:cond delay="0"/>
                                  </p:stCondLst>
                                  <p:childTnLst>
                                    <p:animEffect transition="out" filter="blinds(horizontal)">
                                      <p:cBhvr>
                                        <p:cTn id="96" dur="500"/>
                                        <p:tgtEl>
                                          <p:spTgt spid="29"/>
                                        </p:tgtEl>
                                      </p:cBhvr>
                                    </p:animEffect>
                                    <p:set>
                                      <p:cBhvr>
                                        <p:cTn id="97"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6" grpId="0" animBg="1"/>
      <p:bldP spid="25" grpId="0" animBg="1"/>
      <p:bldP spid="24" grpId="0" animBg="1"/>
      <p:bldP spid="23" grpId="0" animBg="1"/>
      <p:bldP spid="22" grpId="0" animBg="1"/>
      <p:bldP spid="17" grpId="0" animBg="1"/>
      <p:bldP spid="15" grpId="0" animBg="1"/>
      <p:bldP spid="4" grpId="0" animBg="1"/>
      <p:bldP spid="5" grpId="0" animBg="1"/>
      <p:bldP spid="6" grpId="0" animBg="1"/>
      <p:bldP spid="7" grpId="0" animBg="1"/>
      <p:bldP spid="8" grpId="0" animBg="1"/>
      <p:bldP spid="9" grpId="0" animBg="1"/>
      <p:bldP spid="19" grpId="0" animBg="1"/>
      <p:bldP spid="20" grpId="0"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1625"/>
            <a:ext cx="7924800" cy="751111"/>
          </a:xfrm>
        </p:spPr>
        <p:txBody>
          <a:bodyPr>
            <a:normAutofit fontScale="90000"/>
          </a:bodyPr>
          <a:lstStyle/>
          <a:p>
            <a:r>
              <a:rPr lang="en-GB" dirty="0">
                <a:latin typeface="Century Gothic" panose="020B0502020202020204" pitchFamily="34" charset="0"/>
              </a:rPr>
              <a:t>Make 7</a:t>
            </a:r>
          </a:p>
        </p:txBody>
      </p:sp>
      <p:graphicFrame>
        <p:nvGraphicFramePr>
          <p:cNvPr id="4" name="Table 3"/>
          <p:cNvGraphicFramePr>
            <a:graphicFrameLocks noGrp="1"/>
          </p:cNvGraphicFramePr>
          <p:nvPr/>
        </p:nvGraphicFramePr>
        <p:xfrm>
          <a:off x="2987823" y="1397000"/>
          <a:ext cx="2662002" cy="4840310"/>
        </p:xfrm>
        <a:graphic>
          <a:graphicData uri="http://schemas.openxmlformats.org/drawingml/2006/table">
            <a:tbl>
              <a:tblPr/>
              <a:tblGrid>
                <a:gridCol w="1331001">
                  <a:extLst>
                    <a:ext uri="{9D8B030D-6E8A-4147-A177-3AD203B41FA5}">
                      <a16:colId xmlns:a16="http://schemas.microsoft.com/office/drawing/2014/main" val="20000"/>
                    </a:ext>
                  </a:extLst>
                </a:gridCol>
                <a:gridCol w="1331001">
                  <a:extLst>
                    <a:ext uri="{9D8B030D-6E8A-4147-A177-3AD203B41FA5}">
                      <a16:colId xmlns:a16="http://schemas.microsoft.com/office/drawing/2014/main" val="20001"/>
                    </a:ext>
                  </a:extLst>
                </a:gridCol>
              </a:tblGrid>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68062">
                <a:tc>
                  <a:txBody>
                    <a:bodyPr/>
                    <a:lstStyle/>
                    <a:p>
                      <a:pPr algn="l">
                        <a:lnSpc>
                          <a:spcPct val="115000"/>
                        </a:lnSpc>
                        <a:spcAft>
                          <a:spcPts val="0"/>
                        </a:spcAft>
                      </a:pPr>
                      <a:r>
                        <a:rPr lang="en-GB" sz="700">
                          <a:latin typeface="Calibri"/>
                          <a:ea typeface="Calibri"/>
                          <a:cs typeface="Times New Roman"/>
                        </a:rPr>
                        <a:t>             </a:t>
                      </a: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8062">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68062">
                <a:tc>
                  <a:txBody>
                    <a:bodyPr/>
                    <a:lstStyle/>
                    <a:p>
                      <a:pPr algn="l">
                        <a:lnSpc>
                          <a:spcPct val="115000"/>
                        </a:lnSpc>
                        <a:spcAft>
                          <a:spcPts val="0"/>
                        </a:spcAft>
                      </a:pPr>
                      <a:endParaRPr lang="en-GB" sz="70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700" dirty="0">
                        <a:latin typeface="Calibri"/>
                        <a:ea typeface="Calibri"/>
                        <a:cs typeface="Times New Roman"/>
                      </a:endParaRPr>
                    </a:p>
                  </a:txBody>
                  <a:tcPr marL="46693" marR="46693" marT="0" marB="0">
                    <a:lnL w="57150" cap="flat" cmpd="sng" algn="ctr">
                      <a:solidFill>
                        <a:srgbClr val="000000"/>
                      </a:solidFill>
                      <a:prstDash val="solid"/>
                      <a:round/>
                      <a:headEnd type="none" w="med" len="med"/>
                      <a:tailEnd type="none" w="med" len="med"/>
                    </a:lnL>
                    <a:lnR w="57150" cap="flat" cmpd="sng" algn="ctr">
                      <a:solidFill>
                        <a:srgbClr val="000000"/>
                      </a:solidFill>
                      <a:prstDash val="solid"/>
                      <a:round/>
                      <a:headEnd type="none" w="med" len="med"/>
                      <a:tailEnd type="none" w="med" len="med"/>
                    </a:lnR>
                    <a:lnT w="57150" cap="flat" cmpd="sng" algn="ctr">
                      <a:solidFill>
                        <a:srgbClr val="000000"/>
                      </a:solidFill>
                      <a:prstDash val="solid"/>
                      <a:round/>
                      <a:headEnd type="none" w="med" len="med"/>
                      <a:tailEnd type="none" w="med" len="med"/>
                    </a:lnT>
                    <a:lnB w="571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Oval 4"/>
          <p:cNvSpPr/>
          <p:nvPr/>
        </p:nvSpPr>
        <p:spPr bwMode="auto">
          <a:xfrm>
            <a:off x="3275856"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 name="Oval 5"/>
          <p:cNvSpPr/>
          <p:nvPr/>
        </p:nvSpPr>
        <p:spPr bwMode="auto">
          <a:xfrm>
            <a:off x="4572000" y="148478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p:cNvSpPr/>
          <p:nvPr/>
        </p:nvSpPr>
        <p:spPr bwMode="auto">
          <a:xfrm>
            <a:off x="3347864"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p:cNvSpPr/>
          <p:nvPr/>
        </p:nvSpPr>
        <p:spPr bwMode="auto">
          <a:xfrm>
            <a:off x="3347864" y="3429000"/>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 name="Oval 8"/>
          <p:cNvSpPr/>
          <p:nvPr/>
        </p:nvSpPr>
        <p:spPr bwMode="auto">
          <a:xfrm>
            <a:off x="3347864" y="4365104"/>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0" name="Oval 9"/>
          <p:cNvSpPr/>
          <p:nvPr/>
        </p:nvSpPr>
        <p:spPr bwMode="auto">
          <a:xfrm>
            <a:off x="3347864" y="5373216"/>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Oval 10"/>
          <p:cNvSpPr/>
          <p:nvPr/>
        </p:nvSpPr>
        <p:spPr bwMode="auto">
          <a:xfrm>
            <a:off x="4644008" y="2420888"/>
            <a:ext cx="792088" cy="792088"/>
          </a:xfrm>
          <a:prstGeom prst="ellipse">
            <a:avLst/>
          </a:prstGeom>
          <a:solidFill>
            <a:srgbClr val="FF00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Oval 11"/>
          <p:cNvSpPr/>
          <p:nvPr/>
        </p:nvSpPr>
        <p:spPr bwMode="auto">
          <a:xfrm>
            <a:off x="4644008"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3" name="Oval 12"/>
          <p:cNvSpPr/>
          <p:nvPr/>
        </p:nvSpPr>
        <p:spPr bwMode="auto">
          <a:xfrm>
            <a:off x="4572000"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Oval 13"/>
          <p:cNvSpPr/>
          <p:nvPr/>
        </p:nvSpPr>
        <p:spPr bwMode="auto">
          <a:xfrm>
            <a:off x="3347864" y="5373216"/>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Oval 14"/>
          <p:cNvSpPr/>
          <p:nvPr/>
        </p:nvSpPr>
        <p:spPr bwMode="auto">
          <a:xfrm>
            <a:off x="3347864" y="436510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Oval 15"/>
          <p:cNvSpPr/>
          <p:nvPr/>
        </p:nvSpPr>
        <p:spPr bwMode="auto">
          <a:xfrm>
            <a:off x="3347864" y="3429000"/>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Oval 16"/>
          <p:cNvSpPr/>
          <p:nvPr/>
        </p:nvSpPr>
        <p:spPr bwMode="auto">
          <a:xfrm>
            <a:off x="3347864" y="2420888"/>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Oval 17"/>
          <p:cNvSpPr/>
          <p:nvPr/>
        </p:nvSpPr>
        <p:spPr bwMode="auto">
          <a:xfrm>
            <a:off x="3275856" y="1484784"/>
            <a:ext cx="792088" cy="792088"/>
          </a:xfrm>
          <a:prstGeom prst="ellipse">
            <a:avLst/>
          </a:prstGeom>
          <a:solidFill>
            <a:srgbClr val="FFFF00"/>
          </a:solidFill>
          <a:ln w="12700">
            <a:solidFill>
              <a:schemeClr val="tx1"/>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9" name="TextBox 18"/>
          <p:cNvSpPr txBox="1"/>
          <p:nvPr/>
        </p:nvSpPr>
        <p:spPr>
          <a:xfrm>
            <a:off x="6372200" y="2132856"/>
            <a:ext cx="2592288" cy="3108543"/>
          </a:xfrm>
          <a:prstGeom prst="rect">
            <a:avLst/>
          </a:prstGeom>
          <a:noFill/>
        </p:spPr>
        <p:txBody>
          <a:bodyPr wrap="square" rtlCol="0">
            <a:spAutoFit/>
          </a:bodyPr>
          <a:lstStyle/>
          <a:p>
            <a:r>
              <a:rPr lang="en-GB" sz="2800" dirty="0"/>
              <a:t>6 + 1= 7</a:t>
            </a:r>
          </a:p>
          <a:p>
            <a:r>
              <a:rPr lang="en-GB" sz="2800" dirty="0"/>
              <a:t>5 + 2 = 7</a:t>
            </a:r>
          </a:p>
          <a:p>
            <a:r>
              <a:rPr lang="en-GB" sz="2800" dirty="0"/>
              <a:t>4 + 3 = 7</a:t>
            </a:r>
          </a:p>
          <a:p>
            <a:r>
              <a:rPr lang="en-GB" sz="2800" dirty="0"/>
              <a:t>3 + 4 = 7</a:t>
            </a:r>
          </a:p>
          <a:p>
            <a:r>
              <a:rPr lang="en-GB" sz="2800" dirty="0"/>
              <a:t>2 + 5 = 7</a:t>
            </a:r>
          </a:p>
          <a:p>
            <a:r>
              <a:rPr lang="en-GB" sz="2800" dirty="0"/>
              <a:t>1 + 6 = 7</a:t>
            </a:r>
          </a:p>
          <a:p>
            <a:r>
              <a:rPr lang="en-GB" sz="2800" dirty="0"/>
              <a:t>0 + 7 = 7</a:t>
            </a:r>
          </a:p>
        </p:txBody>
      </p:sp>
      <p:sp>
        <p:nvSpPr>
          <p:cNvPr id="2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978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blinds(horizontal)">
                                      <p:cBhvr>
                                        <p:cTn id="12" dur="500"/>
                                        <p:tgtEl>
                                          <p:spTgt spid="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9">
                                            <p:txEl>
                                              <p:pRg st="1" end="1"/>
                                            </p:txEl>
                                          </p:spTgt>
                                        </p:tgtEl>
                                        <p:attrNameLst>
                                          <p:attrName>style.visibility</p:attrName>
                                        </p:attrNameLst>
                                      </p:cBhvr>
                                      <p:to>
                                        <p:strVal val="visible"/>
                                      </p:to>
                                    </p:set>
                                    <p:animEffect transition="in" filter="blinds(horizontal)">
                                      <p:cBhvr>
                                        <p:cTn id="22" dur="500"/>
                                        <p:tgtEl>
                                          <p:spTgt spid="1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9">
                                            <p:txEl>
                                              <p:pRg st="2" end="2"/>
                                            </p:txEl>
                                          </p:spTgt>
                                        </p:tgtEl>
                                        <p:attrNameLst>
                                          <p:attrName>style.visibility</p:attrName>
                                        </p:attrNameLst>
                                      </p:cBhvr>
                                      <p:to>
                                        <p:strVal val="visible"/>
                                      </p:to>
                                    </p:set>
                                    <p:animEffect transition="in" filter="blinds(horizontal)">
                                      <p:cBhvr>
                                        <p:cTn id="32" dur="500"/>
                                        <p:tgtEl>
                                          <p:spTgt spid="1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9">
                                            <p:txEl>
                                              <p:pRg st="3" end="3"/>
                                            </p:txEl>
                                          </p:spTgt>
                                        </p:tgtEl>
                                        <p:attrNameLst>
                                          <p:attrName>style.visibility</p:attrName>
                                        </p:attrNameLst>
                                      </p:cBhvr>
                                      <p:to>
                                        <p:strVal val="visible"/>
                                      </p:to>
                                    </p:set>
                                    <p:animEffect transition="in" filter="blinds(horizontal)">
                                      <p:cBhvr>
                                        <p:cTn id="42" dur="500"/>
                                        <p:tgtEl>
                                          <p:spTgt spid="19">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linds(horizont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19">
                                            <p:txEl>
                                              <p:pRg st="4" end="4"/>
                                            </p:txEl>
                                          </p:spTgt>
                                        </p:tgtEl>
                                        <p:attrNameLst>
                                          <p:attrName>style.visibility</p:attrName>
                                        </p:attrNameLst>
                                      </p:cBhvr>
                                      <p:to>
                                        <p:strVal val="visible"/>
                                      </p:to>
                                    </p:set>
                                    <p:animEffect transition="in" filter="blinds(horizontal)">
                                      <p:cBhvr>
                                        <p:cTn id="52" dur="500"/>
                                        <p:tgtEl>
                                          <p:spTgt spid="19">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linds(horizontal)">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19">
                                            <p:txEl>
                                              <p:pRg st="5" end="5"/>
                                            </p:txEl>
                                          </p:spTgt>
                                        </p:tgtEl>
                                        <p:attrNameLst>
                                          <p:attrName>style.visibility</p:attrName>
                                        </p:attrNameLst>
                                      </p:cBhvr>
                                      <p:to>
                                        <p:strVal val="visible"/>
                                      </p:to>
                                    </p:set>
                                    <p:animEffect transition="in" filter="blinds(horizontal)">
                                      <p:cBhvr>
                                        <p:cTn id="62" dur="500"/>
                                        <p:tgtEl>
                                          <p:spTgt spid="19">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blinds(horizontal)">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19">
                                            <p:txEl>
                                              <p:pRg st="6" end="6"/>
                                            </p:txEl>
                                          </p:spTgt>
                                        </p:tgtEl>
                                        <p:attrNameLst>
                                          <p:attrName>style.visibility</p:attrName>
                                        </p:attrNameLst>
                                      </p:cBhvr>
                                      <p:to>
                                        <p:strVal val="visible"/>
                                      </p:to>
                                    </p:set>
                                    <p:animEffect transition="in" filter="blinds(horizontal)">
                                      <p:cBhvr>
                                        <p:cTn id="72" dur="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15775" y="1667208"/>
            <a:ext cx="4695388" cy="692497"/>
          </a:xfrm>
          <a:prstGeom prst="rect">
            <a:avLst/>
          </a:prstGeom>
          <a:noFill/>
        </p:spPr>
        <p:txBody>
          <a:bodyPr vert="horz" wrap="none" lIns="68580" tIns="34290" rIns="68580" bIns="34290" rtlCol="0" anchor="ctr">
            <a:spAutoFit/>
          </a:bodyPr>
          <a:lstStyle/>
          <a:p>
            <a:pPr algn="ctr"/>
            <a:r>
              <a:rPr lang="en-US" sz="405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Partitioning numbers</a:t>
            </a:r>
          </a:p>
        </p:txBody>
      </p:sp>
      <p:sp>
        <p:nvSpPr>
          <p:cNvPr id="3" name="Title 3"/>
          <p:cNvSpPr txBox="1">
            <a:spLocks/>
          </p:cNvSpPr>
          <p:nvPr/>
        </p:nvSpPr>
        <p:spPr>
          <a:xfrm>
            <a:off x="1563057" y="2490117"/>
            <a:ext cx="5571311" cy="623248"/>
          </a:xfrm>
          <a:prstGeom prst="rect">
            <a:avLst/>
          </a:prstGeom>
          <a:noFill/>
        </p:spPr>
        <p:txBody>
          <a:bodyPr vert="horz" wrap="square" lIns="68580" tIns="34290" rIns="68580" bIns="3429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Part </a:t>
            </a:r>
            <a:r>
              <a:rPr lang="en-US" sz="36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Part</a:t>
            </a: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Whole Model</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109338" y="2983786"/>
            <a:ext cx="2747906" cy="374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76478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971601" y="2367280"/>
            <a:ext cx="2664296" cy="2249852"/>
          </a:xfrm>
          <a:prstGeom prst="ellipse">
            <a:avLst/>
          </a:prstGeom>
          <a:solidFill>
            <a:schemeClr val="accent3"/>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2"/>
          <p:cNvSpPr/>
          <p:nvPr/>
        </p:nvSpPr>
        <p:spPr>
          <a:xfrm>
            <a:off x="5580112" y="1767840"/>
            <a:ext cx="1800200" cy="1661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 name="Oval 4"/>
          <p:cNvSpPr/>
          <p:nvPr/>
        </p:nvSpPr>
        <p:spPr>
          <a:xfrm>
            <a:off x="5580112" y="3753036"/>
            <a:ext cx="1800200" cy="16927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7" name="Straight Connector 6"/>
          <p:cNvCxnSpPr>
            <a:endCxn id="3" idx="2"/>
          </p:cNvCxnSpPr>
          <p:nvPr/>
        </p:nvCxnSpPr>
        <p:spPr>
          <a:xfrm flipV="1">
            <a:off x="3491880" y="2598420"/>
            <a:ext cx="2088232" cy="6145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endCxn id="5" idx="2"/>
          </p:cNvCxnSpPr>
          <p:nvPr/>
        </p:nvCxnSpPr>
        <p:spPr>
          <a:xfrm>
            <a:off x="3491880" y="4023066"/>
            <a:ext cx="2088232" cy="5763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39"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2411761" y="2942946"/>
            <a:ext cx="540107" cy="411510"/>
          </a:xfrm>
          <a:prstGeom prst="rect">
            <a:avLst/>
          </a:prstGeom>
          <a:noFill/>
        </p:spPr>
      </p:pic>
      <p:pic>
        <p:nvPicPr>
          <p:cNvPr id="30"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1475657" y="2942946"/>
            <a:ext cx="540107" cy="411510"/>
          </a:xfrm>
          <a:prstGeom prst="rect">
            <a:avLst/>
          </a:prstGeom>
          <a:noFill/>
        </p:spPr>
      </p:pic>
      <p:pic>
        <p:nvPicPr>
          <p:cNvPr id="31"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1475657" y="3807042"/>
            <a:ext cx="540107" cy="411510"/>
          </a:xfrm>
          <a:prstGeom prst="rect">
            <a:avLst/>
          </a:prstGeom>
          <a:noFill/>
        </p:spPr>
      </p:pic>
      <p:pic>
        <p:nvPicPr>
          <p:cNvPr id="32"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2411761" y="3807042"/>
            <a:ext cx="540107" cy="411510"/>
          </a:xfrm>
          <a:prstGeom prst="rect">
            <a:avLst/>
          </a:prstGeom>
          <a:noFill/>
        </p:spPr>
      </p:pic>
      <p:pic>
        <p:nvPicPr>
          <p:cNvPr id="33"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1979713" y="3374994"/>
            <a:ext cx="540107" cy="411510"/>
          </a:xfrm>
          <a:prstGeom prst="rect">
            <a:avLst/>
          </a:prstGeom>
          <a:noFill/>
        </p:spPr>
      </p:pic>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64056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971601" y="2061931"/>
            <a:ext cx="2664296" cy="2237129"/>
          </a:xfrm>
          <a:prstGeom prst="ellipse">
            <a:avLst/>
          </a:prstGeom>
          <a:solidFill>
            <a:schemeClr val="accent3"/>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Oval 2"/>
          <p:cNvSpPr/>
          <p:nvPr/>
        </p:nvSpPr>
        <p:spPr>
          <a:xfrm>
            <a:off x="5601219" y="1849120"/>
            <a:ext cx="1800200" cy="15629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 name="Oval 4"/>
          <p:cNvSpPr/>
          <p:nvPr/>
        </p:nvSpPr>
        <p:spPr>
          <a:xfrm>
            <a:off x="5559640" y="3609732"/>
            <a:ext cx="1800200" cy="15820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7" name="Straight Connector 6"/>
          <p:cNvCxnSpPr/>
          <p:nvPr/>
        </p:nvCxnSpPr>
        <p:spPr>
          <a:xfrm flipV="1">
            <a:off x="3563532" y="2507480"/>
            <a:ext cx="2088232" cy="459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3490352" y="3704054"/>
            <a:ext cx="2088232" cy="4050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39"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750949" y="2555021"/>
            <a:ext cx="540107" cy="411510"/>
          </a:xfrm>
          <a:prstGeom prst="rect">
            <a:avLst/>
          </a:prstGeom>
          <a:noFill/>
        </p:spPr>
      </p:pic>
      <p:pic>
        <p:nvPicPr>
          <p:cNvPr id="30"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639761" y="4203798"/>
            <a:ext cx="540107" cy="411510"/>
          </a:xfrm>
          <a:prstGeom prst="rect">
            <a:avLst/>
          </a:prstGeom>
          <a:noFill/>
        </p:spPr>
      </p:pic>
      <p:pic>
        <p:nvPicPr>
          <p:cNvPr id="31"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5919681" y="4365816"/>
            <a:ext cx="540107" cy="411510"/>
          </a:xfrm>
          <a:prstGeom prst="rect">
            <a:avLst/>
          </a:prstGeom>
          <a:noFill/>
        </p:spPr>
      </p:pic>
      <p:pic>
        <p:nvPicPr>
          <p:cNvPr id="32"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210206" y="2252480"/>
            <a:ext cx="540107" cy="411510"/>
          </a:xfrm>
          <a:prstGeom prst="rect">
            <a:avLst/>
          </a:prstGeom>
          <a:noFill/>
        </p:spPr>
      </p:pic>
      <p:pic>
        <p:nvPicPr>
          <p:cNvPr id="33" name="Picture 15" descr="C:\Users\jharbour\AppData\Local\Microsoft\Windows\Temporary Internet Files\Content.IE5\SW6EG8M7\duckling-152961_640[1].png"/>
          <p:cNvPicPr>
            <a:picLocks noChangeAspect="1" noChangeArrowheads="1"/>
          </p:cNvPicPr>
          <p:nvPr/>
        </p:nvPicPr>
        <p:blipFill>
          <a:blip r:embed="rId3" cstate="print"/>
          <a:srcRect/>
          <a:stretch>
            <a:fillRect/>
          </a:stretch>
        </p:blipFill>
        <p:spPr bwMode="auto">
          <a:xfrm>
            <a:off x="6063697" y="3825756"/>
            <a:ext cx="540107" cy="411510"/>
          </a:xfrm>
          <a:prstGeom prst="rect">
            <a:avLst/>
          </a:prstGeom>
          <a:noFill/>
        </p:spPr>
      </p:pic>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5557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403649" y="2672916"/>
            <a:ext cx="2451152" cy="1838364"/>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625" dirty="0">
                <a:solidFill>
                  <a:schemeClr val="tx1"/>
                </a:solidFill>
                <a:latin typeface="Comic Sans MS" pitchFamily="66" charset="0"/>
              </a:rPr>
              <a:t>5</a:t>
            </a:r>
          </a:p>
        </p:txBody>
      </p:sp>
      <p:sp>
        <p:nvSpPr>
          <p:cNvPr id="3" name="Oval 2"/>
          <p:cNvSpPr/>
          <p:nvPr/>
        </p:nvSpPr>
        <p:spPr>
          <a:xfrm>
            <a:off x="6012161" y="2996952"/>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Comic Sans MS" pitchFamily="66" charset="0"/>
            </a:endParaRPr>
          </a:p>
          <a:p>
            <a:pPr algn="ctr"/>
            <a:r>
              <a:rPr lang="en-GB" sz="6000" dirty="0">
                <a:solidFill>
                  <a:schemeClr val="tx1"/>
                </a:solidFill>
                <a:latin typeface="Comic Sans MS" pitchFamily="66" charset="0"/>
              </a:rPr>
              <a:t> ?</a:t>
            </a:r>
          </a:p>
          <a:p>
            <a:pPr algn="ctr"/>
            <a:endParaRPr lang="en-GB" sz="6000" dirty="0">
              <a:solidFill>
                <a:schemeClr val="tx1"/>
              </a:solidFill>
              <a:latin typeface="Sassoon Infant Rg" pitchFamily="50" charset="0"/>
            </a:endParaRPr>
          </a:p>
        </p:txBody>
      </p:sp>
      <p:sp>
        <p:nvSpPr>
          <p:cNvPr id="5" name="Oval 4"/>
          <p:cNvSpPr/>
          <p:nvPr/>
        </p:nvSpPr>
        <p:spPr>
          <a:xfrm>
            <a:off x="6012161" y="4455114"/>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7" name="Straight Connector 6"/>
          <p:cNvCxnSpPr>
            <a:stCxn id="2" idx="6"/>
            <a:endCxn id="3" idx="2"/>
          </p:cNvCxnSpPr>
          <p:nvPr/>
        </p:nvCxnSpPr>
        <p:spPr>
          <a:xfrm>
            <a:off x="3854800" y="3592098"/>
            <a:ext cx="2157360" cy="259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2"/>
          </p:cNvCxnSpPr>
          <p:nvPr/>
        </p:nvCxnSpPr>
        <p:spPr>
          <a:xfrm>
            <a:off x="3495838" y="4242059"/>
            <a:ext cx="2516323" cy="834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12161" y="1538790"/>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13" name="Straight Connector 12"/>
          <p:cNvCxnSpPr>
            <a:stCxn id="9" idx="2"/>
            <a:endCxn id="2" idx="7"/>
          </p:cNvCxnSpPr>
          <p:nvPr/>
        </p:nvCxnSpPr>
        <p:spPr>
          <a:xfrm flipH="1">
            <a:off x="3495838" y="2159860"/>
            <a:ext cx="2516323" cy="78227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8904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7162" y="2362200"/>
            <a:ext cx="8829675" cy="2133600"/>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84478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896471" y="2672916"/>
            <a:ext cx="2958330" cy="1838364"/>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625" dirty="0">
                <a:solidFill>
                  <a:schemeClr val="tx1"/>
                </a:solidFill>
                <a:latin typeface="Comic Sans MS" pitchFamily="66" charset="0"/>
              </a:rPr>
              <a:t>128</a:t>
            </a:r>
          </a:p>
        </p:txBody>
      </p:sp>
      <p:sp>
        <p:nvSpPr>
          <p:cNvPr id="3" name="Oval 2"/>
          <p:cNvSpPr/>
          <p:nvPr/>
        </p:nvSpPr>
        <p:spPr>
          <a:xfrm>
            <a:off x="6012161" y="2996952"/>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Comic Sans MS" pitchFamily="66" charset="0"/>
            </a:endParaRPr>
          </a:p>
          <a:p>
            <a:pPr algn="ctr"/>
            <a:r>
              <a:rPr lang="en-GB" sz="6000" dirty="0">
                <a:solidFill>
                  <a:schemeClr val="tx1"/>
                </a:solidFill>
                <a:latin typeface="Comic Sans MS" pitchFamily="66" charset="0"/>
              </a:rPr>
              <a:t> ?</a:t>
            </a:r>
          </a:p>
          <a:p>
            <a:pPr algn="ctr"/>
            <a:endParaRPr lang="en-GB" sz="6000" dirty="0">
              <a:solidFill>
                <a:schemeClr val="tx1"/>
              </a:solidFill>
              <a:latin typeface="Sassoon Infant Rg" pitchFamily="50" charset="0"/>
            </a:endParaRPr>
          </a:p>
        </p:txBody>
      </p:sp>
      <p:sp>
        <p:nvSpPr>
          <p:cNvPr id="5" name="Oval 4"/>
          <p:cNvSpPr/>
          <p:nvPr/>
        </p:nvSpPr>
        <p:spPr>
          <a:xfrm>
            <a:off x="6012161" y="4455114"/>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7" name="Straight Connector 6"/>
          <p:cNvCxnSpPr>
            <a:stCxn id="2" idx="6"/>
            <a:endCxn id="3" idx="2"/>
          </p:cNvCxnSpPr>
          <p:nvPr/>
        </p:nvCxnSpPr>
        <p:spPr>
          <a:xfrm>
            <a:off x="3854801" y="3592098"/>
            <a:ext cx="2157360" cy="259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2"/>
          </p:cNvCxnSpPr>
          <p:nvPr/>
        </p:nvCxnSpPr>
        <p:spPr>
          <a:xfrm>
            <a:off x="3421564" y="4242058"/>
            <a:ext cx="2590597" cy="834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12161" y="1538790"/>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13" name="Straight Connector 12"/>
          <p:cNvCxnSpPr>
            <a:stCxn id="9" idx="2"/>
            <a:endCxn id="2" idx="7"/>
          </p:cNvCxnSpPr>
          <p:nvPr/>
        </p:nvCxnSpPr>
        <p:spPr>
          <a:xfrm flipH="1">
            <a:off x="3421564" y="2159859"/>
            <a:ext cx="2590597" cy="78227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96321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1894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2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93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0156 0.03658 L -0.11719 -0.09398 " pathEditMode="relative" rAng="0" ptsTypes="AA">
                                      <p:cBhvr>
                                        <p:cTn id="6" dur="2000" fill="hold"/>
                                        <p:tgtEl>
                                          <p:spTgt spid="15"/>
                                        </p:tgtEl>
                                        <p:attrNameLst>
                                          <p:attrName>ppt_x</p:attrName>
                                          <p:attrName>ppt_y</p:attrName>
                                        </p:attrNameLst>
                                      </p:cBhvr>
                                      <p:rCtr x="-5937" y="-6528"/>
                                    </p:animMotion>
                                  </p:childTnLst>
                                </p:cTn>
                              </p:par>
                              <p:par>
                                <p:cTn id="7" presetID="0" presetClass="path" presetSubtype="0" accel="50000" decel="50000" fill="hold" grpId="0" nodeType="withEffect">
                                  <p:stCondLst>
                                    <p:cond delay="0"/>
                                  </p:stCondLst>
                                  <p:childTnLst>
                                    <p:animMotion origin="layout" path="M 0.07622 0.12152 L -0.12066 -0.27014 " pathEditMode="relative" rAng="0" ptsTypes="AA">
                                      <p:cBhvr>
                                        <p:cTn id="8" dur="2000" fill="hold"/>
                                        <p:tgtEl>
                                          <p:spTgt spid="16"/>
                                        </p:tgtEl>
                                        <p:attrNameLst>
                                          <p:attrName>ppt_x</p:attrName>
                                          <p:attrName>ppt_y</p:attrName>
                                        </p:attrNameLst>
                                      </p:cBhvr>
                                      <p:rCtr x="-9844" y="-19583"/>
                                    </p:animMotion>
                                  </p:childTnLst>
                                </p:cTn>
                              </p:par>
                              <p:par>
                                <p:cTn id="9" presetID="0" presetClass="path" presetSubtype="0" accel="50000" decel="50000" fill="hold" grpId="0" nodeType="withEffect">
                                  <p:stCondLst>
                                    <p:cond delay="0"/>
                                  </p:stCondLst>
                                  <p:childTnLst>
                                    <p:animMotion origin="layout" path="M -0.06979 0.0919 L -0.26354 -0.29144 " pathEditMode="relative" rAng="0" ptsTypes="AA">
                                      <p:cBhvr>
                                        <p:cTn id="10" dur="2000" fill="hold"/>
                                        <p:tgtEl>
                                          <p:spTgt spid="17"/>
                                        </p:tgtEl>
                                        <p:attrNameLst>
                                          <p:attrName>ppt_x</p:attrName>
                                          <p:attrName>ppt_y</p:attrName>
                                        </p:attrNameLst>
                                      </p:cBhvr>
                                      <p:rCtr x="-9687" y="-19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2314576" y="2486033"/>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2736058" y="2486033"/>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1930031" y="2821720"/>
            <a:ext cx="614271" cy="1107996"/>
          </a:xfrm>
          <a:prstGeom prst="rect">
            <a:avLst/>
          </a:prstGeom>
        </p:spPr>
        <p:txBody>
          <a:bodyPr wrap="none">
            <a:spAutoFit/>
          </a:bodyPr>
          <a:lstStyle/>
          <a:p>
            <a:pPr algn="ctr"/>
            <a:r>
              <a:rPr lang="en-GB" sz="6600" dirty="0"/>
              <a:t>3</a:t>
            </a:r>
          </a:p>
        </p:txBody>
      </p:sp>
      <p:sp>
        <p:nvSpPr>
          <p:cNvPr id="22" name="Rectangle 21"/>
          <p:cNvSpPr/>
          <p:nvPr/>
        </p:nvSpPr>
        <p:spPr>
          <a:xfrm>
            <a:off x="2919946" y="2792207"/>
            <a:ext cx="614271" cy="1107996"/>
          </a:xfrm>
          <a:prstGeom prst="rect">
            <a:avLst/>
          </a:prstGeom>
        </p:spPr>
        <p:txBody>
          <a:bodyPr wrap="none">
            <a:spAutoFit/>
          </a:bodyPr>
          <a:lstStyle/>
          <a:p>
            <a:pPr algn="ctr"/>
            <a:r>
              <a:rPr lang="en-GB" sz="6600" dirty="0"/>
              <a:t>2</a:t>
            </a:r>
          </a:p>
        </p:txBody>
      </p:sp>
      <p:sp>
        <p:nvSpPr>
          <p:cNvPr id="23" name="Oval 22"/>
          <p:cNvSpPr/>
          <p:nvPr/>
        </p:nvSpPr>
        <p:spPr>
          <a:xfrm rot="20038243">
            <a:off x="1422351" y="130117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572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2.22222E-6 7.40741E-7 L -0.12135 -0.10324 " pathEditMode="relative" rAng="0" ptsTypes="AA">
                                      <p:cBhvr>
                                        <p:cTn id="15" dur="2000" fill="hold"/>
                                        <p:tgtEl>
                                          <p:spTgt spid="15"/>
                                        </p:tgtEl>
                                        <p:attrNameLst>
                                          <p:attrName>ppt_x</p:attrName>
                                          <p:attrName>ppt_y</p:attrName>
                                        </p:attrNameLst>
                                      </p:cBhvr>
                                      <p:rCtr x="-5937" y="-5139"/>
                                    </p:animMotion>
                                  </p:childTnLst>
                                </p:cTn>
                              </p:par>
                              <p:par>
                                <p:cTn id="16" presetID="0" presetClass="path" presetSubtype="0" accel="50000" decel="50000" fill="hold" grpId="0" nodeType="withEffect">
                                  <p:stCondLst>
                                    <p:cond delay="0"/>
                                  </p:stCondLst>
                                  <p:childTnLst>
                                    <p:animMotion origin="layout" path="M 0.07604 0.11782 L -0.12083 -0.27385 " pathEditMode="relative" rAng="0" ptsTypes="AA">
                                      <p:cBhvr>
                                        <p:cTn id="17" dur="2000" fill="hold"/>
                                        <p:tgtEl>
                                          <p:spTgt spid="16"/>
                                        </p:tgtEl>
                                        <p:attrNameLst>
                                          <p:attrName>ppt_x</p:attrName>
                                          <p:attrName>ppt_y</p:attrName>
                                        </p:attrNameLst>
                                      </p:cBhvr>
                                      <p:rCtr x="-9844" y="-19583"/>
                                    </p:animMotion>
                                  </p:childTnLst>
                                </p:cTn>
                              </p:par>
                              <p:par>
                                <p:cTn id="18" presetID="0" presetClass="path" presetSubtype="0" accel="50000" decel="50000" fill="hold" grpId="0" nodeType="withEffect">
                                  <p:stCondLst>
                                    <p:cond delay="0"/>
                                  </p:stCondLst>
                                  <p:childTnLst>
                                    <p:animMotion origin="layout" path="M -0.07586 0.09954 L -0.2743 -0.29375 " pathEditMode="relative" rAng="0" ptsTypes="AA">
                                      <p:cBhvr>
                                        <p:cTn id="19" dur="2000" fill="hold"/>
                                        <p:tgtEl>
                                          <p:spTgt spid="17"/>
                                        </p:tgtEl>
                                        <p:attrNameLst>
                                          <p:attrName>ppt_x</p:attrName>
                                          <p:attrName>ppt_y</p:attrName>
                                        </p:attrNameLst>
                                      </p:cBhvr>
                                      <p:rCtr x="-9931" y="-19676"/>
                                    </p:animMotion>
                                  </p:childTnLst>
                                </p:cTn>
                              </p:par>
                            </p:childTnLst>
                          </p:cTn>
                        </p:par>
                        <p:par>
                          <p:cTn id="20" fill="hold">
                            <p:stCondLst>
                              <p:cond delay="2000"/>
                            </p:stCondLst>
                            <p:childTnLst>
                              <p:par>
                                <p:cTn id="21" presetID="1"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1" grpId="0"/>
      <p:bldP spid="22" grpId="0"/>
      <p:bldP spid="2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00217"/>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00218"/>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1739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1112245" y="2431830"/>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1533727" y="2431830"/>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727701" y="2767517"/>
            <a:ext cx="614271" cy="1107996"/>
          </a:xfrm>
          <a:prstGeom prst="rect">
            <a:avLst/>
          </a:prstGeom>
        </p:spPr>
        <p:txBody>
          <a:bodyPr wrap="none">
            <a:spAutoFit/>
          </a:bodyPr>
          <a:lstStyle/>
          <a:p>
            <a:pPr algn="ctr"/>
            <a:r>
              <a:rPr lang="en-GB" sz="6600" dirty="0"/>
              <a:t>2</a:t>
            </a:r>
          </a:p>
        </p:txBody>
      </p:sp>
      <p:sp>
        <p:nvSpPr>
          <p:cNvPr id="22" name="Rectangle 21"/>
          <p:cNvSpPr/>
          <p:nvPr/>
        </p:nvSpPr>
        <p:spPr>
          <a:xfrm>
            <a:off x="1717616" y="2738003"/>
            <a:ext cx="614271" cy="1107996"/>
          </a:xfrm>
          <a:prstGeom prst="rect">
            <a:avLst/>
          </a:prstGeom>
        </p:spPr>
        <p:txBody>
          <a:bodyPr wrap="none">
            <a:spAutoFit/>
          </a:bodyPr>
          <a:lstStyle/>
          <a:p>
            <a:pPr algn="ctr"/>
            <a:r>
              <a:rPr lang="en-GB" sz="6600" dirty="0"/>
              <a:t>5</a:t>
            </a:r>
          </a:p>
        </p:txBody>
      </p:sp>
      <p:sp>
        <p:nvSpPr>
          <p:cNvPr id="23" name="Oval 22"/>
          <p:cNvSpPr/>
          <p:nvPr/>
        </p:nvSpPr>
        <p:spPr>
          <a:xfrm rot="1716020">
            <a:off x="2050014" y="140148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445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0.00018 -0.02801 L 0.27049 0.10255 " pathEditMode="relative" rAng="0" ptsTypes="AA">
                                      <p:cBhvr>
                                        <p:cTn id="15" dur="2000" fill="hold"/>
                                        <p:tgtEl>
                                          <p:spTgt spid="6"/>
                                        </p:tgtEl>
                                        <p:attrNameLst>
                                          <p:attrName>ppt_x</p:attrName>
                                          <p:attrName>ppt_y</p:attrName>
                                        </p:attrNameLst>
                                      </p:cBhvr>
                                      <p:rCtr x="13507" y="6528"/>
                                    </p:animMotion>
                                  </p:childTnLst>
                                </p:cTn>
                              </p:par>
                              <p:par>
                                <p:cTn id="16" presetID="0" presetClass="path" presetSubtype="0" accel="50000" decel="50000" fill="hold" grpId="0" nodeType="withEffect">
                                  <p:stCondLst>
                                    <p:cond delay="0"/>
                                  </p:stCondLst>
                                  <p:childTnLst>
                                    <p:animMotion origin="layout" path="M -0.00712 0.05787 L 0.18819 -0.20324 " pathEditMode="relative" rAng="0" ptsTypes="AA">
                                      <p:cBhvr>
                                        <p:cTn id="17" dur="2000" fill="hold"/>
                                        <p:tgtEl>
                                          <p:spTgt spid="7"/>
                                        </p:tgtEl>
                                        <p:attrNameLst>
                                          <p:attrName>ppt_x</p:attrName>
                                          <p:attrName>ppt_y</p:attrName>
                                        </p:attrNameLst>
                                      </p:cBhvr>
                                      <p:rCtr x="9757" y="-13056"/>
                                    </p:animMotion>
                                  </p:childTnLst>
                                </p:cTn>
                              </p:par>
                              <p:par>
                                <p:cTn id="18" presetID="0" presetClass="path" presetSubtype="0" accel="50000" decel="50000" fill="hold" grpId="0" nodeType="withEffect">
                                  <p:stCondLst>
                                    <p:cond delay="0"/>
                                  </p:stCondLst>
                                  <p:childTnLst>
                                    <p:animMotion origin="layout" path="M 0.00364 0.14445 L 0.18541 -0.08727 " pathEditMode="relative" rAng="0" ptsTypes="AA">
                                      <p:cBhvr>
                                        <p:cTn id="19" dur="2000" fill="hold"/>
                                        <p:tgtEl>
                                          <p:spTgt spid="5"/>
                                        </p:tgtEl>
                                        <p:attrNameLst>
                                          <p:attrName>ppt_x</p:attrName>
                                          <p:attrName>ppt_y</p:attrName>
                                        </p:attrNameLst>
                                      </p:cBhvr>
                                      <p:rCtr x="9080" y="-11597"/>
                                    </p:animMotion>
                                  </p:childTnLst>
                                </p:cTn>
                              </p:par>
                              <p:par>
                                <p:cTn id="20" presetID="0" presetClass="path" presetSubtype="0" accel="50000" decel="50000" fill="hold" grpId="0" nodeType="withEffect">
                                  <p:stCondLst>
                                    <p:cond delay="0"/>
                                  </p:stCondLst>
                                  <p:childTnLst>
                                    <p:animMotion origin="layout" path="M 0.00139 0.0743 L 0.19514 -0.18125 " pathEditMode="relative" rAng="0" ptsTypes="AA">
                                      <p:cBhvr>
                                        <p:cTn id="21" dur="2000" fill="hold"/>
                                        <p:tgtEl>
                                          <p:spTgt spid="8"/>
                                        </p:tgtEl>
                                        <p:attrNameLst>
                                          <p:attrName>ppt_x</p:attrName>
                                          <p:attrName>ppt_y</p:attrName>
                                        </p:attrNameLst>
                                      </p:cBhvr>
                                      <p:rCtr x="9687" y="-12778"/>
                                    </p:animMotion>
                                  </p:childTnLst>
                                </p:cTn>
                              </p:par>
                              <p:par>
                                <p:cTn id="22" presetID="0" presetClass="path" presetSubtype="0" accel="50000" decel="50000" fill="hold" grpId="0" nodeType="withEffect">
                                  <p:stCondLst>
                                    <p:cond delay="0"/>
                                  </p:stCondLst>
                                  <p:childTnLst>
                                    <p:animMotion origin="layout" path="M -0.00504 -0.00185 L 0.18541 -0.28773 " pathEditMode="relative" rAng="0" ptsTypes="AA">
                                      <p:cBhvr>
                                        <p:cTn id="23" dur="2000" fill="hold"/>
                                        <p:tgtEl>
                                          <p:spTgt spid="9"/>
                                        </p:tgtEl>
                                        <p:attrNameLst>
                                          <p:attrName>ppt_x</p:attrName>
                                          <p:attrName>ppt_y</p:attrName>
                                        </p:attrNameLst>
                                      </p:cBhvr>
                                      <p:rCtr x="9514" y="-14306"/>
                                    </p:animMotion>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21" grpId="0"/>
      <p:bldP spid="22" grpId="0"/>
      <p:bldP spid="2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90382146"/>
              </p:ext>
            </p:extLst>
          </p:nvPr>
        </p:nvGraphicFramePr>
        <p:xfrm>
          <a:off x="323528" y="1773208"/>
          <a:ext cx="8437133" cy="3655789"/>
        </p:xfrm>
        <a:graphic>
          <a:graphicData uri="http://schemas.openxmlformats.org/presentationml/2006/ole">
            <mc:AlternateContent xmlns:mc="http://schemas.openxmlformats.org/markup-compatibility/2006">
              <mc:Choice xmlns:v="urn:schemas-microsoft-com:vml" Requires="v">
                <p:oleObj spid="_x0000_s1097" name="Document" r:id="rId3" imgW="5902642" imgH="2557913" progId="Word.Document.12">
                  <p:embed/>
                </p:oleObj>
              </mc:Choice>
              <mc:Fallback>
                <p:oleObj name="Document" r:id="rId3" imgW="5902642" imgH="2557913" progId="Word.Document.12">
                  <p:embed/>
                  <p:pic>
                    <p:nvPicPr>
                      <p:cNvPr id="2" name="Object 1"/>
                      <p:cNvPicPr/>
                      <p:nvPr/>
                    </p:nvPicPr>
                    <p:blipFill>
                      <a:blip r:embed="rId4"/>
                      <a:stretch>
                        <a:fillRect/>
                      </a:stretch>
                    </p:blipFill>
                    <p:spPr>
                      <a:xfrm>
                        <a:off x="323528" y="1773208"/>
                        <a:ext cx="8437133" cy="3655789"/>
                      </a:xfrm>
                      <a:prstGeom prst="rect">
                        <a:avLst/>
                      </a:prstGeom>
                    </p:spPr>
                  </p:pic>
                </p:oleObj>
              </mc:Fallback>
            </mc:AlternateContent>
          </a:graphicData>
        </a:graphic>
      </p:graphicFrame>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3012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1475" y="1737613"/>
            <a:ext cx="8705188" cy="3220149"/>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00879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3360" y="388046"/>
            <a:ext cx="4272915" cy="5958462"/>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92754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3168" y="1571626"/>
            <a:ext cx="8980832" cy="3743324"/>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87227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2078285"/>
            <a:ext cx="8472488" cy="2350839"/>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43994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349" y="2110171"/>
            <a:ext cx="5831714" cy="975041"/>
          </a:xfrm>
        </p:spPr>
        <p:txBody>
          <a:bodyPr>
            <a:noAutofit/>
          </a:bodyPr>
          <a:lstStyle/>
          <a:p>
            <a:r>
              <a:rPr lang="en-GB" b="1" dirty="0">
                <a:latin typeface="Cambria" panose="02040503050406030204" pitchFamily="18" charset="0"/>
              </a:rPr>
              <a:t>Mental ability vs. Written methods</a:t>
            </a:r>
            <a:endParaRPr lang="en-GB" dirty="0">
              <a:latin typeface="Cambria" panose="02040503050406030204" pitchFamily="18" charset="0"/>
            </a:endParaRPr>
          </a:p>
        </p:txBody>
      </p:sp>
      <p:sp>
        <p:nvSpPr>
          <p:cNvPr id="4" name="Footer Placeholder 7"/>
          <p:cNvSpPr txBox="1">
            <a:spLocks/>
          </p:cNvSpPr>
          <p:nvPr/>
        </p:nvSpPr>
        <p:spPr bwMode="auto">
          <a:xfrm>
            <a:off x="4838409" y="6416485"/>
            <a:ext cx="2475309" cy="20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900" dirty="0">
                <a:solidFill>
                  <a:srgbClr val="C00000"/>
                </a:solidFill>
                <a:latin typeface="Century Gothic" panose="020B0502020202020204" pitchFamily="34" charset="0"/>
              </a:rPr>
              <a:t>Grow in Love, Live in Peace</a:t>
            </a:r>
            <a:endParaRPr lang="en-GB" altLang="en-US" sz="9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5691798"/>
            <a:ext cx="707344" cy="930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a:stretch>
            <a:fillRect/>
          </a:stretch>
        </p:blipFill>
        <p:spPr>
          <a:xfrm>
            <a:off x="286641" y="3095965"/>
            <a:ext cx="6072297" cy="3198002"/>
          </a:xfrm>
          <a:prstGeom prst="rect">
            <a:avLst/>
          </a:prstGeom>
        </p:spPr>
      </p:pic>
      <p:pic>
        <p:nvPicPr>
          <p:cNvPr id="10" name="Picture 9"/>
          <p:cNvPicPr>
            <a:picLocks noChangeAspect="1"/>
          </p:cNvPicPr>
          <p:nvPr/>
        </p:nvPicPr>
        <p:blipFill>
          <a:blip r:embed="rId5"/>
          <a:stretch>
            <a:fillRect/>
          </a:stretch>
        </p:blipFill>
        <p:spPr>
          <a:xfrm>
            <a:off x="5624831" y="1815280"/>
            <a:ext cx="3377774" cy="15648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ight Arrow 10"/>
          <p:cNvSpPr/>
          <p:nvPr/>
        </p:nvSpPr>
        <p:spPr>
          <a:xfrm rot="1650656">
            <a:off x="4622156" y="2865150"/>
            <a:ext cx="821987" cy="44012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398298974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0500" y="952500"/>
            <a:ext cx="8763000" cy="4953000"/>
          </a:xfrm>
          <a:prstGeom prst="rect">
            <a:avLst/>
          </a:prstGeom>
        </p:spPr>
      </p:pic>
      <p:sp>
        <p:nvSpPr>
          <p:cNvPr id="3" name="TextBox 2"/>
          <p:cNvSpPr txBox="1"/>
          <p:nvPr/>
        </p:nvSpPr>
        <p:spPr>
          <a:xfrm>
            <a:off x="190500" y="256478"/>
            <a:ext cx="3890846" cy="584775"/>
          </a:xfrm>
          <a:prstGeom prst="rect">
            <a:avLst/>
          </a:prstGeom>
          <a:noFill/>
        </p:spPr>
        <p:txBody>
          <a:bodyPr wrap="square" rtlCol="0">
            <a:spAutoFit/>
          </a:bodyPr>
          <a:lstStyle/>
          <a:p>
            <a:r>
              <a:rPr lang="en-GB" sz="3200" b="1" dirty="0">
                <a:solidFill>
                  <a:srgbClr val="FF0000"/>
                </a:solidFill>
              </a:rPr>
              <a:t>Double </a:t>
            </a:r>
            <a:r>
              <a:rPr lang="en-GB" sz="3200" b="1">
                <a:solidFill>
                  <a:srgbClr val="FF0000"/>
                </a:solidFill>
              </a:rPr>
              <a:t>and Half ??</a:t>
            </a:r>
            <a:endParaRPr lang="en-GB" sz="3200" b="1" dirty="0">
              <a:solidFill>
                <a:srgbClr val="FF0000"/>
              </a:solidFill>
            </a:endParaRP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16307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5945" y="1693515"/>
            <a:ext cx="5172122" cy="692497"/>
          </a:xfrm>
          <a:prstGeom prst="rect">
            <a:avLst/>
          </a:prstGeom>
          <a:noFill/>
        </p:spPr>
        <p:txBody>
          <a:bodyPr wrap="none" lIns="68580" tIns="34290" rIns="68580" bIns="34290">
            <a:spAutoFit/>
          </a:bodyPr>
          <a:lstStyle/>
          <a:p>
            <a:pPr algn="ctr"/>
            <a:r>
              <a:rPr lang="en-US" sz="405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Teaching Multiplication</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8951"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29681" y="4400558"/>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7031"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761" y="4400558"/>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676" y="2803925"/>
            <a:ext cx="1228725" cy="1250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4406" y="4400557"/>
            <a:ext cx="754467" cy="546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3"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92646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541879" y="2773601"/>
            <a:ext cx="2510594" cy="1134308"/>
            <a:chOff x="3091935" y="2595566"/>
            <a:chExt cx="6324600" cy="2857507"/>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 name="TextBox 1"/>
          <p:cNvSpPr txBox="1"/>
          <p:nvPr/>
        </p:nvSpPr>
        <p:spPr>
          <a:xfrm>
            <a:off x="1494430" y="1758003"/>
            <a:ext cx="7011538" cy="715581"/>
          </a:xfrm>
          <a:prstGeom prst="rect">
            <a:avLst/>
          </a:prstGeom>
          <a:noFill/>
        </p:spPr>
        <p:txBody>
          <a:bodyPr wrap="square" rtlCol="0">
            <a:spAutoFit/>
          </a:bodyPr>
          <a:lstStyle/>
          <a:p>
            <a:r>
              <a:rPr lang="en-GB" sz="4050" dirty="0"/>
              <a:t>What if there were 9 explorers?</a:t>
            </a:r>
          </a:p>
        </p:txBody>
      </p:sp>
      <p:grpSp>
        <p:nvGrpSpPr>
          <p:cNvPr id="12" name="Group 11"/>
          <p:cNvGrpSpPr/>
          <p:nvPr/>
        </p:nvGrpSpPr>
        <p:grpSpPr>
          <a:xfrm>
            <a:off x="3437152" y="2773601"/>
            <a:ext cx="2510594" cy="1134308"/>
            <a:chOff x="3091935" y="2595566"/>
            <a:chExt cx="6324600" cy="2857507"/>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9" name="Group 18"/>
          <p:cNvGrpSpPr/>
          <p:nvPr/>
        </p:nvGrpSpPr>
        <p:grpSpPr>
          <a:xfrm>
            <a:off x="6290872" y="2773601"/>
            <a:ext cx="2510594" cy="1134308"/>
            <a:chOff x="3091935" y="2595566"/>
            <a:chExt cx="6324600" cy="2857507"/>
          </a:xfrm>
        </p:grpSpPr>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6" name="TextBox 25"/>
          <p:cNvSpPr txBox="1"/>
          <p:nvPr/>
        </p:nvSpPr>
        <p:spPr>
          <a:xfrm>
            <a:off x="685801" y="4206069"/>
            <a:ext cx="7517951" cy="715581"/>
          </a:xfrm>
          <a:prstGeom prst="rect">
            <a:avLst/>
          </a:prstGeom>
          <a:noFill/>
        </p:spPr>
        <p:txBody>
          <a:bodyPr wrap="square" rtlCol="0">
            <a:spAutoFit/>
          </a:bodyPr>
          <a:lstStyle/>
          <a:p>
            <a:r>
              <a:rPr lang="en-GB" sz="4050" dirty="0"/>
              <a:t>2 + 2 + 2 + 2 + 2 + 2 + 2 + 2 + 2 = 18</a:t>
            </a:r>
          </a:p>
        </p:txBody>
      </p:sp>
      <p:sp>
        <p:nvSpPr>
          <p:cNvPr id="27"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8"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991592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541879" y="2773601"/>
            <a:ext cx="2510594" cy="1134308"/>
            <a:chOff x="3091935" y="2595566"/>
            <a:chExt cx="6324600" cy="2857507"/>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 name="TextBox 1"/>
          <p:cNvSpPr txBox="1"/>
          <p:nvPr/>
        </p:nvSpPr>
        <p:spPr>
          <a:xfrm>
            <a:off x="1494430" y="1758003"/>
            <a:ext cx="7011538" cy="715581"/>
          </a:xfrm>
          <a:prstGeom prst="rect">
            <a:avLst/>
          </a:prstGeom>
          <a:noFill/>
        </p:spPr>
        <p:txBody>
          <a:bodyPr wrap="square" rtlCol="0">
            <a:spAutoFit/>
          </a:bodyPr>
          <a:lstStyle/>
          <a:p>
            <a:r>
              <a:rPr lang="en-GB" sz="4050" dirty="0"/>
              <a:t>What if there were 9 explorers?</a:t>
            </a:r>
          </a:p>
        </p:txBody>
      </p:sp>
      <p:grpSp>
        <p:nvGrpSpPr>
          <p:cNvPr id="12" name="Group 11"/>
          <p:cNvGrpSpPr/>
          <p:nvPr/>
        </p:nvGrpSpPr>
        <p:grpSpPr>
          <a:xfrm>
            <a:off x="3437152" y="2773601"/>
            <a:ext cx="2510594" cy="1134308"/>
            <a:chOff x="3091935" y="2595566"/>
            <a:chExt cx="6324600" cy="2857507"/>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9" name="Group 18"/>
          <p:cNvGrpSpPr/>
          <p:nvPr/>
        </p:nvGrpSpPr>
        <p:grpSpPr>
          <a:xfrm>
            <a:off x="6290872" y="2773601"/>
            <a:ext cx="2510594" cy="1134308"/>
            <a:chOff x="3091935" y="2595566"/>
            <a:chExt cx="6324600" cy="2857507"/>
          </a:xfrm>
        </p:grpSpPr>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6" name="TextBox 25"/>
          <p:cNvSpPr txBox="1"/>
          <p:nvPr/>
        </p:nvSpPr>
        <p:spPr>
          <a:xfrm>
            <a:off x="3346687" y="4238482"/>
            <a:ext cx="2702867" cy="715581"/>
          </a:xfrm>
          <a:prstGeom prst="rect">
            <a:avLst/>
          </a:prstGeom>
          <a:noFill/>
        </p:spPr>
        <p:txBody>
          <a:bodyPr wrap="square" rtlCol="0">
            <a:spAutoFit/>
          </a:bodyPr>
          <a:lstStyle/>
          <a:p>
            <a:r>
              <a:rPr lang="en-GB" sz="4050" dirty="0"/>
              <a:t>2 × 9 = 18</a:t>
            </a:r>
          </a:p>
        </p:txBody>
      </p:sp>
      <p:sp>
        <p:nvSpPr>
          <p:cNvPr id="27"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8"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028279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94430" y="1758003"/>
            <a:ext cx="7011538" cy="715581"/>
          </a:xfrm>
          <a:prstGeom prst="rect">
            <a:avLst/>
          </a:prstGeom>
          <a:noFill/>
        </p:spPr>
        <p:txBody>
          <a:bodyPr wrap="square" rtlCol="0">
            <a:spAutoFit/>
          </a:bodyPr>
          <a:lstStyle/>
          <a:p>
            <a:r>
              <a:rPr lang="en-GB" sz="4050" dirty="0"/>
              <a:t>What if there were 8 explorers?</a:t>
            </a:r>
          </a:p>
        </p:txBody>
      </p:sp>
      <p:grpSp>
        <p:nvGrpSpPr>
          <p:cNvPr id="4" name="Group 3"/>
          <p:cNvGrpSpPr/>
          <p:nvPr/>
        </p:nvGrpSpPr>
        <p:grpSpPr>
          <a:xfrm>
            <a:off x="926087" y="2773601"/>
            <a:ext cx="7335131" cy="1134308"/>
            <a:chOff x="722504" y="2555135"/>
            <a:chExt cx="9780174" cy="1512410"/>
          </a:xfrm>
        </p:grpSpPr>
        <p:grpSp>
          <p:nvGrpSpPr>
            <p:cNvPr id="3" name="Group 2"/>
            <p:cNvGrpSpPr/>
            <p:nvPr/>
          </p:nvGrpSpPr>
          <p:grpSpPr>
            <a:xfrm>
              <a:off x="722504" y="2555135"/>
              <a:ext cx="3347459" cy="1512410"/>
              <a:chOff x="3091935" y="2595566"/>
              <a:chExt cx="6324600" cy="2857507"/>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2" name="Group 11"/>
            <p:cNvGrpSpPr/>
            <p:nvPr/>
          </p:nvGrpSpPr>
          <p:grpSpPr>
            <a:xfrm>
              <a:off x="4582869" y="2555135"/>
              <a:ext cx="3347459" cy="1512410"/>
              <a:chOff x="3091935" y="2595566"/>
              <a:chExt cx="6324600" cy="2857507"/>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9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957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7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97015" y="4724410"/>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235" y="2595566"/>
                <a:ext cx="1638300" cy="16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25875" y="4724409"/>
                <a:ext cx="1005956" cy="728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7829" y="2555135"/>
              <a:ext cx="867113" cy="88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65971" y="3681881"/>
              <a:ext cx="532428" cy="385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5565" y="2555135"/>
              <a:ext cx="867113" cy="882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3708" y="3681881"/>
              <a:ext cx="532428" cy="385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6" name="TextBox 25"/>
          <p:cNvSpPr txBox="1"/>
          <p:nvPr/>
        </p:nvSpPr>
        <p:spPr>
          <a:xfrm>
            <a:off x="3346687" y="4238482"/>
            <a:ext cx="2702867" cy="715581"/>
          </a:xfrm>
          <a:prstGeom prst="rect">
            <a:avLst/>
          </a:prstGeom>
          <a:noFill/>
        </p:spPr>
        <p:txBody>
          <a:bodyPr wrap="square" rtlCol="0">
            <a:spAutoFit/>
          </a:bodyPr>
          <a:lstStyle/>
          <a:p>
            <a:r>
              <a:rPr lang="en-GB" sz="4050" dirty="0"/>
              <a:t>2 × 8 = 16</a:t>
            </a:r>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51834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1288" y="2033588"/>
            <a:ext cx="5992415" cy="1172765"/>
          </a:xfrm>
        </p:spPr>
        <p:txBody>
          <a:bodyPr rtlCol="0">
            <a:normAutofit fontScale="90000"/>
          </a:bodyPr>
          <a:lstStyle/>
          <a:p>
            <a:pPr>
              <a:defRPr/>
            </a:pPr>
            <a:r>
              <a:rPr lang="en-GB" dirty="0" smtClean="0"/>
              <a:t/>
            </a:r>
            <a:br>
              <a:rPr lang="en-GB" dirty="0" smtClean="0"/>
            </a:br>
            <a:r>
              <a:rPr lang="en-GB" dirty="0" smtClean="0"/>
              <a:t>10 rows of 4= 40</a:t>
            </a:r>
            <a:br>
              <a:rPr lang="en-GB" dirty="0" smtClean="0"/>
            </a:br>
            <a:r>
              <a:rPr lang="en-GB" dirty="0" smtClean="0"/>
              <a:t/>
            </a:r>
            <a:br>
              <a:rPr lang="en-GB" dirty="0" smtClean="0"/>
            </a:br>
            <a:r>
              <a:rPr lang="en-GB" dirty="0" smtClean="0"/>
              <a:t>10x4=40</a:t>
            </a:r>
            <a:br>
              <a:rPr lang="en-GB" dirty="0" smtClean="0"/>
            </a:br>
            <a:endParaRPr lang="en-GB" dirty="0" smtClean="0"/>
          </a:p>
        </p:txBody>
      </p:sp>
      <p:pic>
        <p:nvPicPr>
          <p:cNvPr id="48131" name="Picture 3"/>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1550194" y="1237061"/>
            <a:ext cx="1266825" cy="39171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961" y="2424113"/>
            <a:ext cx="1268015" cy="39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3291" y="1628775"/>
            <a:ext cx="1266825" cy="39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961" y="2031208"/>
            <a:ext cx="1268015" cy="392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82342" y="2897981"/>
            <a:ext cx="1268015" cy="39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961" y="3313772"/>
            <a:ext cx="1268015" cy="39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8055" y="3807619"/>
            <a:ext cx="1268015" cy="39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9961" y="4293394"/>
            <a:ext cx="1268015" cy="3917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3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2342" y="4801792"/>
            <a:ext cx="1268015" cy="3929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14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8055" y="5211367"/>
            <a:ext cx="1268015" cy="3917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4"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054968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180085" y="210581"/>
            <a:ext cx="1659556" cy="495444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91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0085" y="5264945"/>
            <a:ext cx="1659556" cy="583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9156" name="TextBox 3"/>
          <p:cNvSpPr txBox="1">
            <a:spLocks noChangeArrowheads="1"/>
          </p:cNvSpPr>
          <p:nvPr/>
        </p:nvSpPr>
        <p:spPr bwMode="auto">
          <a:xfrm>
            <a:off x="3789621" y="2373758"/>
            <a:ext cx="395588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accent2"/>
                </a:solidFill>
                <a:latin typeface="SassoonInfant" pitchFamily="2" charset="0"/>
              </a:defRPr>
            </a:lvl1pPr>
            <a:lvl2pPr marL="742950" indent="-285750" eaLnBrk="0" hangingPunct="0">
              <a:defRPr sz="2400">
                <a:solidFill>
                  <a:schemeClr val="accent2"/>
                </a:solidFill>
                <a:latin typeface="SassoonInfant" pitchFamily="2" charset="0"/>
              </a:defRPr>
            </a:lvl2pPr>
            <a:lvl3pPr marL="1143000" indent="-228600" eaLnBrk="0" hangingPunct="0">
              <a:defRPr sz="2400">
                <a:solidFill>
                  <a:schemeClr val="accent2"/>
                </a:solidFill>
                <a:latin typeface="SassoonInfant" pitchFamily="2" charset="0"/>
              </a:defRPr>
            </a:lvl3pPr>
            <a:lvl4pPr marL="1600200" indent="-228600" eaLnBrk="0" hangingPunct="0">
              <a:defRPr sz="2400">
                <a:solidFill>
                  <a:schemeClr val="accent2"/>
                </a:solidFill>
                <a:latin typeface="SassoonInfant" pitchFamily="2" charset="0"/>
              </a:defRPr>
            </a:lvl4pPr>
            <a:lvl5pPr marL="2057400" indent="-228600" eaLnBrk="0" hangingPunct="0">
              <a:defRPr sz="2400">
                <a:solidFill>
                  <a:schemeClr val="accent2"/>
                </a:solidFill>
                <a:latin typeface="SassoonInfant" pitchFamily="2" charset="0"/>
              </a:defRPr>
            </a:lvl5pPr>
            <a:lvl6pPr marL="2514600" indent="-228600" eaLnBrk="0" fontAlgn="base" hangingPunct="0">
              <a:spcBef>
                <a:spcPct val="0"/>
              </a:spcBef>
              <a:spcAft>
                <a:spcPct val="0"/>
              </a:spcAft>
              <a:defRPr sz="2400">
                <a:solidFill>
                  <a:schemeClr val="accent2"/>
                </a:solidFill>
                <a:latin typeface="SassoonInfant" pitchFamily="2" charset="0"/>
              </a:defRPr>
            </a:lvl6pPr>
            <a:lvl7pPr marL="2971800" indent="-228600" eaLnBrk="0" fontAlgn="base" hangingPunct="0">
              <a:spcBef>
                <a:spcPct val="0"/>
              </a:spcBef>
              <a:spcAft>
                <a:spcPct val="0"/>
              </a:spcAft>
              <a:defRPr sz="2400">
                <a:solidFill>
                  <a:schemeClr val="accent2"/>
                </a:solidFill>
                <a:latin typeface="SassoonInfant" pitchFamily="2" charset="0"/>
              </a:defRPr>
            </a:lvl7pPr>
            <a:lvl8pPr marL="3429000" indent="-228600" eaLnBrk="0" fontAlgn="base" hangingPunct="0">
              <a:spcBef>
                <a:spcPct val="0"/>
              </a:spcBef>
              <a:spcAft>
                <a:spcPct val="0"/>
              </a:spcAft>
              <a:defRPr sz="2400">
                <a:solidFill>
                  <a:schemeClr val="accent2"/>
                </a:solidFill>
                <a:latin typeface="SassoonInfant" pitchFamily="2" charset="0"/>
              </a:defRPr>
            </a:lvl8pPr>
            <a:lvl9pPr marL="3886200" indent="-228600" eaLnBrk="0" fontAlgn="base" hangingPunct="0">
              <a:spcBef>
                <a:spcPct val="0"/>
              </a:spcBef>
              <a:spcAft>
                <a:spcPct val="0"/>
              </a:spcAft>
              <a:defRPr sz="2400">
                <a:solidFill>
                  <a:schemeClr val="accent2"/>
                </a:solidFill>
                <a:latin typeface="SassoonInfant" pitchFamily="2" charset="0"/>
              </a:defRPr>
            </a:lvl9pPr>
          </a:lstStyle>
          <a:p>
            <a:pPr eaLnBrk="1" hangingPunct="1"/>
            <a:r>
              <a:rPr lang="en-GB" altLang="en-US" sz="4400" dirty="0">
                <a:solidFill>
                  <a:schemeClr val="tx1"/>
                </a:solidFill>
              </a:rPr>
              <a:t>9x4= 40-____=</a:t>
            </a:r>
          </a:p>
        </p:txBody>
      </p:sp>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32183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5202" y="939652"/>
            <a:ext cx="6858000" cy="5143500"/>
          </a:xfrm>
          <a:prstGeom prst="rect">
            <a:avLst/>
          </a:prstGeom>
          <a:ln w="57150">
            <a:solidFill>
              <a:schemeClr val="accent1"/>
            </a:solidFill>
          </a:ln>
        </p:spPr>
        <p:style>
          <a:lnRef idx="1">
            <a:schemeClr val="accent1"/>
          </a:lnRef>
          <a:fillRef idx="2">
            <a:schemeClr val="accent1"/>
          </a:fillRef>
          <a:effectRef idx="1">
            <a:schemeClr val="accent1"/>
          </a:effectRef>
          <a:fontRef idx="minor">
            <a:schemeClr val="dk1"/>
          </a:fontRef>
        </p:style>
        <p:txBody>
          <a:bodyPr rtlCol="0" anchor="ctr"/>
          <a:lstStyle/>
          <a:p>
            <a:pPr lvl="0"/>
            <a:endParaRPr lang="en-GB" sz="3300" dirty="0">
              <a:solidFill>
                <a:prstClr val="black"/>
              </a:solidFill>
            </a:endParaRPr>
          </a:p>
        </p:txBody>
      </p:sp>
      <p:sp>
        <p:nvSpPr>
          <p:cNvPr id="5" name="TextBox 4"/>
          <p:cNvSpPr txBox="1"/>
          <p:nvPr/>
        </p:nvSpPr>
        <p:spPr>
          <a:xfrm>
            <a:off x="1547664" y="1160749"/>
            <a:ext cx="1512168" cy="1107996"/>
          </a:xfrm>
          <a:prstGeom prst="rect">
            <a:avLst/>
          </a:prstGeom>
          <a:noFill/>
        </p:spPr>
        <p:txBody>
          <a:bodyPr wrap="square" rtlCol="0">
            <a:spAutoFit/>
          </a:bodyPr>
          <a:lstStyle/>
          <a:p>
            <a:r>
              <a:rPr lang="en-GB" sz="3300" dirty="0"/>
              <a:t>51 ÷ 3 =</a:t>
            </a:r>
          </a:p>
        </p:txBody>
      </p:sp>
      <p:sp>
        <p:nvSpPr>
          <p:cNvPr id="6" name="TextBox 5"/>
          <p:cNvSpPr txBox="1"/>
          <p:nvPr/>
        </p:nvSpPr>
        <p:spPr>
          <a:xfrm>
            <a:off x="4104202" y="1862827"/>
            <a:ext cx="810090" cy="600164"/>
          </a:xfrm>
          <a:prstGeom prst="rect">
            <a:avLst/>
          </a:prstGeom>
          <a:noFill/>
        </p:spPr>
        <p:txBody>
          <a:bodyPr wrap="square" rtlCol="0">
            <a:spAutoFit/>
          </a:bodyPr>
          <a:lstStyle/>
          <a:p>
            <a:r>
              <a:rPr lang="en-GB" sz="3300" dirty="0"/>
              <a:t>51</a:t>
            </a:r>
          </a:p>
        </p:txBody>
      </p:sp>
      <p:cxnSp>
        <p:nvCxnSpPr>
          <p:cNvPr id="8" name="Straight Connector 7"/>
          <p:cNvCxnSpPr/>
          <p:nvPr/>
        </p:nvCxnSpPr>
        <p:spPr>
          <a:xfrm flipH="1">
            <a:off x="3221850" y="2482655"/>
            <a:ext cx="972108" cy="972108"/>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572000" y="2475148"/>
            <a:ext cx="972108" cy="972108"/>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867401" y="3469780"/>
            <a:ext cx="708899" cy="600164"/>
          </a:xfrm>
          <a:prstGeom prst="rect">
            <a:avLst/>
          </a:prstGeom>
          <a:noFill/>
        </p:spPr>
        <p:txBody>
          <a:bodyPr wrap="square" rtlCol="0">
            <a:spAutoFit/>
          </a:bodyPr>
          <a:lstStyle/>
          <a:p>
            <a:r>
              <a:rPr lang="en-GB" sz="3300" dirty="0"/>
              <a:t>30</a:t>
            </a:r>
          </a:p>
        </p:txBody>
      </p:sp>
      <p:sp>
        <p:nvSpPr>
          <p:cNvPr id="11" name="TextBox 10"/>
          <p:cNvSpPr txBox="1"/>
          <p:nvPr/>
        </p:nvSpPr>
        <p:spPr>
          <a:xfrm>
            <a:off x="5328084" y="3533063"/>
            <a:ext cx="756084" cy="600164"/>
          </a:xfrm>
          <a:prstGeom prst="rect">
            <a:avLst/>
          </a:prstGeom>
          <a:noFill/>
        </p:spPr>
        <p:txBody>
          <a:bodyPr wrap="square" rtlCol="0">
            <a:spAutoFit/>
          </a:bodyPr>
          <a:lstStyle/>
          <a:p>
            <a:r>
              <a:rPr lang="en-GB" sz="3300" dirty="0"/>
              <a:t>21</a:t>
            </a:r>
          </a:p>
        </p:txBody>
      </p:sp>
      <p:sp>
        <p:nvSpPr>
          <p:cNvPr id="12" name="TextBox 11"/>
          <p:cNvSpPr txBox="1"/>
          <p:nvPr/>
        </p:nvSpPr>
        <p:spPr>
          <a:xfrm>
            <a:off x="1493658" y="4293096"/>
            <a:ext cx="2376264" cy="600164"/>
          </a:xfrm>
          <a:prstGeom prst="rect">
            <a:avLst/>
          </a:prstGeom>
          <a:noFill/>
        </p:spPr>
        <p:txBody>
          <a:bodyPr wrap="square" rtlCol="0">
            <a:spAutoFit/>
          </a:bodyPr>
          <a:lstStyle/>
          <a:p>
            <a:r>
              <a:rPr lang="en-GB" sz="3300" dirty="0"/>
              <a:t>30 ÷ 3 = 10</a:t>
            </a:r>
          </a:p>
        </p:txBody>
      </p:sp>
      <p:sp>
        <p:nvSpPr>
          <p:cNvPr id="13" name="TextBox 12"/>
          <p:cNvSpPr txBox="1"/>
          <p:nvPr/>
        </p:nvSpPr>
        <p:spPr>
          <a:xfrm>
            <a:off x="5274078" y="4293097"/>
            <a:ext cx="2214246" cy="600164"/>
          </a:xfrm>
          <a:prstGeom prst="rect">
            <a:avLst/>
          </a:prstGeom>
          <a:noFill/>
        </p:spPr>
        <p:txBody>
          <a:bodyPr wrap="square" rtlCol="0">
            <a:spAutoFit/>
          </a:bodyPr>
          <a:lstStyle/>
          <a:p>
            <a:r>
              <a:rPr lang="en-GB" sz="3300" dirty="0"/>
              <a:t>21 ÷ 3 = 7</a:t>
            </a:r>
          </a:p>
        </p:txBody>
      </p:sp>
      <p:sp>
        <p:nvSpPr>
          <p:cNvPr id="14" name="TextBox 13"/>
          <p:cNvSpPr txBox="1"/>
          <p:nvPr/>
        </p:nvSpPr>
        <p:spPr>
          <a:xfrm>
            <a:off x="3381410" y="5211199"/>
            <a:ext cx="2324717" cy="600164"/>
          </a:xfrm>
          <a:prstGeom prst="rect">
            <a:avLst/>
          </a:prstGeom>
          <a:noFill/>
        </p:spPr>
        <p:txBody>
          <a:bodyPr wrap="square" rtlCol="0">
            <a:spAutoFit/>
          </a:bodyPr>
          <a:lstStyle/>
          <a:p>
            <a:r>
              <a:rPr lang="en-GB" sz="3300" dirty="0"/>
              <a:t>10  + 7 = 17</a:t>
            </a:r>
          </a:p>
        </p:txBody>
      </p:sp>
      <p:sp>
        <p:nvSpPr>
          <p:cNvPr id="15" name="TextBox 14"/>
          <p:cNvSpPr txBox="1"/>
          <p:nvPr/>
        </p:nvSpPr>
        <p:spPr>
          <a:xfrm>
            <a:off x="3113838" y="1160749"/>
            <a:ext cx="805716" cy="600164"/>
          </a:xfrm>
          <a:prstGeom prst="rect">
            <a:avLst/>
          </a:prstGeom>
          <a:noFill/>
        </p:spPr>
        <p:txBody>
          <a:bodyPr wrap="square" rtlCol="0">
            <a:spAutoFit/>
          </a:bodyPr>
          <a:lstStyle/>
          <a:p>
            <a:r>
              <a:rPr lang="en-GB" sz="3300" dirty="0"/>
              <a:t>17</a:t>
            </a:r>
          </a:p>
        </p:txBody>
      </p:sp>
      <p:sp>
        <p:nvSpPr>
          <p:cNvPr id="1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7"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520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ppt_x"/>
                                          </p:val>
                                        </p:tav>
                                        <p:tav tm="100000">
                                          <p:val>
                                            <p:strVal val="#ppt_x"/>
                                          </p:val>
                                        </p:tav>
                                      </p:tavLst>
                                    </p:anim>
                                    <p:anim calcmode="lin" valueType="num">
                                      <p:cBhvr additive="base">
                                        <p:cTn id="4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fill="hold"/>
                                        <p:tgtEl>
                                          <p:spTgt spid="14"/>
                                        </p:tgtEl>
                                        <p:attrNameLst>
                                          <p:attrName>ppt_x</p:attrName>
                                        </p:attrNameLst>
                                      </p:cBhvr>
                                      <p:tavLst>
                                        <p:tav tm="0">
                                          <p:val>
                                            <p:strVal val="#ppt_x"/>
                                          </p:val>
                                        </p:tav>
                                        <p:tav tm="100000">
                                          <p:val>
                                            <p:strVal val="#ppt_x"/>
                                          </p:val>
                                        </p:tav>
                                      </p:tavLst>
                                    </p:anim>
                                    <p:anim calcmode="lin" valueType="num">
                                      <p:cBhvr additive="base">
                                        <p:cTn id="5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1" grpId="0"/>
      <p:bldP spid="12" grpId="0"/>
      <p:bldP spid="13" grpId="0"/>
      <p:bldP spid="14" grpId="0"/>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8750" y="1382316"/>
            <a:ext cx="6286500" cy="4093369"/>
          </a:xfrm>
          <a:prstGeom prst="rect">
            <a:avLst/>
          </a:prstGeom>
        </p:spPr>
      </p:pic>
      <p:sp>
        <p:nvSpPr>
          <p:cNvPr id="3" name="TextBox 2"/>
          <p:cNvSpPr txBox="1"/>
          <p:nvPr/>
        </p:nvSpPr>
        <p:spPr>
          <a:xfrm>
            <a:off x="1797627" y="1036067"/>
            <a:ext cx="6504513" cy="369332"/>
          </a:xfrm>
          <a:prstGeom prst="rect">
            <a:avLst/>
          </a:prstGeom>
          <a:noFill/>
        </p:spPr>
        <p:txBody>
          <a:bodyPr wrap="square" rtlCol="0">
            <a:spAutoFit/>
          </a:bodyPr>
          <a:lstStyle/>
          <a:p>
            <a:r>
              <a:rPr lang="en-US" dirty="0">
                <a:latin typeface="Letter-join 6" panose="02000805000000020003" pitchFamily="50" charset="0"/>
              </a:rPr>
              <a:t>How do we develop reasoning in lessons? </a:t>
            </a:r>
            <a:endParaRPr lang="en-GB" dirty="0">
              <a:latin typeface="Letter-join 6" panose="02000805000000020003" pitchFamily="50" charset="0"/>
            </a:endParaRP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64196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The Importance of Bar Models</a:t>
            </a:r>
          </a:p>
        </p:txBody>
      </p:sp>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720787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83568" y="1160748"/>
            <a:ext cx="2002692" cy="1674186"/>
            <a:chOff x="2088232" y="548680"/>
            <a:chExt cx="4716016" cy="5256584"/>
          </a:xfrm>
        </p:grpSpPr>
        <p:sp>
          <p:nvSpPr>
            <p:cNvPr id="2" name="Oval 1"/>
            <p:cNvSpPr/>
            <p:nvPr/>
          </p:nvSpPr>
          <p:spPr>
            <a:xfrm>
              <a:off x="2987824" y="548680"/>
              <a:ext cx="2664296" cy="2664296"/>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500" dirty="0">
                  <a:solidFill>
                    <a:schemeClr val="tx1"/>
                  </a:solidFill>
                  <a:latin typeface="Comic Sans MS" pitchFamily="66" charset="0"/>
                </a:rPr>
                <a:t>6</a:t>
              </a:r>
            </a:p>
          </p:txBody>
        </p:sp>
        <p:sp>
          <p:nvSpPr>
            <p:cNvPr id="3" name="Oval 2"/>
            <p:cNvSpPr/>
            <p:nvPr/>
          </p:nvSpPr>
          <p:spPr>
            <a:xfrm>
              <a:off x="2088232"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Comic Sans MS" pitchFamily="66" charset="0"/>
                </a:rPr>
                <a:t>3</a:t>
              </a:r>
            </a:p>
          </p:txBody>
        </p:sp>
        <p:sp>
          <p:nvSpPr>
            <p:cNvPr id="5" name="Oval 4"/>
            <p:cNvSpPr/>
            <p:nvPr/>
          </p:nvSpPr>
          <p:spPr>
            <a:xfrm>
              <a:off x="5004048"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Comic Sans MS" pitchFamily="66" charset="0"/>
                </a:rPr>
                <a:t>3</a:t>
              </a:r>
            </a:p>
          </p:txBody>
        </p:sp>
        <p:cxnSp>
          <p:nvCxnSpPr>
            <p:cNvPr id="7" name="Straight Connector 6"/>
            <p:cNvCxnSpPr>
              <a:stCxn id="2" idx="3"/>
              <a:endCxn id="3" idx="0"/>
            </p:cNvCxnSpPr>
            <p:nvPr/>
          </p:nvCxnSpPr>
          <p:spPr>
            <a:xfrm flipH="1">
              <a:off x="2988332" y="2822799"/>
              <a:ext cx="389669"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0"/>
            </p:cNvCxnSpPr>
            <p:nvPr/>
          </p:nvCxnSpPr>
          <p:spPr>
            <a:xfrm>
              <a:off x="5261943" y="2822799"/>
              <a:ext cx="642205"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10" name="Table 9"/>
          <p:cNvGraphicFramePr>
            <a:graphicFrameLocks noGrp="1"/>
          </p:cNvGraphicFramePr>
          <p:nvPr>
            <p:extLst/>
          </p:nvPr>
        </p:nvGraphicFramePr>
        <p:xfrm>
          <a:off x="971600" y="3591018"/>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algn="ctr"/>
                      <a:r>
                        <a:rPr lang="en-GB" sz="4500" dirty="0">
                          <a:solidFill>
                            <a:schemeClr val="tx1"/>
                          </a:solidFill>
                          <a:latin typeface="Comic Sans MS" pitchFamily="66" charset="0"/>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Oval 10"/>
          <p:cNvSpPr/>
          <p:nvPr/>
        </p:nvSpPr>
        <p:spPr>
          <a:xfrm>
            <a:off x="1115617"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Oval 11"/>
          <p:cNvSpPr/>
          <p:nvPr/>
        </p:nvSpPr>
        <p:spPr>
          <a:xfrm>
            <a:off x="2267744"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Oval 12"/>
          <p:cNvSpPr/>
          <p:nvPr/>
        </p:nvSpPr>
        <p:spPr>
          <a:xfrm>
            <a:off x="3491881"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4788025"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Oval 14"/>
          <p:cNvSpPr/>
          <p:nvPr/>
        </p:nvSpPr>
        <p:spPr>
          <a:xfrm>
            <a:off x="5940153"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7164289"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7" name="TextBox 16"/>
          <p:cNvSpPr txBox="1"/>
          <p:nvPr/>
        </p:nvSpPr>
        <p:spPr>
          <a:xfrm>
            <a:off x="3491880" y="1870300"/>
            <a:ext cx="7584743" cy="1338828"/>
          </a:xfrm>
          <a:prstGeom prst="rect">
            <a:avLst/>
          </a:prstGeom>
          <a:noFill/>
        </p:spPr>
        <p:txBody>
          <a:bodyPr wrap="square" rtlCol="0">
            <a:spAutoFit/>
          </a:bodyPr>
          <a:lstStyle/>
          <a:p>
            <a:r>
              <a:rPr lang="en-GB" sz="2700" dirty="0">
                <a:latin typeface="Comic Sans MS" pitchFamily="66" charset="0"/>
              </a:rPr>
              <a:t>3 is a part.</a:t>
            </a:r>
          </a:p>
          <a:p>
            <a:r>
              <a:rPr lang="en-GB" sz="2700" dirty="0">
                <a:latin typeface="Comic Sans MS" pitchFamily="66" charset="0"/>
              </a:rPr>
              <a:t>3 is a part. </a:t>
            </a:r>
          </a:p>
          <a:p>
            <a:r>
              <a:rPr lang="en-GB" sz="2700" dirty="0">
                <a:latin typeface="Comic Sans MS" pitchFamily="66" charset="0"/>
              </a:rPr>
              <a:t>6 is the whole</a:t>
            </a:r>
          </a:p>
        </p:txBody>
      </p:sp>
      <p:sp>
        <p:nvSpPr>
          <p:cNvPr id="18" name="TextBox 17"/>
          <p:cNvSpPr txBox="1"/>
          <p:nvPr/>
        </p:nvSpPr>
        <p:spPr>
          <a:xfrm>
            <a:off x="3035858" y="1100280"/>
            <a:ext cx="4037095" cy="507831"/>
          </a:xfrm>
          <a:prstGeom prst="rect">
            <a:avLst/>
          </a:prstGeom>
          <a:noFill/>
        </p:spPr>
        <p:txBody>
          <a:bodyPr wrap="square" rtlCol="0">
            <a:spAutoFit/>
          </a:bodyPr>
          <a:lstStyle/>
          <a:p>
            <a:r>
              <a:rPr lang="en-GB" sz="2700" dirty="0">
                <a:solidFill>
                  <a:srgbClr val="FF0000"/>
                </a:solidFill>
                <a:latin typeface="+mj-lt"/>
              </a:rPr>
              <a:t>Use of stem sentences.</a:t>
            </a:r>
          </a:p>
        </p:txBody>
      </p:sp>
      <p:sp>
        <p:nvSpPr>
          <p:cNvPr id="1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0"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34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p:nvPr/>
        </p:nvGrpSpPr>
        <p:grpSpPr>
          <a:xfrm>
            <a:off x="683568" y="1160748"/>
            <a:ext cx="2002692" cy="1674186"/>
            <a:chOff x="2088232" y="548680"/>
            <a:chExt cx="4716016" cy="5256584"/>
          </a:xfrm>
        </p:grpSpPr>
        <p:sp>
          <p:nvSpPr>
            <p:cNvPr id="2" name="Oval 1"/>
            <p:cNvSpPr/>
            <p:nvPr/>
          </p:nvSpPr>
          <p:spPr>
            <a:xfrm>
              <a:off x="2987824" y="548680"/>
              <a:ext cx="2664296" cy="2664296"/>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500" dirty="0">
                  <a:solidFill>
                    <a:schemeClr val="tx1"/>
                  </a:solidFill>
                  <a:latin typeface="Comic Sans MS" pitchFamily="66" charset="0"/>
                </a:rPr>
                <a:t>6</a:t>
              </a:r>
            </a:p>
          </p:txBody>
        </p:sp>
        <p:sp>
          <p:nvSpPr>
            <p:cNvPr id="3" name="Oval 2"/>
            <p:cNvSpPr/>
            <p:nvPr/>
          </p:nvSpPr>
          <p:spPr>
            <a:xfrm>
              <a:off x="2088232"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500" dirty="0">
                <a:solidFill>
                  <a:schemeClr val="tx1"/>
                </a:solidFill>
                <a:latin typeface="Sassoon Infant Rg" pitchFamily="50" charset="0"/>
              </a:endParaRPr>
            </a:p>
          </p:txBody>
        </p:sp>
        <p:sp>
          <p:nvSpPr>
            <p:cNvPr id="5" name="Oval 4"/>
            <p:cNvSpPr/>
            <p:nvPr/>
          </p:nvSpPr>
          <p:spPr>
            <a:xfrm>
              <a:off x="5004048" y="4005064"/>
              <a:ext cx="1800200" cy="1800200"/>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Comic Sans MS" pitchFamily="66" charset="0"/>
                </a:rPr>
                <a:t>?</a:t>
              </a:r>
            </a:p>
          </p:txBody>
        </p:sp>
        <p:cxnSp>
          <p:nvCxnSpPr>
            <p:cNvPr id="7" name="Straight Connector 6"/>
            <p:cNvCxnSpPr>
              <a:stCxn id="2" idx="3"/>
              <a:endCxn id="3" idx="0"/>
            </p:cNvCxnSpPr>
            <p:nvPr/>
          </p:nvCxnSpPr>
          <p:spPr>
            <a:xfrm flipH="1">
              <a:off x="2988332" y="2822799"/>
              <a:ext cx="389669"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0"/>
            </p:cNvCxnSpPr>
            <p:nvPr/>
          </p:nvCxnSpPr>
          <p:spPr>
            <a:xfrm>
              <a:off x="5261943" y="2822799"/>
              <a:ext cx="642205" cy="1182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10" name="Table 9"/>
          <p:cNvGraphicFramePr>
            <a:graphicFrameLocks noGrp="1"/>
          </p:cNvGraphicFramePr>
          <p:nvPr>
            <p:extLst/>
          </p:nvPr>
        </p:nvGraphicFramePr>
        <p:xfrm>
          <a:off x="971600" y="3591018"/>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4500" b="0" kern="1200" dirty="0">
                          <a:solidFill>
                            <a:schemeClr val="tx1"/>
                          </a:solidFill>
                          <a:latin typeface="Comic Sans MS" pitchFamily="66" charset="0"/>
                          <a:ea typeface="+mn-ea"/>
                          <a:cs typeface="+mn-cs"/>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Oval 10"/>
          <p:cNvSpPr/>
          <p:nvPr/>
        </p:nvSpPr>
        <p:spPr>
          <a:xfrm>
            <a:off x="1115617" y="4563126"/>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Oval 11"/>
          <p:cNvSpPr/>
          <p:nvPr/>
        </p:nvSpPr>
        <p:spPr>
          <a:xfrm>
            <a:off x="2267744"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Oval 12"/>
          <p:cNvSpPr/>
          <p:nvPr/>
        </p:nvSpPr>
        <p:spPr>
          <a:xfrm>
            <a:off x="3491881"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4788025"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Oval 14"/>
          <p:cNvSpPr/>
          <p:nvPr/>
        </p:nvSpPr>
        <p:spPr>
          <a:xfrm>
            <a:off x="5940153"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7164289" y="4563126"/>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Rectangle 8"/>
          <p:cNvSpPr/>
          <p:nvPr/>
        </p:nvSpPr>
        <p:spPr>
          <a:xfrm>
            <a:off x="865474" y="2240869"/>
            <a:ext cx="426720" cy="646331"/>
          </a:xfrm>
          <a:prstGeom prst="rect">
            <a:avLst/>
          </a:prstGeom>
        </p:spPr>
        <p:txBody>
          <a:bodyPr wrap="none">
            <a:spAutoFit/>
          </a:bodyPr>
          <a:lstStyle/>
          <a:p>
            <a:pPr algn="ctr"/>
            <a:r>
              <a:rPr lang="en-GB" sz="3600" dirty="0">
                <a:latin typeface="Comic Sans MS" pitchFamily="66" charset="0"/>
              </a:rPr>
              <a:t>?</a:t>
            </a:r>
          </a:p>
        </p:txBody>
      </p:sp>
      <p:sp>
        <p:nvSpPr>
          <p:cNvPr id="17" name="TextBox 16"/>
          <p:cNvSpPr txBox="1"/>
          <p:nvPr/>
        </p:nvSpPr>
        <p:spPr>
          <a:xfrm>
            <a:off x="3491880" y="1870300"/>
            <a:ext cx="7584743" cy="1338828"/>
          </a:xfrm>
          <a:prstGeom prst="rect">
            <a:avLst/>
          </a:prstGeom>
          <a:noFill/>
        </p:spPr>
        <p:txBody>
          <a:bodyPr wrap="square" rtlCol="0">
            <a:spAutoFit/>
          </a:bodyPr>
          <a:lstStyle/>
          <a:p>
            <a:r>
              <a:rPr lang="en-GB" sz="2700" dirty="0">
                <a:latin typeface="Comic Sans MS" pitchFamily="66" charset="0"/>
              </a:rPr>
              <a:t>6 is the whole</a:t>
            </a:r>
          </a:p>
          <a:p>
            <a:r>
              <a:rPr lang="en-GB" sz="2700" dirty="0">
                <a:latin typeface="Comic Sans MS" pitchFamily="66" charset="0"/>
              </a:rPr>
              <a:t>1 is a part.</a:t>
            </a:r>
          </a:p>
          <a:p>
            <a:r>
              <a:rPr lang="en-GB" sz="2700" dirty="0">
                <a:latin typeface="Comic Sans MS" pitchFamily="66" charset="0"/>
              </a:rPr>
              <a:t>5 is a part. </a:t>
            </a:r>
          </a:p>
        </p:txBody>
      </p:sp>
      <p:sp>
        <p:nvSpPr>
          <p:cNvPr id="18" name="TextBox 17"/>
          <p:cNvSpPr txBox="1"/>
          <p:nvPr/>
        </p:nvSpPr>
        <p:spPr>
          <a:xfrm>
            <a:off x="3035858" y="1100280"/>
            <a:ext cx="4037095" cy="507831"/>
          </a:xfrm>
          <a:prstGeom prst="rect">
            <a:avLst/>
          </a:prstGeom>
          <a:noFill/>
        </p:spPr>
        <p:txBody>
          <a:bodyPr wrap="square" rtlCol="0">
            <a:spAutoFit/>
          </a:bodyPr>
          <a:lstStyle/>
          <a:p>
            <a:r>
              <a:rPr lang="en-GB" sz="2700" dirty="0">
                <a:solidFill>
                  <a:srgbClr val="FF0000"/>
                </a:solidFill>
                <a:latin typeface="+mj-lt"/>
              </a:rPr>
              <a:t>Use of stem sentences.</a:t>
            </a:r>
          </a:p>
        </p:txBody>
      </p:sp>
      <p:sp>
        <p:nvSpPr>
          <p:cNvPr id="1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0"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41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nvPr>
        </p:nvGraphicFramePr>
        <p:xfrm>
          <a:off x="920421" y="1769042"/>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marL="0" algn="ctr" defTabSz="914400" rtl="0" eaLnBrk="1" latinLnBrk="0" hangingPunct="1"/>
                      <a:r>
                        <a:rPr lang="en-GB" sz="4500" b="0" kern="1200" dirty="0">
                          <a:solidFill>
                            <a:schemeClr val="tx1"/>
                          </a:solidFill>
                          <a:latin typeface="Comic Sans MS" pitchFamily="66" charset="0"/>
                          <a:ea typeface="+mn-ea"/>
                          <a:cs typeface="+mn-cs"/>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Oval 10"/>
          <p:cNvSpPr/>
          <p:nvPr/>
        </p:nvSpPr>
        <p:spPr>
          <a:xfrm>
            <a:off x="1064437" y="2741150"/>
            <a:ext cx="936104" cy="59406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Oval 11"/>
          <p:cNvSpPr/>
          <p:nvPr/>
        </p:nvSpPr>
        <p:spPr>
          <a:xfrm>
            <a:off x="2216565"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Oval 12"/>
          <p:cNvSpPr/>
          <p:nvPr/>
        </p:nvSpPr>
        <p:spPr>
          <a:xfrm>
            <a:off x="3440701"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Oval 13"/>
          <p:cNvSpPr/>
          <p:nvPr/>
        </p:nvSpPr>
        <p:spPr>
          <a:xfrm>
            <a:off x="4736845"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Oval 14"/>
          <p:cNvSpPr/>
          <p:nvPr/>
        </p:nvSpPr>
        <p:spPr>
          <a:xfrm>
            <a:off x="5888974"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7113109" y="2741150"/>
            <a:ext cx="936104" cy="59406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aphicFrame>
        <p:nvGraphicFramePr>
          <p:cNvPr id="17" name="Table 16"/>
          <p:cNvGraphicFramePr>
            <a:graphicFrameLocks noGrp="1"/>
          </p:cNvGraphicFramePr>
          <p:nvPr>
            <p:extLst/>
          </p:nvPr>
        </p:nvGraphicFramePr>
        <p:xfrm>
          <a:off x="930657" y="3831614"/>
          <a:ext cx="7344816" cy="1651248"/>
        </p:xfrm>
        <a:graphic>
          <a:graphicData uri="http://schemas.openxmlformats.org/drawingml/2006/table">
            <a:tbl>
              <a:tblPr firstRow="1" bandRow="1">
                <a:tableStyleId>{17292A2E-F333-43FB-9621-5CBBE7FDCDCB}</a:tableStyleId>
              </a:tblPr>
              <a:tblGrid>
                <a:gridCol w="1224136">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224136">
                  <a:extLst>
                    <a:ext uri="{9D8B030D-6E8A-4147-A177-3AD203B41FA5}">
                      <a16:colId xmlns:a16="http://schemas.microsoft.com/office/drawing/2014/main" val="20003"/>
                    </a:ext>
                  </a:extLst>
                </a:gridCol>
                <a:gridCol w="1224136">
                  <a:extLst>
                    <a:ext uri="{9D8B030D-6E8A-4147-A177-3AD203B41FA5}">
                      <a16:colId xmlns:a16="http://schemas.microsoft.com/office/drawing/2014/main" val="20004"/>
                    </a:ext>
                  </a:extLst>
                </a:gridCol>
                <a:gridCol w="1224136">
                  <a:extLst>
                    <a:ext uri="{9D8B030D-6E8A-4147-A177-3AD203B41FA5}">
                      <a16:colId xmlns:a16="http://schemas.microsoft.com/office/drawing/2014/main" val="20005"/>
                    </a:ext>
                  </a:extLst>
                </a:gridCol>
              </a:tblGrid>
              <a:tr h="825624">
                <a:tc gridSpan="6">
                  <a:txBody>
                    <a:bodyPr/>
                    <a:lstStyle/>
                    <a:p>
                      <a:pPr marL="0" algn="ctr" defTabSz="914400" rtl="0" eaLnBrk="1" latinLnBrk="0" hangingPunct="1"/>
                      <a:r>
                        <a:rPr lang="en-GB" sz="4500" b="0" kern="1200" dirty="0">
                          <a:solidFill>
                            <a:schemeClr val="tx1"/>
                          </a:solidFill>
                          <a:latin typeface="Comic Sans MS" pitchFamily="66" charset="0"/>
                          <a:ea typeface="+mn-ea"/>
                          <a:cs typeface="+mn-cs"/>
                        </a:rPr>
                        <a:t>6</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en-GB" sz="3700" dirty="0"/>
                    </a:p>
                  </a:txBody>
                  <a:tcPr marL="186432" marR="186432" marT="93216" marB="9321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0"/>
                  </a:ext>
                </a:extLst>
              </a:tr>
              <a:tr h="825624">
                <a:tc>
                  <a:txBody>
                    <a:bodyPr/>
                    <a:lstStyle/>
                    <a:p>
                      <a:pPr marL="0" algn="ctr" defTabSz="914400" rtl="0" eaLnBrk="1" latinLnBrk="0" hangingPunct="1"/>
                      <a:r>
                        <a:rPr lang="en-GB" sz="4500" b="0" kern="1200" dirty="0">
                          <a:solidFill>
                            <a:schemeClr val="tx1"/>
                          </a:solidFill>
                          <a:latin typeface="Comic Sans MS" pitchFamily="66" charset="0"/>
                          <a:ea typeface="+mn-ea"/>
                          <a:cs typeface="+mn-cs"/>
                        </a:rPr>
                        <a:t>1</a:t>
                      </a:r>
                    </a:p>
                  </a:txBody>
                  <a:tcPr marL="186432" marR="186432" marT="69912" marB="699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Comic Sans MS" pitchFamily="66" charset="0"/>
                        <a:ea typeface="+mn-ea"/>
                        <a:cs typeface="+mn-cs"/>
                      </a:endParaRPr>
                    </a:p>
                  </a:txBody>
                  <a:tcPr marL="186432" marR="186432" marT="69912" marB="69912">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Comic Sans MS" pitchFamily="66" charset="0"/>
                        <a:ea typeface="+mn-ea"/>
                        <a:cs typeface="+mn-cs"/>
                      </a:endParaRPr>
                    </a:p>
                  </a:txBody>
                  <a:tcPr marL="186432" marR="186432" marT="69912" marB="69912">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r>
                        <a:rPr lang="en-GB" sz="4500" b="0" kern="1200" dirty="0">
                          <a:solidFill>
                            <a:schemeClr val="tx1"/>
                          </a:solidFill>
                          <a:latin typeface="Comic Sans MS" pitchFamily="66" charset="0"/>
                          <a:ea typeface="+mn-ea"/>
                          <a:cs typeface="+mn-cs"/>
                        </a:rPr>
                        <a:t>5</a:t>
                      </a:r>
                    </a:p>
                  </a:txBody>
                  <a:tcPr marL="186432" marR="186432" marT="69912" marB="69912">
                    <a:lnL w="12700" cap="flat" cmpd="sng" algn="ctr">
                      <a:no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latinLnBrk="0" hangingPunct="1"/>
                      <a:endParaRPr lang="en-GB" sz="4500" b="0" kern="1200" dirty="0">
                        <a:solidFill>
                          <a:schemeClr val="tx1"/>
                        </a:solidFill>
                        <a:latin typeface="Sassoon Infant Rg" pitchFamily="50" charset="0"/>
                        <a:ea typeface="+mn-ea"/>
                        <a:cs typeface="+mn-cs"/>
                      </a:endParaRPr>
                    </a:p>
                  </a:txBody>
                  <a:tcPr marL="186432" marR="186432" marT="69912" marB="69912">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8" name="TextBox 17"/>
          <p:cNvSpPr txBox="1"/>
          <p:nvPr/>
        </p:nvSpPr>
        <p:spPr>
          <a:xfrm>
            <a:off x="1484199" y="1100280"/>
            <a:ext cx="6810679" cy="507831"/>
          </a:xfrm>
          <a:prstGeom prst="rect">
            <a:avLst/>
          </a:prstGeom>
          <a:noFill/>
        </p:spPr>
        <p:txBody>
          <a:bodyPr wrap="square" rtlCol="0">
            <a:spAutoFit/>
          </a:bodyPr>
          <a:lstStyle/>
          <a:p>
            <a:r>
              <a:rPr lang="en-GB" sz="2700" dirty="0">
                <a:solidFill>
                  <a:srgbClr val="FF0000"/>
                </a:solidFill>
                <a:latin typeface="+mj-lt"/>
              </a:rPr>
              <a:t>Move from pictorial/ symbolic to abstract.</a:t>
            </a:r>
          </a:p>
        </p:txBody>
      </p:sp>
      <p:sp>
        <p:nvSpPr>
          <p:cNvPr id="1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0"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811411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0" y="20612"/>
            <a:ext cx="6035524" cy="1143000"/>
          </a:xfrm>
        </p:spPr>
        <p:txBody>
          <a:bodyPr/>
          <a:lstStyle/>
          <a:p>
            <a:pPr algn="l"/>
            <a:r>
              <a:rPr lang="en-GB" dirty="0"/>
              <a:t>KS1 bar modelling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5648"/>
            <a:ext cx="9144000" cy="5712352"/>
          </a:xfrm>
          <a:prstGeom prst="rect">
            <a:avLst/>
          </a:prstGeom>
        </p:spPr>
      </p:pic>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62329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a:t>KS1 Bar Modelling </a:t>
            </a:r>
          </a:p>
        </p:txBody>
      </p:sp>
      <p:sp>
        <p:nvSpPr>
          <p:cNvPr id="6" name="Content Placeholder 5"/>
          <p:cNvSpPr>
            <a:spLocks noGrp="1"/>
          </p:cNvSpPr>
          <p:nvPr>
            <p:ph sz="half" idx="13"/>
          </p:nvPr>
        </p:nvSpPr>
        <p:spPr/>
        <p:txBody>
          <a:bodyPr/>
          <a:lstStyle/>
          <a:p>
            <a:r>
              <a:rPr lang="en-US" u="none" dirty="0"/>
              <a:t>Tim has 4 sweets and Ben has 2 sweets.</a:t>
            </a:r>
          </a:p>
          <a:p>
            <a:r>
              <a:rPr lang="en-US" u="none" dirty="0"/>
              <a:t>How many sweets do they have altogether?</a:t>
            </a:r>
          </a:p>
        </p:txBody>
      </p:sp>
      <p:grpSp>
        <p:nvGrpSpPr>
          <p:cNvPr id="4" name="Group 3"/>
          <p:cNvGrpSpPr/>
          <p:nvPr/>
        </p:nvGrpSpPr>
        <p:grpSpPr>
          <a:xfrm>
            <a:off x="720702" y="3839695"/>
            <a:ext cx="5016561" cy="1719091"/>
            <a:chOff x="876802" y="3429001"/>
            <a:chExt cx="5016561" cy="1719091"/>
          </a:xfrm>
        </p:grpSpPr>
        <p:pic>
          <p:nvPicPr>
            <p:cNvPr id="3" name="Picture 2"/>
            <p:cNvPicPr>
              <a:picLocks noChangeAspect="1"/>
            </p:cNvPicPr>
            <p:nvPr/>
          </p:nvPicPr>
          <p:blipFill>
            <a:blip r:embed="rId2"/>
            <a:stretch>
              <a:fillRect/>
            </a:stretch>
          </p:blipFill>
          <p:spPr>
            <a:xfrm>
              <a:off x="876802" y="3429002"/>
              <a:ext cx="1254140" cy="902369"/>
            </a:xfrm>
            <a:prstGeom prst="rect">
              <a:avLst/>
            </a:prstGeom>
          </p:spPr>
        </p:pic>
        <p:pic>
          <p:nvPicPr>
            <p:cNvPr id="5" name="Picture 4"/>
            <p:cNvPicPr>
              <a:picLocks noChangeAspect="1"/>
            </p:cNvPicPr>
            <p:nvPr/>
          </p:nvPicPr>
          <p:blipFill>
            <a:blip r:embed="rId2"/>
            <a:stretch>
              <a:fillRect/>
            </a:stretch>
          </p:blipFill>
          <p:spPr>
            <a:xfrm>
              <a:off x="2130942" y="3429002"/>
              <a:ext cx="1254141" cy="902370"/>
            </a:xfrm>
            <a:prstGeom prst="rect">
              <a:avLst/>
            </a:prstGeom>
          </p:spPr>
        </p:pic>
        <p:pic>
          <p:nvPicPr>
            <p:cNvPr id="7" name="Picture 6"/>
            <p:cNvPicPr>
              <a:picLocks noChangeAspect="1"/>
            </p:cNvPicPr>
            <p:nvPr/>
          </p:nvPicPr>
          <p:blipFill>
            <a:blip r:embed="rId2"/>
            <a:stretch>
              <a:fillRect/>
            </a:stretch>
          </p:blipFill>
          <p:spPr>
            <a:xfrm>
              <a:off x="3385082" y="3429001"/>
              <a:ext cx="1254140" cy="902369"/>
            </a:xfrm>
            <a:prstGeom prst="rect">
              <a:avLst/>
            </a:prstGeom>
          </p:spPr>
        </p:pic>
        <p:pic>
          <p:nvPicPr>
            <p:cNvPr id="8" name="Picture 7"/>
            <p:cNvPicPr>
              <a:picLocks noChangeAspect="1"/>
            </p:cNvPicPr>
            <p:nvPr/>
          </p:nvPicPr>
          <p:blipFill>
            <a:blip r:embed="rId2"/>
            <a:stretch>
              <a:fillRect/>
            </a:stretch>
          </p:blipFill>
          <p:spPr>
            <a:xfrm>
              <a:off x="4639222" y="3429001"/>
              <a:ext cx="1254141" cy="902370"/>
            </a:xfrm>
            <a:prstGeom prst="rect">
              <a:avLst/>
            </a:prstGeom>
          </p:spPr>
        </p:pic>
        <p:sp>
          <p:nvSpPr>
            <p:cNvPr id="11" name="Right Brace 10"/>
            <p:cNvSpPr/>
            <p:nvPr/>
          </p:nvSpPr>
          <p:spPr>
            <a:xfrm rot="5400000">
              <a:off x="3134571" y="2201838"/>
              <a:ext cx="340255" cy="4587998"/>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2" name="Content Placeholder 3"/>
            <p:cNvSpPr txBox="1">
              <a:spLocks/>
            </p:cNvSpPr>
            <p:nvPr/>
          </p:nvSpPr>
          <p:spPr>
            <a:xfrm>
              <a:off x="2544576" y="4665965"/>
              <a:ext cx="1520243" cy="482127"/>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Tim</a:t>
              </a:r>
            </a:p>
          </p:txBody>
        </p:sp>
      </p:grpSp>
      <p:grpSp>
        <p:nvGrpSpPr>
          <p:cNvPr id="15" name="Group 14"/>
          <p:cNvGrpSpPr/>
          <p:nvPr/>
        </p:nvGrpSpPr>
        <p:grpSpPr>
          <a:xfrm>
            <a:off x="5576495" y="3789565"/>
            <a:ext cx="2669047" cy="1723592"/>
            <a:chOff x="5576495" y="3421697"/>
            <a:chExt cx="2669047" cy="1723592"/>
          </a:xfrm>
        </p:grpSpPr>
        <p:pic>
          <p:nvPicPr>
            <p:cNvPr id="9" name="Picture 8"/>
            <p:cNvPicPr>
              <a:picLocks noChangeAspect="1"/>
            </p:cNvPicPr>
            <p:nvPr/>
          </p:nvPicPr>
          <p:blipFill>
            <a:blip r:embed="rId2">
              <a:duotone>
                <a:schemeClr val="accent3">
                  <a:shade val="45000"/>
                  <a:satMod val="135000"/>
                </a:schemeClr>
                <a:prstClr val="white"/>
              </a:duotone>
            </a:blip>
            <a:stretch>
              <a:fillRect/>
            </a:stretch>
          </p:blipFill>
          <p:spPr>
            <a:xfrm>
              <a:off x="5737261" y="3429003"/>
              <a:ext cx="1254140" cy="902369"/>
            </a:xfrm>
            <a:prstGeom prst="rect">
              <a:avLst/>
            </a:prstGeom>
          </p:spPr>
        </p:pic>
        <p:pic>
          <p:nvPicPr>
            <p:cNvPr id="10" name="Picture 9"/>
            <p:cNvPicPr>
              <a:picLocks noChangeAspect="1"/>
            </p:cNvPicPr>
            <p:nvPr/>
          </p:nvPicPr>
          <p:blipFill>
            <a:blip r:embed="rId2">
              <a:duotone>
                <a:schemeClr val="accent3">
                  <a:shade val="45000"/>
                  <a:satMod val="135000"/>
                </a:schemeClr>
                <a:prstClr val="white"/>
              </a:duotone>
            </a:blip>
            <a:stretch>
              <a:fillRect/>
            </a:stretch>
          </p:blipFill>
          <p:spPr>
            <a:xfrm>
              <a:off x="6991401" y="3421697"/>
              <a:ext cx="1254141" cy="902370"/>
            </a:xfrm>
            <a:prstGeom prst="rect">
              <a:avLst/>
            </a:prstGeom>
          </p:spPr>
        </p:pic>
        <p:sp>
          <p:nvSpPr>
            <p:cNvPr id="13" name="Right Brace 12"/>
            <p:cNvSpPr/>
            <p:nvPr/>
          </p:nvSpPr>
          <p:spPr>
            <a:xfrm rot="5400000">
              <a:off x="6580790" y="3369905"/>
              <a:ext cx="334594" cy="234318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4" name="Content Placeholder 3"/>
            <p:cNvSpPr txBox="1">
              <a:spLocks/>
            </p:cNvSpPr>
            <p:nvPr/>
          </p:nvSpPr>
          <p:spPr>
            <a:xfrm>
              <a:off x="6093875" y="4671183"/>
              <a:ext cx="1308423" cy="47410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Ben</a:t>
              </a:r>
            </a:p>
          </p:txBody>
        </p:sp>
      </p:grpSp>
      <p:grpSp>
        <p:nvGrpSpPr>
          <p:cNvPr id="18" name="Group 17"/>
          <p:cNvGrpSpPr/>
          <p:nvPr/>
        </p:nvGrpSpPr>
        <p:grpSpPr>
          <a:xfrm>
            <a:off x="854598" y="3066844"/>
            <a:ext cx="7065081" cy="782582"/>
            <a:chOff x="854598" y="2698976"/>
            <a:chExt cx="7065081" cy="782582"/>
          </a:xfrm>
        </p:grpSpPr>
        <p:sp>
          <p:nvSpPr>
            <p:cNvPr id="16" name="Right Brace 15"/>
            <p:cNvSpPr/>
            <p:nvPr/>
          </p:nvSpPr>
          <p:spPr>
            <a:xfrm rot="16200000">
              <a:off x="4270917" y="-167204"/>
              <a:ext cx="232443" cy="7065081"/>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7" name="Content Placeholder 3"/>
            <p:cNvSpPr txBox="1">
              <a:spLocks/>
            </p:cNvSpPr>
            <p:nvPr/>
          </p:nvSpPr>
          <p:spPr>
            <a:xfrm>
              <a:off x="3937253" y="2698976"/>
              <a:ext cx="899770" cy="55013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grpSp>
        <p:nvGrpSpPr>
          <p:cNvPr id="78" name="Group 77"/>
          <p:cNvGrpSpPr/>
          <p:nvPr/>
        </p:nvGrpSpPr>
        <p:grpSpPr>
          <a:xfrm>
            <a:off x="1093145" y="3769209"/>
            <a:ext cx="4663758" cy="1901409"/>
            <a:chOff x="-2615514" y="1215738"/>
            <a:chExt cx="4663758" cy="1901409"/>
          </a:xfrm>
        </p:grpSpPr>
        <p:grpSp>
          <p:nvGrpSpPr>
            <p:cNvPr id="76" name="Group 75"/>
            <p:cNvGrpSpPr/>
            <p:nvPr/>
          </p:nvGrpSpPr>
          <p:grpSpPr>
            <a:xfrm>
              <a:off x="-2615514" y="1215738"/>
              <a:ext cx="4663758" cy="1188700"/>
              <a:chOff x="880213" y="3733205"/>
              <a:chExt cx="4663758" cy="1188700"/>
            </a:xfrm>
          </p:grpSpPr>
          <p:pic>
            <p:nvPicPr>
              <p:cNvPr id="19" name="Picture 18"/>
              <p:cNvPicPr>
                <a:picLocks noChangeAspect="1"/>
              </p:cNvPicPr>
              <p:nvPr/>
            </p:nvPicPr>
            <p:blipFill rotWithShape="1">
              <a:blip r:embed="rId3"/>
              <a:srcRect b="51076"/>
              <a:stretch/>
            </p:blipFill>
            <p:spPr>
              <a:xfrm>
                <a:off x="880213" y="3766218"/>
                <a:ext cx="1172476" cy="1155687"/>
              </a:xfrm>
              <a:prstGeom prst="rect">
                <a:avLst/>
              </a:prstGeom>
            </p:spPr>
          </p:pic>
          <p:pic>
            <p:nvPicPr>
              <p:cNvPr id="21" name="Picture 20"/>
              <p:cNvPicPr>
                <a:picLocks noChangeAspect="1"/>
              </p:cNvPicPr>
              <p:nvPr/>
            </p:nvPicPr>
            <p:blipFill rotWithShape="1">
              <a:blip r:embed="rId3"/>
              <a:srcRect b="51076"/>
              <a:stretch/>
            </p:blipFill>
            <p:spPr>
              <a:xfrm>
                <a:off x="2056873" y="3766218"/>
                <a:ext cx="1172476" cy="1155687"/>
              </a:xfrm>
              <a:prstGeom prst="rect">
                <a:avLst/>
              </a:prstGeom>
            </p:spPr>
          </p:pic>
          <p:pic>
            <p:nvPicPr>
              <p:cNvPr id="22" name="Picture 21"/>
              <p:cNvPicPr>
                <a:picLocks noChangeAspect="1"/>
              </p:cNvPicPr>
              <p:nvPr/>
            </p:nvPicPr>
            <p:blipFill rotWithShape="1">
              <a:blip r:embed="rId3"/>
              <a:srcRect b="51076"/>
              <a:stretch/>
            </p:blipFill>
            <p:spPr>
              <a:xfrm>
                <a:off x="3209318" y="3756625"/>
                <a:ext cx="1172476" cy="1155687"/>
              </a:xfrm>
              <a:prstGeom prst="rect">
                <a:avLst/>
              </a:prstGeom>
            </p:spPr>
          </p:pic>
          <p:pic>
            <p:nvPicPr>
              <p:cNvPr id="23" name="Picture 22"/>
              <p:cNvPicPr>
                <a:picLocks noChangeAspect="1"/>
              </p:cNvPicPr>
              <p:nvPr/>
            </p:nvPicPr>
            <p:blipFill rotWithShape="1">
              <a:blip r:embed="rId3"/>
              <a:srcRect b="51076"/>
              <a:stretch/>
            </p:blipFill>
            <p:spPr>
              <a:xfrm>
                <a:off x="4371495" y="3733205"/>
                <a:ext cx="1172476" cy="1155687"/>
              </a:xfrm>
              <a:prstGeom prst="rect">
                <a:avLst/>
              </a:prstGeom>
            </p:spPr>
          </p:pic>
        </p:grpSp>
        <p:grpSp>
          <p:nvGrpSpPr>
            <p:cNvPr id="32" name="Group 31"/>
            <p:cNvGrpSpPr/>
            <p:nvPr/>
          </p:nvGrpSpPr>
          <p:grpSpPr>
            <a:xfrm>
              <a:off x="-2530970" y="2441815"/>
              <a:ext cx="4467237" cy="675332"/>
              <a:chOff x="769199" y="4946254"/>
              <a:chExt cx="3001452" cy="675332"/>
            </a:xfrm>
          </p:grpSpPr>
          <p:sp>
            <p:nvSpPr>
              <p:cNvPr id="33" name="Right Brace 32"/>
              <p:cNvSpPr/>
              <p:nvPr/>
            </p:nvSpPr>
            <p:spPr>
              <a:xfrm rot="5400000">
                <a:off x="2099798" y="3615655"/>
                <a:ext cx="340253" cy="30014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4" name="Content Placeholder 3"/>
              <p:cNvSpPr txBox="1">
                <a:spLocks/>
              </p:cNvSpPr>
              <p:nvPr/>
            </p:nvSpPr>
            <p:spPr>
              <a:xfrm>
                <a:off x="1772731"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Tim</a:t>
                </a:r>
              </a:p>
            </p:txBody>
          </p:sp>
        </p:grpSp>
      </p:grpSp>
      <p:grpSp>
        <p:nvGrpSpPr>
          <p:cNvPr id="79" name="Group 78"/>
          <p:cNvGrpSpPr/>
          <p:nvPr/>
        </p:nvGrpSpPr>
        <p:grpSpPr>
          <a:xfrm>
            <a:off x="5703974" y="3753004"/>
            <a:ext cx="2201391" cy="1854639"/>
            <a:chOff x="1995315" y="1199533"/>
            <a:chExt cx="2201391" cy="1854639"/>
          </a:xfrm>
        </p:grpSpPr>
        <p:grpSp>
          <p:nvGrpSpPr>
            <p:cNvPr id="77" name="Group 76"/>
            <p:cNvGrpSpPr/>
            <p:nvPr/>
          </p:nvGrpSpPr>
          <p:grpSpPr>
            <a:xfrm>
              <a:off x="1995315" y="1199533"/>
              <a:ext cx="2201391" cy="1167179"/>
              <a:chOff x="5572556" y="3733205"/>
              <a:chExt cx="2201391" cy="1167179"/>
            </a:xfrm>
          </p:grpSpPr>
          <p:pic>
            <p:nvPicPr>
              <p:cNvPr id="20" name="Picture 19"/>
              <p:cNvPicPr>
                <a:picLocks noChangeAspect="1"/>
              </p:cNvPicPr>
              <p:nvPr/>
            </p:nvPicPr>
            <p:blipFill rotWithShape="1">
              <a:blip r:embed="rId3"/>
              <a:srcRect t="48441"/>
              <a:stretch/>
            </p:blipFill>
            <p:spPr>
              <a:xfrm>
                <a:off x="5572556" y="3733205"/>
                <a:ext cx="1116519" cy="1159801"/>
              </a:xfrm>
              <a:prstGeom prst="rect">
                <a:avLst/>
              </a:prstGeom>
            </p:spPr>
          </p:pic>
          <p:pic>
            <p:nvPicPr>
              <p:cNvPr id="24" name="Picture 23"/>
              <p:cNvPicPr>
                <a:picLocks noChangeAspect="1"/>
              </p:cNvPicPr>
              <p:nvPr/>
            </p:nvPicPr>
            <p:blipFill rotWithShape="1">
              <a:blip r:embed="rId3"/>
              <a:srcRect t="48441"/>
              <a:stretch/>
            </p:blipFill>
            <p:spPr>
              <a:xfrm>
                <a:off x="6657428" y="3740583"/>
                <a:ext cx="1116519" cy="1159801"/>
              </a:xfrm>
              <a:prstGeom prst="rect">
                <a:avLst/>
              </a:prstGeom>
            </p:spPr>
          </p:pic>
        </p:grpSp>
        <p:grpSp>
          <p:nvGrpSpPr>
            <p:cNvPr id="35" name="Group 34"/>
            <p:cNvGrpSpPr/>
            <p:nvPr/>
          </p:nvGrpSpPr>
          <p:grpSpPr>
            <a:xfrm>
              <a:off x="2013937" y="2375849"/>
              <a:ext cx="2149548" cy="678323"/>
              <a:chOff x="3770651" y="4943263"/>
              <a:chExt cx="1781064" cy="678323"/>
            </a:xfrm>
          </p:grpSpPr>
          <p:sp>
            <p:nvSpPr>
              <p:cNvPr id="36" name="Right Brace 35"/>
              <p:cNvSpPr/>
              <p:nvPr/>
            </p:nvSpPr>
            <p:spPr>
              <a:xfrm rot="5400000">
                <a:off x="4491056" y="4222858"/>
                <a:ext cx="340253" cy="178106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7" name="Content Placeholder 3"/>
              <p:cNvSpPr txBox="1">
                <a:spLocks/>
              </p:cNvSpPr>
              <p:nvPr/>
            </p:nvSpPr>
            <p:spPr>
              <a:xfrm>
                <a:off x="4171024"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Ben</a:t>
                </a:r>
              </a:p>
            </p:txBody>
          </p:sp>
        </p:grpSp>
      </p:grpSp>
      <p:grpSp>
        <p:nvGrpSpPr>
          <p:cNvPr id="80" name="Group 79"/>
          <p:cNvGrpSpPr/>
          <p:nvPr/>
        </p:nvGrpSpPr>
        <p:grpSpPr>
          <a:xfrm>
            <a:off x="1093145" y="2925829"/>
            <a:ext cx="6778999" cy="848250"/>
            <a:chOff x="-2615514" y="372358"/>
            <a:chExt cx="6778999" cy="848250"/>
          </a:xfrm>
        </p:grpSpPr>
        <p:sp>
          <p:nvSpPr>
            <p:cNvPr id="38" name="Right Brace 37"/>
            <p:cNvSpPr/>
            <p:nvPr/>
          </p:nvSpPr>
          <p:spPr>
            <a:xfrm rot="16200000">
              <a:off x="613837" y="-2329040"/>
              <a:ext cx="320297" cy="677899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9" name="Content Placeholder 3"/>
            <p:cNvSpPr txBox="1">
              <a:spLocks/>
            </p:cNvSpPr>
            <p:nvPr/>
          </p:nvSpPr>
          <p:spPr>
            <a:xfrm>
              <a:off x="333379" y="372358"/>
              <a:ext cx="881211" cy="43130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sp>
        <p:nvSpPr>
          <p:cNvPr id="40" name="Right Brace 39"/>
          <p:cNvSpPr/>
          <p:nvPr/>
        </p:nvSpPr>
        <p:spPr>
          <a:xfrm rot="16200000">
            <a:off x="4313359" y="1972966"/>
            <a:ext cx="340253" cy="3511836"/>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1" name="Content Placeholder 3"/>
          <p:cNvSpPr txBox="1">
            <a:spLocks/>
          </p:cNvSpPr>
          <p:nvPr/>
        </p:nvSpPr>
        <p:spPr>
          <a:xfrm>
            <a:off x="4081327" y="3009240"/>
            <a:ext cx="608495"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nvGrpSpPr>
          <p:cNvPr id="42" name="Group 41"/>
          <p:cNvGrpSpPr/>
          <p:nvPr/>
        </p:nvGrpSpPr>
        <p:grpSpPr>
          <a:xfrm>
            <a:off x="2718020" y="3909920"/>
            <a:ext cx="2349307" cy="1456239"/>
            <a:chOff x="1421343" y="4268208"/>
            <a:chExt cx="2349307" cy="1456239"/>
          </a:xfrm>
        </p:grpSpPr>
        <p:sp>
          <p:nvSpPr>
            <p:cNvPr id="43" name="Right Brace 42"/>
            <p:cNvSpPr/>
            <p:nvPr/>
          </p:nvSpPr>
          <p:spPr>
            <a:xfrm rot="5400000">
              <a:off x="2425870" y="3941728"/>
              <a:ext cx="340253" cy="234930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4" name="Content Placeholder 3"/>
            <p:cNvSpPr txBox="1">
              <a:spLocks/>
            </p:cNvSpPr>
            <p:nvPr/>
          </p:nvSpPr>
          <p:spPr>
            <a:xfrm>
              <a:off x="2085768" y="5242321"/>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Tim</a:t>
              </a:r>
            </a:p>
          </p:txBody>
        </p:sp>
        <p:sp>
          <p:nvSpPr>
            <p:cNvPr id="45" name="Rectangle 44"/>
            <p:cNvSpPr/>
            <p:nvPr/>
          </p:nvSpPr>
          <p:spPr>
            <a:xfrm>
              <a:off x="1421344"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46" name="Rectangle 45"/>
            <p:cNvSpPr/>
            <p:nvPr/>
          </p:nvSpPr>
          <p:spPr>
            <a:xfrm>
              <a:off x="2006650"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47" name="Rectangle 46"/>
            <p:cNvSpPr/>
            <p:nvPr/>
          </p:nvSpPr>
          <p:spPr>
            <a:xfrm>
              <a:off x="2591956"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48" name="Rectangle 47"/>
            <p:cNvSpPr/>
            <p:nvPr/>
          </p:nvSpPr>
          <p:spPr>
            <a:xfrm>
              <a:off x="3177262"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grpSp>
        <p:nvGrpSpPr>
          <p:cNvPr id="49" name="Group 48"/>
          <p:cNvGrpSpPr/>
          <p:nvPr/>
        </p:nvGrpSpPr>
        <p:grpSpPr>
          <a:xfrm>
            <a:off x="5044904" y="3909920"/>
            <a:ext cx="1170612" cy="1489693"/>
            <a:chOff x="3762568" y="4268208"/>
            <a:chExt cx="1170612" cy="1489693"/>
          </a:xfrm>
        </p:grpSpPr>
        <p:sp>
          <p:nvSpPr>
            <p:cNvPr id="50" name="Right Brace 49"/>
            <p:cNvSpPr/>
            <p:nvPr/>
          </p:nvSpPr>
          <p:spPr>
            <a:xfrm rot="5400000">
              <a:off x="4181789" y="4532126"/>
              <a:ext cx="340253" cy="116252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1" name="Content Placeholder 3"/>
            <p:cNvSpPr txBox="1">
              <a:spLocks/>
            </p:cNvSpPr>
            <p:nvPr/>
          </p:nvSpPr>
          <p:spPr>
            <a:xfrm>
              <a:off x="3920681" y="5275775"/>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Ben</a:t>
              </a:r>
            </a:p>
          </p:txBody>
        </p:sp>
        <p:sp>
          <p:nvSpPr>
            <p:cNvPr id="52" name="Rectangle 51"/>
            <p:cNvSpPr/>
            <p:nvPr/>
          </p:nvSpPr>
          <p:spPr>
            <a:xfrm>
              <a:off x="3762568"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53" name="Rectangle 52"/>
            <p:cNvSpPr/>
            <p:nvPr/>
          </p:nvSpPr>
          <p:spPr>
            <a:xfrm>
              <a:off x="4347874" y="4268208"/>
              <a:ext cx="585306"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sp>
        <p:nvSpPr>
          <p:cNvPr id="54" name="Right Brace 53"/>
          <p:cNvSpPr/>
          <p:nvPr/>
        </p:nvSpPr>
        <p:spPr>
          <a:xfrm rot="16200000">
            <a:off x="4135670" y="1268277"/>
            <a:ext cx="340253" cy="477796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5" name="Content Placeholder 3"/>
          <p:cNvSpPr txBox="1">
            <a:spLocks/>
          </p:cNvSpPr>
          <p:nvPr/>
        </p:nvSpPr>
        <p:spPr>
          <a:xfrm>
            <a:off x="3975091" y="2999981"/>
            <a:ext cx="661410"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nvGrpSpPr>
          <p:cNvPr id="56" name="Group 55"/>
          <p:cNvGrpSpPr/>
          <p:nvPr/>
        </p:nvGrpSpPr>
        <p:grpSpPr>
          <a:xfrm>
            <a:off x="1900706" y="3901037"/>
            <a:ext cx="3001452" cy="1353378"/>
            <a:chOff x="769199" y="4268208"/>
            <a:chExt cx="3001452" cy="1353378"/>
          </a:xfrm>
        </p:grpSpPr>
        <p:sp>
          <p:nvSpPr>
            <p:cNvPr id="57" name="Right Brace 56"/>
            <p:cNvSpPr/>
            <p:nvPr/>
          </p:nvSpPr>
          <p:spPr>
            <a:xfrm rot="5400000">
              <a:off x="2099798" y="3615655"/>
              <a:ext cx="340253" cy="30014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8" name="Content Placeholder 3"/>
            <p:cNvSpPr txBox="1">
              <a:spLocks/>
            </p:cNvSpPr>
            <p:nvPr/>
          </p:nvSpPr>
          <p:spPr>
            <a:xfrm>
              <a:off x="1772731"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Tim</a:t>
              </a:r>
            </a:p>
          </p:txBody>
        </p:sp>
        <p:sp>
          <p:nvSpPr>
            <p:cNvPr id="59" name="Rectangle 58"/>
            <p:cNvSpPr/>
            <p:nvPr/>
          </p:nvSpPr>
          <p:spPr>
            <a:xfrm>
              <a:off x="836038" y="4268208"/>
              <a:ext cx="292653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a:t>4</a:t>
              </a:r>
            </a:p>
          </p:txBody>
        </p:sp>
      </p:grpSp>
      <p:grpSp>
        <p:nvGrpSpPr>
          <p:cNvPr id="75" name="Group 74"/>
          <p:cNvGrpSpPr/>
          <p:nvPr/>
        </p:nvGrpSpPr>
        <p:grpSpPr>
          <a:xfrm>
            <a:off x="4902158" y="3900006"/>
            <a:ext cx="1789147" cy="1354409"/>
            <a:chOff x="8984828" y="1973053"/>
            <a:chExt cx="1789147" cy="1354409"/>
          </a:xfrm>
        </p:grpSpPr>
        <p:grpSp>
          <p:nvGrpSpPr>
            <p:cNvPr id="60" name="Group 59"/>
            <p:cNvGrpSpPr/>
            <p:nvPr/>
          </p:nvGrpSpPr>
          <p:grpSpPr>
            <a:xfrm>
              <a:off x="8984828" y="1974084"/>
              <a:ext cx="1789147" cy="1353378"/>
              <a:chOff x="3762568" y="4268208"/>
              <a:chExt cx="1789147" cy="1353378"/>
            </a:xfrm>
          </p:grpSpPr>
          <p:sp>
            <p:nvSpPr>
              <p:cNvPr id="61" name="Right Brace 60"/>
              <p:cNvSpPr/>
              <p:nvPr/>
            </p:nvSpPr>
            <p:spPr>
              <a:xfrm rot="5400000">
                <a:off x="4491056" y="4222858"/>
                <a:ext cx="340253" cy="178106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2" name="Content Placeholder 3"/>
              <p:cNvSpPr txBox="1">
                <a:spLocks/>
              </p:cNvSpPr>
              <p:nvPr/>
            </p:nvSpPr>
            <p:spPr>
              <a:xfrm>
                <a:off x="4171024"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Ben</a:t>
                </a:r>
              </a:p>
            </p:txBody>
          </p:sp>
          <p:sp>
            <p:nvSpPr>
              <p:cNvPr id="63" name="Rectangle 62"/>
              <p:cNvSpPr/>
              <p:nvPr/>
            </p:nvSpPr>
            <p:spPr>
              <a:xfrm>
                <a:off x="3762568" y="4268208"/>
                <a:ext cx="87634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sp>
          <p:nvSpPr>
            <p:cNvPr id="64" name="Rectangle 63"/>
            <p:cNvSpPr/>
            <p:nvPr/>
          </p:nvSpPr>
          <p:spPr>
            <a:xfrm>
              <a:off x="9867400" y="1973053"/>
              <a:ext cx="87634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grpSp>
      <p:sp>
        <p:nvSpPr>
          <p:cNvPr id="65" name="Right Brace 64"/>
          <p:cNvSpPr/>
          <p:nvPr/>
        </p:nvSpPr>
        <p:spPr>
          <a:xfrm rot="16200000">
            <a:off x="4277310" y="1290321"/>
            <a:ext cx="340253" cy="477796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6" name="Content Placeholder 3"/>
          <p:cNvSpPr txBox="1">
            <a:spLocks/>
          </p:cNvSpPr>
          <p:nvPr/>
        </p:nvSpPr>
        <p:spPr>
          <a:xfrm>
            <a:off x="4131227" y="2875661"/>
            <a:ext cx="661410"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6</a:t>
            </a:r>
          </a:p>
        </p:txBody>
      </p:sp>
      <p:grpSp>
        <p:nvGrpSpPr>
          <p:cNvPr id="67" name="Group 66"/>
          <p:cNvGrpSpPr/>
          <p:nvPr/>
        </p:nvGrpSpPr>
        <p:grpSpPr>
          <a:xfrm>
            <a:off x="2058458" y="3956282"/>
            <a:ext cx="3001452" cy="1353378"/>
            <a:chOff x="769199" y="4268208"/>
            <a:chExt cx="3001452" cy="1353378"/>
          </a:xfrm>
        </p:grpSpPr>
        <p:sp>
          <p:nvSpPr>
            <p:cNvPr id="68" name="Right Brace 67"/>
            <p:cNvSpPr/>
            <p:nvPr/>
          </p:nvSpPr>
          <p:spPr>
            <a:xfrm rot="5400000">
              <a:off x="2099798" y="3615655"/>
              <a:ext cx="340253" cy="3001452"/>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9" name="Content Placeholder 3"/>
            <p:cNvSpPr txBox="1">
              <a:spLocks/>
            </p:cNvSpPr>
            <p:nvPr/>
          </p:nvSpPr>
          <p:spPr>
            <a:xfrm>
              <a:off x="1772731"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Tim</a:t>
              </a:r>
            </a:p>
          </p:txBody>
        </p:sp>
        <p:sp>
          <p:nvSpPr>
            <p:cNvPr id="70" name="Rectangle 69"/>
            <p:cNvSpPr/>
            <p:nvPr/>
          </p:nvSpPr>
          <p:spPr>
            <a:xfrm>
              <a:off x="836038" y="4268208"/>
              <a:ext cx="2926530"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a:t>4</a:t>
              </a:r>
            </a:p>
          </p:txBody>
        </p:sp>
      </p:grpSp>
      <p:grpSp>
        <p:nvGrpSpPr>
          <p:cNvPr id="71" name="Group 70"/>
          <p:cNvGrpSpPr/>
          <p:nvPr/>
        </p:nvGrpSpPr>
        <p:grpSpPr>
          <a:xfrm>
            <a:off x="5066627" y="3957639"/>
            <a:ext cx="1789148" cy="1353378"/>
            <a:chOff x="3762567" y="4268208"/>
            <a:chExt cx="1789148" cy="1353378"/>
          </a:xfrm>
        </p:grpSpPr>
        <p:sp>
          <p:nvSpPr>
            <p:cNvPr id="72" name="Right Brace 71"/>
            <p:cNvSpPr/>
            <p:nvPr/>
          </p:nvSpPr>
          <p:spPr>
            <a:xfrm rot="5400000">
              <a:off x="4491056" y="4222858"/>
              <a:ext cx="340253" cy="1781064"/>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3" name="Content Placeholder 3"/>
            <p:cNvSpPr txBox="1">
              <a:spLocks/>
            </p:cNvSpPr>
            <p:nvPr/>
          </p:nvSpPr>
          <p:spPr>
            <a:xfrm>
              <a:off x="4171024" y="5139460"/>
              <a:ext cx="994538" cy="4821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2800" dirty="0"/>
                <a:t>Ben</a:t>
              </a:r>
            </a:p>
          </p:txBody>
        </p:sp>
        <p:sp>
          <p:nvSpPr>
            <p:cNvPr id="74" name="Rectangle 73"/>
            <p:cNvSpPr/>
            <p:nvPr/>
          </p:nvSpPr>
          <p:spPr>
            <a:xfrm>
              <a:off x="3762567" y="4268208"/>
              <a:ext cx="1789147" cy="608568"/>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a:t>2</a:t>
              </a:r>
            </a:p>
          </p:txBody>
        </p:sp>
      </p:grpSp>
      <p:sp>
        <p:nvSpPr>
          <p:cNvPr id="81" name="Footer Placeholder 7"/>
          <p:cNvSpPr txBox="1">
            <a:spLocks/>
          </p:cNvSpPr>
          <p:nvPr/>
        </p:nvSpPr>
        <p:spPr bwMode="auto">
          <a:xfrm>
            <a:off x="5405718" y="6279410"/>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82"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58916"/>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621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5"/>
                                        </p:tgtEl>
                                      </p:cBhvr>
                                    </p:animEffect>
                                    <p:set>
                                      <p:cBhvr>
                                        <p:cTn id="25" dur="1" fill="hold">
                                          <p:stCondLst>
                                            <p:cond delay="499"/>
                                          </p:stCondLst>
                                        </p:cTn>
                                        <p:tgtEl>
                                          <p:spTgt spid="15"/>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8"/>
                                        </p:tgtEl>
                                      </p:cBhvr>
                                    </p:animEffect>
                                    <p:set>
                                      <p:cBhvr>
                                        <p:cTn id="28" dur="1" fill="hold">
                                          <p:stCondLst>
                                            <p:cond delay="499"/>
                                          </p:stCondLst>
                                        </p:cTn>
                                        <p:tgtEl>
                                          <p:spTgt spid="1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8"/>
                                        </p:tgtEl>
                                        <p:attrNameLst>
                                          <p:attrName>style.visibility</p:attrName>
                                        </p:attrNameLst>
                                      </p:cBhvr>
                                      <p:to>
                                        <p:strVal val="visible"/>
                                      </p:to>
                                    </p:set>
                                    <p:animEffect transition="in" filter="fade">
                                      <p:cBhvr>
                                        <p:cTn id="33" dur="500"/>
                                        <p:tgtEl>
                                          <p:spTgt spid="7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fade">
                                      <p:cBhvr>
                                        <p:cTn id="38" dur="500"/>
                                        <p:tgtEl>
                                          <p:spTgt spid="79"/>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78"/>
                                        </p:tgtEl>
                                      </p:cBhvr>
                                    </p:animEffect>
                                    <p:set>
                                      <p:cBhvr>
                                        <p:cTn id="48" dur="1" fill="hold">
                                          <p:stCondLst>
                                            <p:cond delay="499"/>
                                          </p:stCondLst>
                                        </p:cTn>
                                        <p:tgtEl>
                                          <p:spTgt spid="78"/>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79"/>
                                        </p:tgtEl>
                                      </p:cBhvr>
                                    </p:animEffect>
                                    <p:set>
                                      <p:cBhvr>
                                        <p:cTn id="51" dur="1" fill="hold">
                                          <p:stCondLst>
                                            <p:cond delay="499"/>
                                          </p:stCondLst>
                                        </p:cTn>
                                        <p:tgtEl>
                                          <p:spTgt spid="79"/>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80"/>
                                        </p:tgtEl>
                                      </p:cBhvr>
                                    </p:animEffect>
                                    <p:set>
                                      <p:cBhvr>
                                        <p:cTn id="54" dur="1" fill="hold">
                                          <p:stCondLst>
                                            <p:cond delay="499"/>
                                          </p:stCondLst>
                                        </p:cTn>
                                        <p:tgtEl>
                                          <p:spTgt spid="80"/>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500"/>
                                        <p:tgtEl>
                                          <p:spTgt spid="4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42"/>
                                        </p:tgtEl>
                                      </p:cBhvr>
                                    </p:animEffect>
                                    <p:set>
                                      <p:cBhvr>
                                        <p:cTn id="77" dur="1" fill="hold">
                                          <p:stCondLst>
                                            <p:cond delay="499"/>
                                          </p:stCondLst>
                                        </p:cTn>
                                        <p:tgtEl>
                                          <p:spTgt spid="42"/>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49"/>
                                        </p:tgtEl>
                                      </p:cBhvr>
                                    </p:animEffect>
                                    <p:set>
                                      <p:cBhvr>
                                        <p:cTn id="80" dur="1" fill="hold">
                                          <p:stCondLst>
                                            <p:cond delay="499"/>
                                          </p:stCondLst>
                                        </p:cTn>
                                        <p:tgtEl>
                                          <p:spTgt spid="49"/>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40"/>
                                        </p:tgtEl>
                                      </p:cBhvr>
                                    </p:animEffect>
                                    <p:set>
                                      <p:cBhvr>
                                        <p:cTn id="83" dur="1" fill="hold">
                                          <p:stCondLst>
                                            <p:cond delay="499"/>
                                          </p:stCondLst>
                                        </p:cTn>
                                        <p:tgtEl>
                                          <p:spTgt spid="40"/>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41"/>
                                        </p:tgtEl>
                                      </p:cBhvr>
                                    </p:animEffect>
                                    <p:set>
                                      <p:cBhvr>
                                        <p:cTn id="86" dur="1" fill="hold">
                                          <p:stCondLst>
                                            <p:cond delay="499"/>
                                          </p:stCondLst>
                                        </p:cTn>
                                        <p:tgtEl>
                                          <p:spTgt spid="41"/>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500"/>
                                        <p:tgtEl>
                                          <p:spTgt spid="56"/>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75"/>
                                        </p:tgtEl>
                                        <p:attrNameLst>
                                          <p:attrName>style.visibility</p:attrName>
                                        </p:attrNameLst>
                                      </p:cBhvr>
                                      <p:to>
                                        <p:strVal val="visible"/>
                                      </p:to>
                                    </p:set>
                                    <p:animEffect transition="in" filter="fade">
                                      <p:cBhvr>
                                        <p:cTn id="96" dur="500"/>
                                        <p:tgtEl>
                                          <p:spTgt spid="75"/>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fade">
                                      <p:cBhvr>
                                        <p:cTn id="101" dur="500"/>
                                        <p:tgtEl>
                                          <p:spTgt spid="5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4"/>
                                        </p:tgtEl>
                                        <p:attrNameLst>
                                          <p:attrName>style.visibility</p:attrName>
                                        </p:attrNameLst>
                                      </p:cBhvr>
                                      <p:to>
                                        <p:strVal val="visible"/>
                                      </p:to>
                                    </p:set>
                                    <p:animEffect transition="in" filter="fade">
                                      <p:cBhvr>
                                        <p:cTn id="104" dur="500"/>
                                        <p:tgtEl>
                                          <p:spTgt spid="54"/>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56"/>
                                        </p:tgtEl>
                                      </p:cBhvr>
                                    </p:animEffect>
                                    <p:set>
                                      <p:cBhvr>
                                        <p:cTn id="109" dur="1" fill="hold">
                                          <p:stCondLst>
                                            <p:cond delay="499"/>
                                          </p:stCondLst>
                                        </p:cTn>
                                        <p:tgtEl>
                                          <p:spTgt spid="56"/>
                                        </p:tgtEl>
                                        <p:attrNameLst>
                                          <p:attrName>style.visibility</p:attrName>
                                        </p:attrNameLst>
                                      </p:cBhvr>
                                      <p:to>
                                        <p:strVal val="hidden"/>
                                      </p:to>
                                    </p:set>
                                  </p:childTnLst>
                                </p:cTn>
                              </p:par>
                              <p:par>
                                <p:cTn id="110" presetID="10" presetClass="exit" presetSubtype="0" fill="hold" nodeType="withEffect">
                                  <p:stCondLst>
                                    <p:cond delay="0"/>
                                  </p:stCondLst>
                                  <p:childTnLst>
                                    <p:animEffect transition="out" filter="fade">
                                      <p:cBhvr>
                                        <p:cTn id="111" dur="500"/>
                                        <p:tgtEl>
                                          <p:spTgt spid="75"/>
                                        </p:tgtEl>
                                      </p:cBhvr>
                                    </p:animEffect>
                                    <p:set>
                                      <p:cBhvr>
                                        <p:cTn id="112" dur="1" fill="hold">
                                          <p:stCondLst>
                                            <p:cond delay="499"/>
                                          </p:stCondLst>
                                        </p:cTn>
                                        <p:tgtEl>
                                          <p:spTgt spid="75"/>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500"/>
                                        <p:tgtEl>
                                          <p:spTgt spid="55"/>
                                        </p:tgtEl>
                                      </p:cBhvr>
                                    </p:animEffect>
                                    <p:set>
                                      <p:cBhvr>
                                        <p:cTn id="115" dur="1" fill="hold">
                                          <p:stCondLst>
                                            <p:cond delay="499"/>
                                          </p:stCondLst>
                                        </p:cTn>
                                        <p:tgtEl>
                                          <p:spTgt spid="55"/>
                                        </p:tgtEl>
                                        <p:attrNameLst>
                                          <p:attrName>style.visibility</p:attrName>
                                        </p:attrNameLst>
                                      </p:cBhvr>
                                      <p:to>
                                        <p:strVal val="hidden"/>
                                      </p:to>
                                    </p:set>
                                  </p:childTnLst>
                                </p:cTn>
                              </p:par>
                              <p:par>
                                <p:cTn id="116" presetID="10" presetClass="exit" presetSubtype="0" fill="hold" grpId="1" nodeType="withEffect">
                                  <p:stCondLst>
                                    <p:cond delay="0"/>
                                  </p:stCondLst>
                                  <p:childTnLst>
                                    <p:animEffect transition="out" filter="fade">
                                      <p:cBhvr>
                                        <p:cTn id="117" dur="500"/>
                                        <p:tgtEl>
                                          <p:spTgt spid="54"/>
                                        </p:tgtEl>
                                      </p:cBhvr>
                                    </p:animEffect>
                                    <p:set>
                                      <p:cBhvr>
                                        <p:cTn id="118" dur="1" fill="hold">
                                          <p:stCondLst>
                                            <p:cond delay="499"/>
                                          </p:stCondLst>
                                        </p:cTn>
                                        <p:tgtEl>
                                          <p:spTgt spid="54"/>
                                        </p:tgtEl>
                                        <p:attrNameLst>
                                          <p:attrName>style.visibility</p:attrName>
                                        </p:attrNameLst>
                                      </p:cBhvr>
                                      <p:to>
                                        <p:strVal val="hidden"/>
                                      </p:to>
                                    </p:se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67"/>
                                        </p:tgtEl>
                                        <p:attrNameLst>
                                          <p:attrName>style.visibility</p:attrName>
                                        </p:attrNameLst>
                                      </p:cBhvr>
                                      <p:to>
                                        <p:strVal val="visible"/>
                                      </p:to>
                                    </p:set>
                                    <p:animEffect transition="in" filter="fade">
                                      <p:cBhvr>
                                        <p:cTn id="123" dur="500"/>
                                        <p:tgtEl>
                                          <p:spTgt spid="67"/>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nodeType="clickEffect">
                                  <p:stCondLst>
                                    <p:cond delay="0"/>
                                  </p:stCondLst>
                                  <p:childTnLst>
                                    <p:set>
                                      <p:cBhvr>
                                        <p:cTn id="127" dur="1" fill="hold">
                                          <p:stCondLst>
                                            <p:cond delay="0"/>
                                          </p:stCondLst>
                                        </p:cTn>
                                        <p:tgtEl>
                                          <p:spTgt spid="71"/>
                                        </p:tgtEl>
                                        <p:attrNameLst>
                                          <p:attrName>style.visibility</p:attrName>
                                        </p:attrNameLst>
                                      </p:cBhvr>
                                      <p:to>
                                        <p:strVal val="visible"/>
                                      </p:to>
                                    </p:set>
                                    <p:animEffect transition="in" filter="fade">
                                      <p:cBhvr>
                                        <p:cTn id="128" dur="500"/>
                                        <p:tgtEl>
                                          <p:spTgt spid="71"/>
                                        </p:tgtEl>
                                      </p:cBhvr>
                                    </p:animEffect>
                                  </p:childTnLst>
                                </p:cTn>
                              </p:par>
                            </p:childTnLst>
                          </p:cTn>
                        </p:par>
                      </p:childTnLst>
                    </p:cTn>
                  </p:par>
                  <p:par>
                    <p:cTn id="129" fill="hold">
                      <p:stCondLst>
                        <p:cond delay="indefinite"/>
                      </p:stCondLst>
                      <p:childTnLst>
                        <p:par>
                          <p:cTn id="130" fill="hold">
                            <p:stCondLst>
                              <p:cond delay="0"/>
                            </p:stCondLst>
                            <p:childTnLst>
                              <p:par>
                                <p:cTn id="131" presetID="10" presetClass="entr" presetSubtype="0" fill="hold" grpId="0" nodeType="click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500"/>
                                        <p:tgtEl>
                                          <p:spTgt spid="65"/>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6"/>
                                        </p:tgtEl>
                                        <p:attrNameLst>
                                          <p:attrName>style.visibility</p:attrName>
                                        </p:attrNameLst>
                                      </p:cBhvr>
                                      <p:to>
                                        <p:strVal val="visible"/>
                                      </p:to>
                                    </p:set>
                                    <p:animEffect transition="in" filter="fade">
                                      <p:cBhvr>
                                        <p:cTn id="136" dur="500"/>
                                        <p:tgtEl>
                                          <p:spTgt spid="66"/>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nodeType="clickEffect">
                                  <p:stCondLst>
                                    <p:cond delay="0"/>
                                  </p:stCondLst>
                                  <p:childTnLst>
                                    <p:animEffect transition="out" filter="fade">
                                      <p:cBhvr>
                                        <p:cTn id="140" dur="500"/>
                                        <p:tgtEl>
                                          <p:spTgt spid="67"/>
                                        </p:tgtEl>
                                      </p:cBhvr>
                                    </p:animEffect>
                                    <p:set>
                                      <p:cBhvr>
                                        <p:cTn id="141" dur="1" fill="hold">
                                          <p:stCondLst>
                                            <p:cond delay="499"/>
                                          </p:stCondLst>
                                        </p:cTn>
                                        <p:tgtEl>
                                          <p:spTgt spid="67"/>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71"/>
                                        </p:tgtEl>
                                      </p:cBhvr>
                                    </p:animEffect>
                                    <p:set>
                                      <p:cBhvr>
                                        <p:cTn id="144" dur="1" fill="hold">
                                          <p:stCondLst>
                                            <p:cond delay="499"/>
                                          </p:stCondLst>
                                        </p:cTn>
                                        <p:tgtEl>
                                          <p:spTgt spid="71"/>
                                        </p:tgtEl>
                                        <p:attrNameLst>
                                          <p:attrName>style.visibility</p:attrName>
                                        </p:attrNameLst>
                                      </p:cBhvr>
                                      <p:to>
                                        <p:strVal val="hidden"/>
                                      </p:to>
                                    </p:set>
                                  </p:childTnLst>
                                </p:cTn>
                              </p:par>
                              <p:par>
                                <p:cTn id="145" presetID="10" presetClass="exit" presetSubtype="0" fill="hold" grpId="1" nodeType="withEffect">
                                  <p:stCondLst>
                                    <p:cond delay="0"/>
                                  </p:stCondLst>
                                  <p:childTnLst>
                                    <p:animEffect transition="out" filter="fade">
                                      <p:cBhvr>
                                        <p:cTn id="146" dur="500"/>
                                        <p:tgtEl>
                                          <p:spTgt spid="65"/>
                                        </p:tgtEl>
                                      </p:cBhvr>
                                    </p:animEffect>
                                    <p:set>
                                      <p:cBhvr>
                                        <p:cTn id="147" dur="1" fill="hold">
                                          <p:stCondLst>
                                            <p:cond delay="499"/>
                                          </p:stCondLst>
                                        </p:cTn>
                                        <p:tgtEl>
                                          <p:spTgt spid="65"/>
                                        </p:tgtEl>
                                        <p:attrNameLst>
                                          <p:attrName>style.visibility</p:attrName>
                                        </p:attrNameLst>
                                      </p:cBhvr>
                                      <p:to>
                                        <p:strVal val="hidden"/>
                                      </p:to>
                                    </p:set>
                                  </p:childTnLst>
                                </p:cTn>
                              </p:par>
                              <p:par>
                                <p:cTn id="148" presetID="10" presetClass="exit" presetSubtype="0" fill="hold" grpId="1" nodeType="withEffect">
                                  <p:stCondLst>
                                    <p:cond delay="0"/>
                                  </p:stCondLst>
                                  <p:childTnLst>
                                    <p:animEffect transition="out" filter="fade">
                                      <p:cBhvr>
                                        <p:cTn id="149" dur="500"/>
                                        <p:tgtEl>
                                          <p:spTgt spid="66"/>
                                        </p:tgtEl>
                                      </p:cBhvr>
                                    </p:animEffect>
                                    <p:set>
                                      <p:cBhvr>
                                        <p:cTn id="150" dur="1" fill="hold">
                                          <p:stCondLst>
                                            <p:cond delay="499"/>
                                          </p:stCondLst>
                                        </p:cTn>
                                        <p:tgtEl>
                                          <p:spTgt spid="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1" grpId="0"/>
      <p:bldP spid="41" grpId="1"/>
      <p:bldP spid="54" grpId="0" animBg="1"/>
      <p:bldP spid="54" grpId="1" animBg="1"/>
      <p:bldP spid="55" grpId="0"/>
      <p:bldP spid="55" grpId="1"/>
      <p:bldP spid="65" grpId="0" animBg="1"/>
      <p:bldP spid="65" grpId="1" animBg="1"/>
      <p:bldP spid="66" grpId="0"/>
      <p:bldP spid="66" grpId="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a:stretch>
            <a:fillRect/>
          </a:stretch>
        </p:blipFill>
        <p:spPr>
          <a:xfrm>
            <a:off x="500729" y="2709333"/>
            <a:ext cx="3950250" cy="1854199"/>
          </a:xfrm>
          <a:prstGeom prst="rect">
            <a:avLst/>
          </a:prstGeom>
        </p:spPr>
      </p:pic>
      <p:pic>
        <p:nvPicPr>
          <p:cNvPr id="37" name="Picture 36"/>
          <p:cNvPicPr>
            <a:picLocks noChangeAspect="1"/>
          </p:cNvPicPr>
          <p:nvPr/>
        </p:nvPicPr>
        <p:blipFill>
          <a:blip r:embed="rId3"/>
          <a:stretch>
            <a:fillRect/>
          </a:stretch>
        </p:blipFill>
        <p:spPr>
          <a:xfrm>
            <a:off x="500728" y="1365236"/>
            <a:ext cx="3688452" cy="1344097"/>
          </a:xfrm>
          <a:prstGeom prst="rect">
            <a:avLst/>
          </a:prstGeom>
        </p:spPr>
      </p:pic>
      <p:pic>
        <p:nvPicPr>
          <p:cNvPr id="52" name="Picture 51"/>
          <p:cNvPicPr>
            <a:picLocks noChangeAspect="1"/>
          </p:cNvPicPr>
          <p:nvPr/>
        </p:nvPicPr>
        <p:blipFill>
          <a:blip r:embed="rId4"/>
          <a:stretch>
            <a:fillRect/>
          </a:stretch>
        </p:blipFill>
        <p:spPr>
          <a:xfrm>
            <a:off x="316932" y="4348043"/>
            <a:ext cx="4134047" cy="2509957"/>
          </a:xfrm>
          <a:prstGeom prst="rect">
            <a:avLst/>
          </a:prstGeom>
        </p:spPr>
      </p:pic>
      <p:pic>
        <p:nvPicPr>
          <p:cNvPr id="65" name="Picture 64"/>
          <p:cNvPicPr>
            <a:picLocks noChangeAspect="1"/>
          </p:cNvPicPr>
          <p:nvPr/>
        </p:nvPicPr>
        <p:blipFill>
          <a:blip r:embed="rId5"/>
          <a:stretch>
            <a:fillRect/>
          </a:stretch>
        </p:blipFill>
        <p:spPr>
          <a:xfrm>
            <a:off x="4961325" y="1197351"/>
            <a:ext cx="3623876" cy="1568023"/>
          </a:xfrm>
          <a:prstGeom prst="rect">
            <a:avLst/>
          </a:prstGeom>
        </p:spPr>
      </p:pic>
      <p:pic>
        <p:nvPicPr>
          <p:cNvPr id="76" name="Picture 75"/>
          <p:cNvPicPr>
            <a:picLocks noChangeAspect="1"/>
          </p:cNvPicPr>
          <p:nvPr/>
        </p:nvPicPr>
        <p:blipFill>
          <a:blip r:embed="rId6"/>
          <a:stretch>
            <a:fillRect/>
          </a:stretch>
        </p:blipFill>
        <p:spPr>
          <a:xfrm>
            <a:off x="4961325" y="2765374"/>
            <a:ext cx="3813927" cy="1798158"/>
          </a:xfrm>
          <a:prstGeom prst="rect">
            <a:avLst/>
          </a:prstGeom>
        </p:spPr>
      </p:pic>
      <p:sp>
        <p:nvSpPr>
          <p:cNvPr id="77" name="TextBox 76"/>
          <p:cNvSpPr txBox="1"/>
          <p:nvPr/>
        </p:nvSpPr>
        <p:spPr>
          <a:xfrm>
            <a:off x="5892800" y="5266267"/>
            <a:ext cx="1851789" cy="677108"/>
          </a:xfrm>
          <a:prstGeom prst="rect">
            <a:avLst/>
          </a:prstGeom>
          <a:noFill/>
        </p:spPr>
        <p:txBody>
          <a:bodyPr wrap="none" rtlCol="0">
            <a:spAutoFit/>
          </a:bodyPr>
          <a:lstStyle/>
          <a:p>
            <a:r>
              <a:rPr lang="en-US" sz="3800" dirty="0"/>
              <a:t>4 + 2 = 6</a:t>
            </a:r>
          </a:p>
        </p:txBody>
      </p:sp>
      <p:sp>
        <p:nvSpPr>
          <p:cNvPr id="78" name="Title 77"/>
          <p:cNvSpPr>
            <a:spLocks noGrp="1"/>
          </p:cNvSpPr>
          <p:nvPr>
            <p:ph type="title"/>
          </p:nvPr>
        </p:nvSpPr>
        <p:spPr/>
        <p:txBody>
          <a:bodyPr/>
          <a:lstStyle/>
          <a:p>
            <a:pPr algn="l"/>
            <a:r>
              <a:rPr lang="en-US" dirty="0"/>
              <a:t>Small steps</a:t>
            </a:r>
          </a:p>
        </p:txBody>
      </p:sp>
      <p:sp>
        <p:nvSpPr>
          <p:cNvPr id="9"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0"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103712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302" y="267815"/>
            <a:ext cx="3087780" cy="3111054"/>
          </a:xfrm>
          <a:prstGeom prst="rect">
            <a:avLst/>
          </a:prstGeom>
        </p:spPr>
      </p:pic>
      <p:pic>
        <p:nvPicPr>
          <p:cNvPr id="3" name="Picture 2"/>
          <p:cNvPicPr>
            <a:picLocks noChangeAspect="1"/>
          </p:cNvPicPr>
          <p:nvPr/>
        </p:nvPicPr>
        <p:blipFill>
          <a:blip r:embed="rId3"/>
          <a:stretch>
            <a:fillRect/>
          </a:stretch>
        </p:blipFill>
        <p:spPr>
          <a:xfrm>
            <a:off x="5407152" y="1381123"/>
            <a:ext cx="3491439" cy="3047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4"/>
          <a:stretch>
            <a:fillRect/>
          </a:stretch>
        </p:blipFill>
        <p:spPr>
          <a:xfrm>
            <a:off x="333375" y="3585825"/>
            <a:ext cx="4471707" cy="28003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719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a:t>A Consistent Picture</a:t>
            </a:r>
          </a:p>
        </p:txBody>
      </p:sp>
      <p:grpSp>
        <p:nvGrpSpPr>
          <p:cNvPr id="6" name="Group 5"/>
          <p:cNvGrpSpPr/>
          <p:nvPr/>
        </p:nvGrpSpPr>
        <p:grpSpPr>
          <a:xfrm>
            <a:off x="2612717" y="1202765"/>
            <a:ext cx="5869588" cy="5077679"/>
            <a:chOff x="1546444" y="4134089"/>
            <a:chExt cx="2501357" cy="2555577"/>
          </a:xfrm>
        </p:grpSpPr>
        <p:grpSp>
          <p:nvGrpSpPr>
            <p:cNvPr id="3" name="Group 2"/>
            <p:cNvGrpSpPr/>
            <p:nvPr/>
          </p:nvGrpSpPr>
          <p:grpSpPr>
            <a:xfrm>
              <a:off x="1748591" y="4134089"/>
              <a:ext cx="2299210" cy="1298168"/>
              <a:chOff x="4999222" y="5102474"/>
              <a:chExt cx="2299210" cy="1298168"/>
            </a:xfrm>
          </p:grpSpPr>
          <p:sp>
            <p:nvSpPr>
              <p:cNvPr id="51" name="Title 1"/>
              <p:cNvSpPr txBox="1">
                <a:spLocks/>
              </p:cNvSpPr>
              <p:nvPr/>
            </p:nvSpPr>
            <p:spPr>
              <a:xfrm>
                <a:off x="4999222" y="5102474"/>
                <a:ext cx="2299210"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4000" u="sng" dirty="0"/>
                  <a:t>2</a:t>
                </a:r>
                <a:r>
                  <a:rPr lang="en-US" sz="4000" dirty="0"/>
                  <a:t> of 20 = ?</a:t>
                </a:r>
              </a:p>
            </p:txBody>
          </p:sp>
          <p:sp>
            <p:nvSpPr>
              <p:cNvPr id="52" name="Title 1"/>
              <p:cNvSpPr txBox="1">
                <a:spLocks/>
              </p:cNvSpPr>
              <p:nvPr/>
            </p:nvSpPr>
            <p:spPr>
              <a:xfrm>
                <a:off x="5005034" y="5339028"/>
                <a:ext cx="608373"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4000" dirty="0"/>
                  <a:t>5</a:t>
                </a:r>
              </a:p>
            </p:txBody>
          </p:sp>
        </p:grpSp>
        <p:sp>
          <p:nvSpPr>
            <p:cNvPr id="20" name="Pie 19"/>
            <p:cNvSpPr/>
            <p:nvPr/>
          </p:nvSpPr>
          <p:spPr>
            <a:xfrm>
              <a:off x="1546444" y="5201373"/>
              <a:ext cx="1450846" cy="1402641"/>
            </a:xfrm>
            <a:prstGeom prst="pie">
              <a:avLst>
                <a:gd name="adj1" fmla="val 12011030"/>
                <a:gd name="adj2" fmla="val 16200000"/>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2" name="Pie 121"/>
            <p:cNvSpPr/>
            <p:nvPr/>
          </p:nvSpPr>
          <p:spPr>
            <a:xfrm rot="17261953">
              <a:off x="1527729" y="5247374"/>
              <a:ext cx="1450846" cy="1402641"/>
            </a:xfrm>
            <a:prstGeom prst="pie">
              <a:avLst>
                <a:gd name="adj1" fmla="val 12070698"/>
                <a:gd name="adj2" fmla="val 16313361"/>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3" name="Pie 122"/>
            <p:cNvSpPr/>
            <p:nvPr/>
          </p:nvSpPr>
          <p:spPr>
            <a:xfrm rot="12945247">
              <a:off x="1553464" y="5287025"/>
              <a:ext cx="1450846" cy="1402641"/>
            </a:xfrm>
            <a:prstGeom prst="pie">
              <a:avLst>
                <a:gd name="adj1" fmla="val 12070698"/>
                <a:gd name="adj2" fmla="val 16355634"/>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4" name="Pie 123"/>
            <p:cNvSpPr/>
            <p:nvPr/>
          </p:nvSpPr>
          <p:spPr>
            <a:xfrm rot="8503425">
              <a:off x="1619789" y="5275624"/>
              <a:ext cx="1450846" cy="1402641"/>
            </a:xfrm>
            <a:prstGeom prst="pie">
              <a:avLst>
                <a:gd name="adj1" fmla="val 12070698"/>
                <a:gd name="adj2" fmla="val 16485114"/>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5" name="Pie 124"/>
            <p:cNvSpPr/>
            <p:nvPr/>
          </p:nvSpPr>
          <p:spPr>
            <a:xfrm rot="4144577">
              <a:off x="1599306" y="5216409"/>
              <a:ext cx="1450846" cy="1402641"/>
            </a:xfrm>
            <a:prstGeom prst="pie">
              <a:avLst>
                <a:gd name="adj1" fmla="val 12070698"/>
                <a:gd name="adj2" fmla="val 16403248"/>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grpSp>
      <p:grpSp>
        <p:nvGrpSpPr>
          <p:cNvPr id="5" name="Group 4"/>
          <p:cNvGrpSpPr/>
          <p:nvPr/>
        </p:nvGrpSpPr>
        <p:grpSpPr>
          <a:xfrm>
            <a:off x="1263046" y="2212531"/>
            <a:ext cx="6684967" cy="2931633"/>
            <a:chOff x="370104" y="2726450"/>
            <a:chExt cx="3748185" cy="1737258"/>
          </a:xfrm>
        </p:grpSpPr>
        <p:sp>
          <p:nvSpPr>
            <p:cNvPr id="48" name="Title 1"/>
            <p:cNvSpPr txBox="1">
              <a:spLocks/>
            </p:cNvSpPr>
            <p:nvPr/>
          </p:nvSpPr>
          <p:spPr>
            <a:xfrm>
              <a:off x="810649" y="2726450"/>
              <a:ext cx="2868137"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800" dirty="0"/>
                <a:t>5 x 4 = ?</a:t>
              </a:r>
            </a:p>
          </p:txBody>
        </p:sp>
        <p:grpSp>
          <p:nvGrpSpPr>
            <p:cNvPr id="23" name="Group 22"/>
            <p:cNvGrpSpPr/>
            <p:nvPr/>
          </p:nvGrpSpPr>
          <p:grpSpPr>
            <a:xfrm>
              <a:off x="370104" y="3823279"/>
              <a:ext cx="3748185" cy="640429"/>
              <a:chOff x="137585" y="3671113"/>
              <a:chExt cx="4224950" cy="787193"/>
            </a:xfrm>
          </p:grpSpPr>
          <p:sp>
            <p:nvSpPr>
              <p:cNvPr id="22" name="Oval 21"/>
              <p:cNvSpPr/>
              <p:nvPr/>
            </p:nvSpPr>
            <p:spPr>
              <a:xfrm>
                <a:off x="137585" y="369449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027"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672" y="381519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3"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163" y="381519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321" y="410796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163" y="4101562"/>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37" name="Oval 136"/>
              <p:cNvSpPr/>
              <p:nvPr/>
            </p:nvSpPr>
            <p:spPr>
              <a:xfrm>
                <a:off x="988925" y="3688648"/>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38"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012" y="380935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9"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503" y="380935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6661" y="4102124"/>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503" y="4095717"/>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42" name="Oval 141"/>
              <p:cNvSpPr/>
              <p:nvPr/>
            </p:nvSpPr>
            <p:spPr>
              <a:xfrm>
                <a:off x="1840265" y="368280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43"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352" y="380350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843" y="380350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8001" y="409627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843" y="4089872"/>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47" name="Oval 146"/>
              <p:cNvSpPr/>
              <p:nvPr/>
            </p:nvSpPr>
            <p:spPr>
              <a:xfrm>
                <a:off x="2691605" y="3676958"/>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48"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4692" y="379766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183" y="379766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9341" y="4090434"/>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1"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183" y="4084027"/>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52" name="Oval 151"/>
              <p:cNvSpPr/>
              <p:nvPr/>
            </p:nvSpPr>
            <p:spPr>
              <a:xfrm>
                <a:off x="3542945" y="367111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53"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6032" y="379181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4"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9523" y="379181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5"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0681" y="408458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6" name="Picture 3" descr="C:\Users\p.rowlandson\AppData\Local\Microsoft\Windows\Temporary Internet Files\Content.IE5\ZXDYOPF5\Star-11581-larg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9523" y="4078182"/>
                <a:ext cx="217976" cy="203573"/>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4" name="Group 3"/>
          <p:cNvGrpSpPr/>
          <p:nvPr/>
        </p:nvGrpSpPr>
        <p:grpSpPr>
          <a:xfrm>
            <a:off x="1372851" y="1769666"/>
            <a:ext cx="6505076" cy="3676042"/>
            <a:chOff x="399144" y="920688"/>
            <a:chExt cx="3131174" cy="2059922"/>
          </a:xfrm>
        </p:grpSpPr>
        <p:sp>
          <p:nvSpPr>
            <p:cNvPr id="46" name="Title 1"/>
            <p:cNvSpPr txBox="1">
              <a:spLocks/>
            </p:cNvSpPr>
            <p:nvPr/>
          </p:nvSpPr>
          <p:spPr>
            <a:xfrm>
              <a:off x="880733" y="920688"/>
              <a:ext cx="2080305"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4 + 11 = ?</a:t>
              </a:r>
            </a:p>
          </p:txBody>
        </p:sp>
        <p:cxnSp>
          <p:nvCxnSpPr>
            <p:cNvPr id="25" name="Straight Connector 24"/>
            <p:cNvCxnSpPr/>
            <p:nvPr/>
          </p:nvCxnSpPr>
          <p:spPr>
            <a:xfrm>
              <a:off x="399144" y="2365060"/>
              <a:ext cx="3069798" cy="0"/>
            </a:xfrm>
            <a:prstGeom prst="line">
              <a:avLst/>
            </a:prstGeom>
          </p:spPr>
          <p:style>
            <a:lnRef idx="2">
              <a:schemeClr val="dk1"/>
            </a:lnRef>
            <a:fillRef idx="0">
              <a:schemeClr val="dk1"/>
            </a:fillRef>
            <a:effectRef idx="1">
              <a:schemeClr val="dk1"/>
            </a:effectRef>
            <a:fontRef idx="minor">
              <a:schemeClr val="tx1"/>
            </a:fontRef>
          </p:style>
        </p:cxnSp>
        <p:sp>
          <p:nvSpPr>
            <p:cNvPr id="160" name="Title 1"/>
            <p:cNvSpPr txBox="1">
              <a:spLocks/>
            </p:cNvSpPr>
            <p:nvPr/>
          </p:nvSpPr>
          <p:spPr>
            <a:xfrm>
              <a:off x="537418" y="2155879"/>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0</a:t>
              </a:r>
            </a:p>
          </p:txBody>
        </p:sp>
        <p:sp>
          <p:nvSpPr>
            <p:cNvPr id="161" name="Title 1"/>
            <p:cNvSpPr txBox="1">
              <a:spLocks/>
            </p:cNvSpPr>
            <p:nvPr/>
          </p:nvSpPr>
          <p:spPr>
            <a:xfrm>
              <a:off x="1252580" y="2156650"/>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4</a:t>
              </a:r>
            </a:p>
          </p:txBody>
        </p:sp>
        <p:sp>
          <p:nvSpPr>
            <p:cNvPr id="162" name="Title 1"/>
            <p:cNvSpPr txBox="1">
              <a:spLocks/>
            </p:cNvSpPr>
            <p:nvPr/>
          </p:nvSpPr>
          <p:spPr>
            <a:xfrm>
              <a:off x="2956876" y="2140155"/>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a:t>
              </a:r>
            </a:p>
          </p:txBody>
        </p:sp>
        <p:cxnSp>
          <p:nvCxnSpPr>
            <p:cNvPr id="163" name="Straight Connector 162"/>
            <p:cNvCxnSpPr/>
            <p:nvPr/>
          </p:nvCxnSpPr>
          <p:spPr>
            <a:xfrm>
              <a:off x="824139" y="2278673"/>
              <a:ext cx="0" cy="173471"/>
            </a:xfrm>
            <a:prstGeom prst="line">
              <a:avLst/>
            </a:prstGeom>
          </p:spPr>
          <p:style>
            <a:lnRef idx="2">
              <a:schemeClr val="dk1"/>
            </a:lnRef>
            <a:fillRef idx="0">
              <a:schemeClr val="dk1"/>
            </a:fillRef>
            <a:effectRef idx="1">
              <a:schemeClr val="dk1"/>
            </a:effectRef>
            <a:fontRef idx="minor">
              <a:schemeClr val="tx1"/>
            </a:fontRef>
          </p:style>
        </p:cxnSp>
        <p:cxnSp>
          <p:nvCxnSpPr>
            <p:cNvPr id="167" name="Straight Connector 166"/>
            <p:cNvCxnSpPr/>
            <p:nvPr/>
          </p:nvCxnSpPr>
          <p:spPr>
            <a:xfrm>
              <a:off x="1549885" y="2274261"/>
              <a:ext cx="0" cy="173471"/>
            </a:xfrm>
            <a:prstGeom prst="line">
              <a:avLst/>
            </a:prstGeom>
          </p:spPr>
          <p:style>
            <a:lnRef idx="2">
              <a:schemeClr val="dk1"/>
            </a:lnRef>
            <a:fillRef idx="0">
              <a:schemeClr val="dk1"/>
            </a:fillRef>
            <a:effectRef idx="1">
              <a:schemeClr val="dk1"/>
            </a:effectRef>
            <a:fontRef idx="minor">
              <a:schemeClr val="tx1"/>
            </a:fontRef>
          </p:style>
        </p:cxnSp>
        <p:cxnSp>
          <p:nvCxnSpPr>
            <p:cNvPr id="168" name="Straight Connector 167"/>
            <p:cNvCxnSpPr/>
            <p:nvPr/>
          </p:nvCxnSpPr>
          <p:spPr>
            <a:xfrm>
              <a:off x="3235600" y="2253405"/>
              <a:ext cx="0" cy="173471"/>
            </a:xfrm>
            <a:prstGeom prst="line">
              <a:avLst/>
            </a:prstGeom>
          </p:spPr>
          <p:style>
            <a:lnRef idx="2">
              <a:schemeClr val="dk1"/>
            </a:lnRef>
            <a:fillRef idx="0">
              <a:schemeClr val="dk1"/>
            </a:fillRef>
            <a:effectRef idx="1">
              <a:schemeClr val="dk1"/>
            </a:effectRef>
            <a:fontRef idx="minor">
              <a:schemeClr val="tx1"/>
            </a:fontRef>
          </p:style>
        </p:cxnSp>
        <p:sp>
          <p:nvSpPr>
            <p:cNvPr id="1031" name="Curved Down Arrow 1030"/>
            <p:cNvSpPr/>
            <p:nvPr/>
          </p:nvSpPr>
          <p:spPr>
            <a:xfrm>
              <a:off x="1555543" y="2076209"/>
              <a:ext cx="1710914" cy="249418"/>
            </a:xfrm>
            <a:prstGeom prst="curvedDownArrow">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3200">
                <a:solidFill>
                  <a:schemeClr val="tx1"/>
                </a:solidFill>
              </a:endParaRPr>
            </a:p>
          </p:txBody>
        </p:sp>
        <p:sp>
          <p:nvSpPr>
            <p:cNvPr id="171" name="Title 1"/>
            <p:cNvSpPr txBox="1">
              <a:spLocks/>
            </p:cNvSpPr>
            <p:nvPr/>
          </p:nvSpPr>
          <p:spPr>
            <a:xfrm>
              <a:off x="2113035" y="1524712"/>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11</a:t>
              </a:r>
            </a:p>
          </p:txBody>
        </p:sp>
      </p:grpSp>
      <p:sp>
        <p:nvSpPr>
          <p:cNvPr id="6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6"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98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a:t>A Consistent Picture</a:t>
            </a:r>
          </a:p>
        </p:txBody>
      </p:sp>
      <p:grpSp>
        <p:nvGrpSpPr>
          <p:cNvPr id="8" name="Group 7"/>
          <p:cNvGrpSpPr/>
          <p:nvPr/>
        </p:nvGrpSpPr>
        <p:grpSpPr>
          <a:xfrm>
            <a:off x="-67566" y="1196158"/>
            <a:ext cx="4024732" cy="1494773"/>
            <a:chOff x="-67566" y="1196158"/>
            <a:chExt cx="4024732" cy="1494773"/>
          </a:xfrm>
        </p:grpSpPr>
        <p:sp>
          <p:nvSpPr>
            <p:cNvPr id="5" name="Right Brace 4"/>
            <p:cNvSpPr/>
            <p:nvPr/>
          </p:nvSpPr>
          <p:spPr>
            <a:xfrm rot="16200000">
              <a:off x="2072552" y="301063"/>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1" name="Rectangle 10"/>
            <p:cNvSpPr/>
            <p:nvPr/>
          </p:nvSpPr>
          <p:spPr>
            <a:xfrm>
              <a:off x="377848" y="2213355"/>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15" name="Rectangle 14"/>
            <p:cNvSpPr/>
            <p:nvPr/>
          </p:nvSpPr>
          <p:spPr>
            <a:xfrm>
              <a:off x="1093712" y="2213354"/>
              <a:ext cx="2863453"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46" name="Title 1"/>
            <p:cNvSpPr txBox="1">
              <a:spLocks/>
            </p:cNvSpPr>
            <p:nvPr/>
          </p:nvSpPr>
          <p:spPr>
            <a:xfrm>
              <a:off x="-67566" y="1196158"/>
              <a:ext cx="2080305"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a:t>4 + 11 = ?</a:t>
              </a:r>
            </a:p>
          </p:txBody>
        </p:sp>
        <p:sp>
          <p:nvSpPr>
            <p:cNvPr id="17" name="Content Placeholder 3"/>
            <p:cNvSpPr txBox="1">
              <a:spLocks/>
            </p:cNvSpPr>
            <p:nvPr/>
          </p:nvSpPr>
          <p:spPr>
            <a:xfrm>
              <a:off x="468923" y="216623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sp>
          <p:nvSpPr>
            <p:cNvPr id="18" name="Content Placeholder 3"/>
            <p:cNvSpPr txBox="1">
              <a:spLocks/>
            </p:cNvSpPr>
            <p:nvPr/>
          </p:nvSpPr>
          <p:spPr>
            <a:xfrm>
              <a:off x="2047094" y="2169183"/>
              <a:ext cx="845064" cy="4926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11</a:t>
              </a:r>
            </a:p>
          </p:txBody>
        </p:sp>
        <p:sp>
          <p:nvSpPr>
            <p:cNvPr id="21" name="Content Placeholder 3"/>
            <p:cNvSpPr txBox="1">
              <a:spLocks/>
            </p:cNvSpPr>
            <p:nvPr/>
          </p:nvSpPr>
          <p:spPr>
            <a:xfrm>
              <a:off x="1911532" y="1535354"/>
              <a:ext cx="535395"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grpSp>
      <p:grpSp>
        <p:nvGrpSpPr>
          <p:cNvPr id="9" name="Group 8"/>
          <p:cNvGrpSpPr/>
          <p:nvPr/>
        </p:nvGrpSpPr>
        <p:grpSpPr>
          <a:xfrm>
            <a:off x="4457599" y="1221558"/>
            <a:ext cx="4034906" cy="1469374"/>
            <a:chOff x="4457599" y="1221558"/>
            <a:chExt cx="4034906" cy="1469374"/>
          </a:xfrm>
        </p:grpSpPr>
        <p:sp>
          <p:nvSpPr>
            <p:cNvPr id="47" name="Title 1"/>
            <p:cNvSpPr txBox="1">
              <a:spLocks/>
            </p:cNvSpPr>
            <p:nvPr/>
          </p:nvSpPr>
          <p:spPr>
            <a:xfrm>
              <a:off x="4457599" y="1221558"/>
              <a:ext cx="1980844" cy="73353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a:t>15 - 4 = ?</a:t>
              </a:r>
            </a:p>
          </p:txBody>
        </p:sp>
        <p:sp>
          <p:nvSpPr>
            <p:cNvPr id="53" name="Right Brace 52"/>
            <p:cNvSpPr/>
            <p:nvPr/>
          </p:nvSpPr>
          <p:spPr>
            <a:xfrm rot="16200000">
              <a:off x="6607891" y="301064"/>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4" name="Rectangle 53"/>
            <p:cNvSpPr/>
            <p:nvPr/>
          </p:nvSpPr>
          <p:spPr>
            <a:xfrm>
              <a:off x="4913187" y="2213356"/>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55" name="Rectangle 54"/>
            <p:cNvSpPr/>
            <p:nvPr/>
          </p:nvSpPr>
          <p:spPr>
            <a:xfrm>
              <a:off x="5629051" y="2213355"/>
              <a:ext cx="2863453"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58" name="Content Placeholder 3"/>
            <p:cNvSpPr txBox="1">
              <a:spLocks/>
            </p:cNvSpPr>
            <p:nvPr/>
          </p:nvSpPr>
          <p:spPr>
            <a:xfrm>
              <a:off x="5004262" y="2166235"/>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sp>
          <p:nvSpPr>
            <p:cNvPr id="59" name="Content Placeholder 3"/>
            <p:cNvSpPr txBox="1">
              <a:spLocks/>
            </p:cNvSpPr>
            <p:nvPr/>
          </p:nvSpPr>
          <p:spPr>
            <a:xfrm>
              <a:off x="6262605" y="1501659"/>
              <a:ext cx="845064" cy="4926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15</a:t>
              </a:r>
            </a:p>
          </p:txBody>
        </p:sp>
        <p:sp>
          <p:nvSpPr>
            <p:cNvPr id="60" name="Content Placeholder 3"/>
            <p:cNvSpPr txBox="1">
              <a:spLocks/>
            </p:cNvSpPr>
            <p:nvPr/>
          </p:nvSpPr>
          <p:spPr>
            <a:xfrm>
              <a:off x="6769633" y="2169183"/>
              <a:ext cx="535395" cy="4574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grpSp>
      <p:grpSp>
        <p:nvGrpSpPr>
          <p:cNvPr id="10" name="Group 9"/>
          <p:cNvGrpSpPr/>
          <p:nvPr/>
        </p:nvGrpSpPr>
        <p:grpSpPr>
          <a:xfrm>
            <a:off x="-4468" y="2882325"/>
            <a:ext cx="3976412" cy="1566007"/>
            <a:chOff x="-4468" y="2882325"/>
            <a:chExt cx="3976412" cy="1566007"/>
          </a:xfrm>
        </p:grpSpPr>
        <p:grpSp>
          <p:nvGrpSpPr>
            <p:cNvPr id="34" name="Group 33"/>
            <p:cNvGrpSpPr/>
            <p:nvPr/>
          </p:nvGrpSpPr>
          <p:grpSpPr>
            <a:xfrm>
              <a:off x="393466" y="3969190"/>
              <a:ext cx="3572017" cy="479142"/>
              <a:chOff x="1315006" y="4456215"/>
              <a:chExt cx="6482618" cy="795487"/>
            </a:xfrm>
          </p:grpSpPr>
          <p:sp>
            <p:nvSpPr>
              <p:cNvPr id="26" name="Rectangle 25"/>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7" name="Rectangle 26"/>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8" name="Rectangle 27"/>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9" name="Rectangle 28"/>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99" name="Rectangle 98"/>
              <p:cNvSpPr/>
              <p:nvPr/>
            </p:nvSpPr>
            <p:spPr>
              <a:xfrm>
                <a:off x="1315006" y="44588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48" name="Title 1"/>
            <p:cNvSpPr txBox="1">
              <a:spLocks/>
            </p:cNvSpPr>
            <p:nvPr/>
          </p:nvSpPr>
          <p:spPr>
            <a:xfrm>
              <a:off x="-4468" y="2882325"/>
              <a:ext cx="1843928"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a:t>5 x 4 = ?</a:t>
              </a:r>
            </a:p>
          </p:txBody>
        </p:sp>
        <p:sp>
          <p:nvSpPr>
            <p:cNvPr id="61" name="Right Brace 60"/>
            <p:cNvSpPr/>
            <p:nvPr/>
          </p:nvSpPr>
          <p:spPr>
            <a:xfrm rot="16200000">
              <a:off x="2087330" y="2050845"/>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6" name="Content Placeholder 3"/>
            <p:cNvSpPr txBox="1">
              <a:spLocks/>
            </p:cNvSpPr>
            <p:nvPr/>
          </p:nvSpPr>
          <p:spPr>
            <a:xfrm>
              <a:off x="483701" y="3916016"/>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sp>
          <p:nvSpPr>
            <p:cNvPr id="68" name="Content Placeholder 3"/>
            <p:cNvSpPr txBox="1">
              <a:spLocks/>
            </p:cNvSpPr>
            <p:nvPr/>
          </p:nvSpPr>
          <p:spPr>
            <a:xfrm>
              <a:off x="1926310" y="3285136"/>
              <a:ext cx="535395"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sp>
          <p:nvSpPr>
            <p:cNvPr id="69" name="Content Placeholder 3"/>
            <p:cNvSpPr txBox="1">
              <a:spLocks/>
            </p:cNvSpPr>
            <p:nvPr/>
          </p:nvSpPr>
          <p:spPr>
            <a:xfrm>
              <a:off x="1203986" y="390452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sp>
          <p:nvSpPr>
            <p:cNvPr id="70" name="Content Placeholder 3"/>
            <p:cNvSpPr txBox="1">
              <a:spLocks/>
            </p:cNvSpPr>
            <p:nvPr/>
          </p:nvSpPr>
          <p:spPr>
            <a:xfrm>
              <a:off x="1924271" y="391647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sp>
          <p:nvSpPr>
            <p:cNvPr id="71" name="Content Placeholder 3"/>
            <p:cNvSpPr txBox="1">
              <a:spLocks/>
            </p:cNvSpPr>
            <p:nvPr/>
          </p:nvSpPr>
          <p:spPr>
            <a:xfrm>
              <a:off x="2644556" y="3916703"/>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sp>
          <p:nvSpPr>
            <p:cNvPr id="72" name="Content Placeholder 3"/>
            <p:cNvSpPr txBox="1">
              <a:spLocks/>
            </p:cNvSpPr>
            <p:nvPr/>
          </p:nvSpPr>
          <p:spPr>
            <a:xfrm>
              <a:off x="3364841" y="391693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4</a:t>
              </a:r>
            </a:p>
          </p:txBody>
        </p:sp>
      </p:grpSp>
      <p:grpSp>
        <p:nvGrpSpPr>
          <p:cNvPr id="12" name="Group 11"/>
          <p:cNvGrpSpPr/>
          <p:nvPr/>
        </p:nvGrpSpPr>
        <p:grpSpPr>
          <a:xfrm>
            <a:off x="4367373" y="2985311"/>
            <a:ext cx="4123918" cy="1463022"/>
            <a:chOff x="4367373" y="2985311"/>
            <a:chExt cx="4123918" cy="1463022"/>
          </a:xfrm>
        </p:grpSpPr>
        <p:sp>
          <p:nvSpPr>
            <p:cNvPr id="49" name="Title 1"/>
            <p:cNvSpPr txBox="1">
              <a:spLocks/>
            </p:cNvSpPr>
            <p:nvPr/>
          </p:nvSpPr>
          <p:spPr>
            <a:xfrm>
              <a:off x="4367373" y="2985311"/>
              <a:ext cx="2267725" cy="75601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a:t>20 </a:t>
              </a:r>
              <a:r>
                <a:rPr lang="en-US" sz="2400" dirty="0">
                  <a:latin typeface="Cambria Math"/>
                  <a:ea typeface="Cambria Math"/>
                </a:rPr>
                <a:t>÷ </a:t>
              </a:r>
              <a:r>
                <a:rPr lang="en-US" sz="2400" dirty="0"/>
                <a:t>5 = ?</a:t>
              </a:r>
            </a:p>
          </p:txBody>
        </p:sp>
        <p:grpSp>
          <p:nvGrpSpPr>
            <p:cNvPr id="73" name="Group 72"/>
            <p:cNvGrpSpPr/>
            <p:nvPr/>
          </p:nvGrpSpPr>
          <p:grpSpPr>
            <a:xfrm>
              <a:off x="5621377" y="3969190"/>
              <a:ext cx="2863453" cy="477576"/>
              <a:chOff x="2600932" y="4456215"/>
              <a:chExt cx="5196692" cy="792887"/>
            </a:xfrm>
          </p:grpSpPr>
          <p:sp>
            <p:nvSpPr>
              <p:cNvPr id="74" name="Rectangle 73"/>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5" name="Rectangle 74"/>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6" name="Rectangle 75"/>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7" name="Rectangle 76"/>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78" name="Right Brace 77"/>
            <p:cNvSpPr/>
            <p:nvPr/>
          </p:nvSpPr>
          <p:spPr>
            <a:xfrm rot="16200000">
              <a:off x="6606677" y="2050845"/>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9" name="Rectangle 78"/>
            <p:cNvSpPr/>
            <p:nvPr/>
          </p:nvSpPr>
          <p:spPr>
            <a:xfrm>
              <a:off x="4911973" y="3970757"/>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0" name="Content Placeholder 3"/>
            <p:cNvSpPr txBox="1">
              <a:spLocks/>
            </p:cNvSpPr>
            <p:nvPr/>
          </p:nvSpPr>
          <p:spPr>
            <a:xfrm>
              <a:off x="5003048" y="3916016"/>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sp>
          <p:nvSpPr>
            <p:cNvPr id="81" name="Content Placeholder 3"/>
            <p:cNvSpPr txBox="1">
              <a:spLocks/>
            </p:cNvSpPr>
            <p:nvPr/>
          </p:nvSpPr>
          <p:spPr>
            <a:xfrm>
              <a:off x="6344059" y="3285136"/>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20</a:t>
              </a:r>
            </a:p>
          </p:txBody>
        </p:sp>
        <p:sp>
          <p:nvSpPr>
            <p:cNvPr id="82" name="Content Placeholder 3"/>
            <p:cNvSpPr txBox="1">
              <a:spLocks/>
            </p:cNvSpPr>
            <p:nvPr/>
          </p:nvSpPr>
          <p:spPr>
            <a:xfrm>
              <a:off x="5723333" y="390452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sp>
          <p:nvSpPr>
            <p:cNvPr id="83" name="Content Placeholder 3"/>
            <p:cNvSpPr txBox="1">
              <a:spLocks/>
            </p:cNvSpPr>
            <p:nvPr/>
          </p:nvSpPr>
          <p:spPr>
            <a:xfrm>
              <a:off x="6443618" y="391647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sp>
          <p:nvSpPr>
            <p:cNvPr id="84" name="Content Placeholder 3"/>
            <p:cNvSpPr txBox="1">
              <a:spLocks/>
            </p:cNvSpPr>
            <p:nvPr/>
          </p:nvSpPr>
          <p:spPr>
            <a:xfrm>
              <a:off x="7163903" y="3916703"/>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sp>
          <p:nvSpPr>
            <p:cNvPr id="85" name="Content Placeholder 3"/>
            <p:cNvSpPr txBox="1">
              <a:spLocks/>
            </p:cNvSpPr>
            <p:nvPr/>
          </p:nvSpPr>
          <p:spPr>
            <a:xfrm>
              <a:off x="7884188" y="391693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grpSp>
      <p:grpSp>
        <p:nvGrpSpPr>
          <p:cNvPr id="13" name="Group 12"/>
          <p:cNvGrpSpPr/>
          <p:nvPr/>
        </p:nvGrpSpPr>
        <p:grpSpPr>
          <a:xfrm>
            <a:off x="312458" y="4446421"/>
            <a:ext cx="3711833" cy="2357877"/>
            <a:chOff x="312458" y="4446421"/>
            <a:chExt cx="3711833" cy="2357877"/>
          </a:xfrm>
        </p:grpSpPr>
        <p:grpSp>
          <p:nvGrpSpPr>
            <p:cNvPr id="3" name="Group 2"/>
            <p:cNvGrpSpPr/>
            <p:nvPr/>
          </p:nvGrpSpPr>
          <p:grpSpPr>
            <a:xfrm>
              <a:off x="312458" y="4446421"/>
              <a:ext cx="2312886" cy="1355666"/>
              <a:chOff x="3563089" y="5414806"/>
              <a:chExt cx="2312886" cy="1355666"/>
            </a:xfrm>
          </p:grpSpPr>
          <p:sp>
            <p:nvSpPr>
              <p:cNvPr id="51" name="Title 1"/>
              <p:cNvSpPr txBox="1">
                <a:spLocks/>
              </p:cNvSpPr>
              <p:nvPr/>
            </p:nvSpPr>
            <p:spPr>
              <a:xfrm>
                <a:off x="3576765" y="5414806"/>
                <a:ext cx="2299210"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2400" u="sng" dirty="0"/>
                  <a:t>2</a:t>
                </a:r>
                <a:r>
                  <a:rPr lang="en-US" sz="2400" dirty="0"/>
                  <a:t> of 20 = ?</a:t>
                </a:r>
              </a:p>
            </p:txBody>
          </p:sp>
          <p:sp>
            <p:nvSpPr>
              <p:cNvPr id="52" name="Title 1"/>
              <p:cNvSpPr txBox="1">
                <a:spLocks/>
              </p:cNvSpPr>
              <p:nvPr/>
            </p:nvSpPr>
            <p:spPr>
              <a:xfrm>
                <a:off x="3563089" y="5708858"/>
                <a:ext cx="608373"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2400" dirty="0"/>
                  <a:t>5</a:t>
                </a:r>
              </a:p>
            </p:txBody>
          </p:sp>
        </p:grpSp>
        <p:grpSp>
          <p:nvGrpSpPr>
            <p:cNvPr id="86" name="Group 85"/>
            <p:cNvGrpSpPr/>
            <p:nvPr/>
          </p:nvGrpSpPr>
          <p:grpSpPr>
            <a:xfrm>
              <a:off x="437712" y="5783501"/>
              <a:ext cx="3580118" cy="477576"/>
              <a:chOff x="1300304" y="4456215"/>
              <a:chExt cx="6497320" cy="792887"/>
            </a:xfrm>
          </p:grpSpPr>
          <p:sp>
            <p:nvSpPr>
              <p:cNvPr id="87" name="Rectangle 86"/>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8" name="Rectangle 87"/>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9" name="Rectangle 88"/>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90" name="Rectangle 89"/>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102" name="Rectangle 101"/>
              <p:cNvSpPr/>
              <p:nvPr/>
            </p:nvSpPr>
            <p:spPr>
              <a:xfrm>
                <a:off x="1300304"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91" name="Right Brace 90"/>
            <p:cNvSpPr/>
            <p:nvPr/>
          </p:nvSpPr>
          <p:spPr>
            <a:xfrm rot="16200000">
              <a:off x="2139677" y="3865156"/>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94" name="Content Placeholder 3"/>
            <p:cNvSpPr txBox="1">
              <a:spLocks/>
            </p:cNvSpPr>
            <p:nvPr/>
          </p:nvSpPr>
          <p:spPr>
            <a:xfrm>
              <a:off x="1869439" y="5099447"/>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20</a:t>
              </a:r>
            </a:p>
          </p:txBody>
        </p:sp>
        <p:sp>
          <p:nvSpPr>
            <p:cNvPr id="98" name="Content Placeholder 3"/>
            <p:cNvSpPr txBox="1">
              <a:spLocks/>
            </p:cNvSpPr>
            <p:nvPr/>
          </p:nvSpPr>
          <p:spPr>
            <a:xfrm>
              <a:off x="899165" y="6308718"/>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a:t>?</a:t>
              </a:r>
            </a:p>
          </p:txBody>
        </p:sp>
        <p:sp>
          <p:nvSpPr>
            <p:cNvPr id="101" name="Right Brace 100"/>
            <p:cNvSpPr/>
            <p:nvPr/>
          </p:nvSpPr>
          <p:spPr>
            <a:xfrm rot="5400000">
              <a:off x="1086821" y="5629587"/>
              <a:ext cx="133509" cy="1431726"/>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pSp>
      <p:sp>
        <p:nvSpPr>
          <p:cNvPr id="9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93"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79126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algn="l"/>
            <a:r>
              <a:rPr lang="en-GB" altLang="en-US" sz="4000" b="1" dirty="0" smtClean="0">
                <a:solidFill>
                  <a:srgbClr val="D12149"/>
                </a:solidFill>
              </a:rPr>
              <a:t>Please</a:t>
            </a:r>
            <a:r>
              <a:rPr lang="en-GB" altLang="en-US" sz="5400" dirty="0" smtClean="0"/>
              <a:t> </a:t>
            </a:r>
            <a:r>
              <a:rPr lang="en-GB" altLang="en-US" sz="4000" b="1" dirty="0" smtClean="0">
                <a:solidFill>
                  <a:srgbClr val="D12149"/>
                </a:solidFill>
              </a:rPr>
              <a:t>do …</a:t>
            </a:r>
          </a:p>
        </p:txBody>
      </p:sp>
      <p:sp>
        <p:nvSpPr>
          <p:cNvPr id="46083" name="Content Placeholder 2">
            <a:extLst/>
          </p:cNvPr>
          <p:cNvSpPr>
            <a:spLocks noGrp="1"/>
          </p:cNvSpPr>
          <p:nvPr>
            <p:ph idx="1"/>
          </p:nvPr>
        </p:nvSpPr>
        <p:spPr>
          <a:xfrm>
            <a:off x="367990" y="1300972"/>
            <a:ext cx="8507413" cy="4967287"/>
          </a:xfrm>
        </p:spPr>
        <p:txBody>
          <a:bodyPr/>
          <a:lstStyle/>
          <a:p>
            <a:pPr marL="182563" indent="-182563" eaLnBrk="1" hangingPunct="1">
              <a:defRPr/>
            </a:pPr>
            <a:r>
              <a:rPr lang="en-GB" altLang="en-US" sz="1800" b="1" dirty="0"/>
              <a:t>Play (maths) with your child</a:t>
            </a:r>
          </a:p>
          <a:p>
            <a:pPr marL="182563" indent="-182563" eaLnBrk="1" hangingPunct="1">
              <a:defRPr/>
            </a:pPr>
            <a:r>
              <a:rPr lang="en-GB" altLang="en-US" sz="2000" b="1" dirty="0" smtClean="0">
                <a:solidFill>
                  <a:srgbClr val="FF0000"/>
                </a:solidFill>
              </a:rPr>
              <a:t>Let </a:t>
            </a:r>
            <a:r>
              <a:rPr lang="en-GB" altLang="en-US" sz="2000" b="1" dirty="0">
                <a:solidFill>
                  <a:srgbClr val="FF0000"/>
                </a:solidFill>
              </a:rPr>
              <a:t>your child win or be better than you sometimes! </a:t>
            </a:r>
            <a:r>
              <a:rPr lang="en-GB" altLang="en-US" sz="1800" b="1" dirty="0"/>
              <a:t>Otherwise all they learn is that you are better at maths than them.</a:t>
            </a:r>
          </a:p>
          <a:p>
            <a:pPr marL="182563" indent="-182563" eaLnBrk="1" hangingPunct="1">
              <a:defRPr/>
            </a:pPr>
            <a:r>
              <a:rPr lang="en-GB" altLang="en-US" sz="2000" b="1" dirty="0">
                <a:solidFill>
                  <a:srgbClr val="FF0000"/>
                </a:solidFill>
              </a:rPr>
              <a:t>Recognise that there is more than one way of doing calculations </a:t>
            </a:r>
            <a:r>
              <a:rPr lang="en-GB" altLang="en-US" sz="1800" b="1" dirty="0"/>
              <a:t>– You may have learned one method, but children are actively encouraged to seek out alternative methods in school and choose one which works for them, no matter how long winded.</a:t>
            </a:r>
          </a:p>
          <a:p>
            <a:pPr marL="182563" indent="-182563" eaLnBrk="1" hangingPunct="1">
              <a:defRPr/>
            </a:pPr>
            <a:r>
              <a:rPr lang="en-GB" altLang="en-US" sz="2400" b="1" u="sng" dirty="0">
                <a:solidFill>
                  <a:srgbClr val="FF0000"/>
                </a:solidFill>
              </a:rPr>
              <a:t>Be an actor! – Get excited about </a:t>
            </a:r>
            <a:r>
              <a:rPr lang="en-GB" altLang="en-US" sz="2400" b="1" dirty="0">
                <a:solidFill>
                  <a:srgbClr val="FF0000"/>
                </a:solidFill>
              </a:rPr>
              <a:t>maths </a:t>
            </a:r>
            <a:r>
              <a:rPr lang="en-GB" altLang="en-US" sz="1800" b="1" dirty="0"/>
              <a:t>and your child will get excited too. </a:t>
            </a:r>
          </a:p>
          <a:p>
            <a:pPr marL="182563" indent="-182563" eaLnBrk="1" hangingPunct="1">
              <a:defRPr/>
            </a:pPr>
            <a:r>
              <a:rPr lang="en-GB" altLang="en-US" sz="1800" b="1" dirty="0"/>
              <a:t>Talk to your child about their learning, what they learn in their maths lessons each day</a:t>
            </a:r>
            <a:r>
              <a:rPr lang="en-GB" altLang="en-US" sz="1800" b="1" dirty="0" smtClean="0"/>
              <a:t>. Use </a:t>
            </a:r>
            <a:r>
              <a:rPr lang="en-GB" altLang="en-US" sz="1800" b="1" dirty="0"/>
              <a:t>every opportunity to ask your child questions and to explain their reasoning to you. </a:t>
            </a:r>
          </a:p>
          <a:p>
            <a:pPr marL="182563" indent="-182563" eaLnBrk="1" hangingPunct="1">
              <a:defRPr/>
            </a:pPr>
            <a:r>
              <a:rPr lang="en-GB" altLang="en-US" sz="2000" b="1" dirty="0">
                <a:solidFill>
                  <a:srgbClr val="FF0000"/>
                </a:solidFill>
              </a:rPr>
              <a:t>GROWTH MINDSET – everyone of us can master mathematics given the opportunity. </a:t>
            </a:r>
          </a:p>
          <a:p>
            <a:pPr marL="182563" indent="-182563" eaLnBrk="1" hangingPunct="1">
              <a:defRPr/>
            </a:pPr>
            <a:r>
              <a:rPr lang="en-GB" sz="1800" b="1" dirty="0"/>
              <a:t>Think and talk like a mathematician</a:t>
            </a:r>
          </a:p>
          <a:p>
            <a:pPr>
              <a:defRPr/>
            </a:pPr>
            <a:endParaRPr lang="en-GB" altLang="en-US" sz="2000" dirty="0"/>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199365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algn="l"/>
            <a:r>
              <a:rPr lang="en-GB" altLang="en-US" sz="3200" b="1" smtClean="0">
                <a:solidFill>
                  <a:srgbClr val="D12149"/>
                </a:solidFill>
              </a:rPr>
              <a:t>Please try not to …</a:t>
            </a:r>
          </a:p>
        </p:txBody>
      </p:sp>
      <p:sp>
        <p:nvSpPr>
          <p:cNvPr id="40963" name="Content Placeholder 2"/>
          <p:cNvSpPr>
            <a:spLocks noGrp="1"/>
          </p:cNvSpPr>
          <p:nvPr>
            <p:ph idx="1"/>
          </p:nvPr>
        </p:nvSpPr>
        <p:spPr>
          <a:xfrm>
            <a:off x="362790" y="1574986"/>
            <a:ext cx="8575022" cy="4879602"/>
          </a:xfrm>
        </p:spPr>
        <p:txBody>
          <a:bodyPr>
            <a:normAutofit lnSpcReduction="10000"/>
          </a:bodyPr>
          <a:lstStyle/>
          <a:p>
            <a:r>
              <a:rPr lang="en-GB" altLang="en-US" sz="2800" dirty="0" smtClean="0"/>
              <a:t>Don't expect them to understand after you've explained it once. – </a:t>
            </a:r>
            <a:r>
              <a:rPr lang="en-GB" altLang="en-US" sz="2800" b="1" dirty="0" smtClean="0">
                <a:solidFill>
                  <a:srgbClr val="0070C0"/>
                </a:solidFill>
              </a:rPr>
              <a:t>It is normal for a child to 'get it' one day, and then in a different context not know how to find an answer </a:t>
            </a:r>
          </a:p>
          <a:p>
            <a:endParaRPr lang="en-GB" altLang="en-US" sz="2800" dirty="0" smtClean="0"/>
          </a:p>
          <a:p>
            <a:r>
              <a:rPr lang="en-GB" sz="2800" b="1" u="sng" dirty="0">
                <a:solidFill>
                  <a:srgbClr val="222222"/>
                </a:solidFill>
                <a:latin typeface="Effra"/>
              </a:rPr>
              <a:t>Let us Remember: </a:t>
            </a:r>
          </a:p>
          <a:p>
            <a:endParaRPr lang="en-GB" sz="2800" b="1" dirty="0">
              <a:solidFill>
                <a:srgbClr val="222222"/>
              </a:solidFill>
              <a:latin typeface="Effra"/>
            </a:endParaRPr>
          </a:p>
          <a:p>
            <a:pPr>
              <a:buAutoNum type="arabicPeriod"/>
            </a:pPr>
            <a:r>
              <a:rPr lang="en-GB" sz="2800" b="1" dirty="0">
                <a:solidFill>
                  <a:srgbClr val="FF0000"/>
                </a:solidFill>
                <a:latin typeface="Calibri" panose="020F0502020204030204" pitchFamily="34" charset="0"/>
                <a:cs typeface="Calibri" panose="020F0502020204030204" pitchFamily="34" charset="0"/>
              </a:rPr>
              <a:t>Children need to wonder and struggle</a:t>
            </a:r>
          </a:p>
          <a:p>
            <a:pPr marL="0" indent="0">
              <a:buNone/>
            </a:pPr>
            <a:r>
              <a:rPr lang="en-GB" sz="2800" b="1" dirty="0" smtClean="0">
                <a:solidFill>
                  <a:srgbClr val="222222"/>
                </a:solidFill>
                <a:latin typeface="Calibri" panose="020F0502020204030204" pitchFamily="34" charset="0"/>
                <a:cs typeface="Calibri" panose="020F0502020204030204" pitchFamily="34" charset="0"/>
              </a:rPr>
              <a:t>2. </a:t>
            </a:r>
            <a:r>
              <a:rPr lang="en-GB" sz="2800" b="1" dirty="0">
                <a:solidFill>
                  <a:srgbClr val="222222"/>
                </a:solidFill>
                <a:latin typeface="Calibri" panose="020F0502020204030204" pitchFamily="34" charset="0"/>
                <a:cs typeface="Calibri" panose="020F0502020204030204" pitchFamily="34" charset="0"/>
              </a:rPr>
              <a:t>You are </a:t>
            </a:r>
            <a:r>
              <a:rPr lang="en-GB" sz="3900" b="1" dirty="0">
                <a:solidFill>
                  <a:srgbClr val="222222"/>
                </a:solidFill>
                <a:latin typeface="Calibri" panose="020F0502020204030204" pitchFamily="34" charset="0"/>
                <a:cs typeface="Calibri" panose="020F0502020204030204" pitchFamily="34" charset="0"/>
              </a:rPr>
              <a:t>not</a:t>
            </a:r>
            <a:r>
              <a:rPr lang="en-GB" sz="2800" b="1" dirty="0">
                <a:solidFill>
                  <a:srgbClr val="222222"/>
                </a:solidFill>
                <a:latin typeface="Calibri" panose="020F0502020204030204" pitchFamily="34" charset="0"/>
                <a:cs typeface="Calibri" panose="020F0502020204030204" pitchFamily="34" charset="0"/>
              </a:rPr>
              <a:t> the answer key</a:t>
            </a:r>
          </a:p>
          <a:p>
            <a:pPr marL="0" indent="0">
              <a:buNone/>
            </a:pPr>
            <a:r>
              <a:rPr lang="en-GB" sz="2800" b="1" dirty="0" smtClean="0">
                <a:solidFill>
                  <a:srgbClr val="222222"/>
                </a:solidFill>
                <a:latin typeface="Calibri" panose="020F0502020204030204" pitchFamily="34" charset="0"/>
                <a:cs typeface="Calibri" panose="020F0502020204030204" pitchFamily="34" charset="0"/>
              </a:rPr>
              <a:t>3. Encourage </a:t>
            </a:r>
            <a:r>
              <a:rPr lang="en-GB" sz="2800" b="1" dirty="0">
                <a:solidFill>
                  <a:srgbClr val="222222"/>
                </a:solidFill>
                <a:latin typeface="Calibri" panose="020F0502020204030204" pitchFamily="34" charset="0"/>
                <a:cs typeface="Calibri" panose="020F0502020204030204" pitchFamily="34" charset="0"/>
              </a:rPr>
              <a:t>their original ideas</a:t>
            </a:r>
          </a:p>
          <a:p>
            <a:endParaRPr lang="en-GB" altLang="en-US" sz="2800" dirty="0" smtClean="0"/>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214371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GB" altLang="en-US" sz="3200" b="1" smtClean="0">
                <a:solidFill>
                  <a:srgbClr val="D12149"/>
                </a:solidFill>
              </a:rPr>
              <a:t>Websites to use for practising fluency and other resources</a:t>
            </a:r>
          </a:p>
        </p:txBody>
      </p:sp>
      <p:sp>
        <p:nvSpPr>
          <p:cNvPr id="41987" name="Content Placeholder 2"/>
          <p:cNvSpPr>
            <a:spLocks noGrp="1"/>
          </p:cNvSpPr>
          <p:nvPr>
            <p:ph idx="1"/>
          </p:nvPr>
        </p:nvSpPr>
        <p:spPr/>
        <p:txBody>
          <a:bodyPr/>
          <a:lstStyle/>
          <a:p>
            <a:r>
              <a:rPr lang="en-GB" altLang="en-US" dirty="0" smtClean="0"/>
              <a:t>Oxford Owl Maths website</a:t>
            </a:r>
          </a:p>
          <a:p>
            <a:r>
              <a:rPr lang="en-GB" altLang="en-US" dirty="0" smtClean="0"/>
              <a:t>Family maths toolkit website</a:t>
            </a:r>
          </a:p>
          <a:p>
            <a:r>
              <a:rPr lang="en-GB" altLang="en-US" dirty="0" smtClean="0"/>
              <a:t>Top Marks website</a:t>
            </a:r>
          </a:p>
          <a:p>
            <a:r>
              <a:rPr lang="en-GB" altLang="en-US" dirty="0" smtClean="0"/>
              <a:t>Maths is fun website</a:t>
            </a:r>
          </a:p>
          <a:p>
            <a:r>
              <a:rPr lang="en-GB" altLang="en-US" dirty="0" err="1" smtClean="0"/>
              <a:t>Nrich</a:t>
            </a:r>
            <a:r>
              <a:rPr lang="en-GB" altLang="en-US" dirty="0" smtClean="0"/>
              <a:t> website</a:t>
            </a: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539719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715F665A-C0D8-0540-B4A4-2998C7233E17}"/>
              </a:ext>
            </a:extLst>
          </p:cNvPr>
          <p:cNvPicPr>
            <a:picLocks noChangeAspect="1"/>
          </p:cNvPicPr>
          <p:nvPr/>
        </p:nvPicPr>
        <p:blipFill rotWithShape="1">
          <a:blip r:embed="rId3"/>
          <a:srcRect b="11373"/>
          <a:stretch/>
        </p:blipFill>
        <p:spPr>
          <a:xfrm>
            <a:off x="1118722" y="1114334"/>
            <a:ext cx="7124701" cy="4533431"/>
          </a:xfrm>
          <a:prstGeom prst="rect">
            <a:avLst/>
          </a:prstGeom>
        </p:spPr>
      </p:pic>
    </p:spTree>
    <p:extLst>
      <p:ext uri="{BB962C8B-B14F-4D97-AF65-F5344CB8AC3E}">
        <p14:creationId xmlns:p14="http://schemas.microsoft.com/office/powerpoint/2010/main" val="39174592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0D0B8086E6BE546A3B68B0B67698D5C" ma:contentTypeVersion="2" ma:contentTypeDescription="Create a new document." ma:contentTypeScope="" ma:versionID="ad4d2eaf5c7de5a3bcc5c12015f6c17d">
  <xsd:schema xmlns:xsd="http://www.w3.org/2001/XMLSchema" xmlns:xs="http://www.w3.org/2001/XMLSchema" xmlns:p="http://schemas.microsoft.com/office/2006/metadata/properties" xmlns:ns2="e1f4abce-fd6f-458f-a988-2e73a14070b5" targetNamespace="http://schemas.microsoft.com/office/2006/metadata/properties" ma:root="true" ma:fieldsID="4a6dcdf03b14d3352b723034b4a743ec" ns2:_="">
    <xsd:import namespace="e1f4abce-fd6f-458f-a988-2e73a14070b5"/>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f4abce-fd6f-458f-a988-2e73a14070b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879F67D-76B6-46F2-8D96-F5F9CBB6CC42}">
  <ds:schemaRefs>
    <ds:schemaRef ds:uri="http://schemas.microsoft.com/sharepoint/v3/contenttype/forms"/>
  </ds:schemaRefs>
</ds:datastoreItem>
</file>

<file path=customXml/itemProps2.xml><?xml version="1.0" encoding="utf-8"?>
<ds:datastoreItem xmlns:ds="http://schemas.openxmlformats.org/officeDocument/2006/customXml" ds:itemID="{B152083A-5B0B-40E8-868F-64AA919D68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f4abce-fd6f-458f-a988-2e73a14070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C49FE9-B0B1-43EB-9FA8-83EA8EA40500}">
  <ds:schemaRefs>
    <ds:schemaRef ds:uri="http://schemas.microsoft.com/office/infopath/2007/PartnerControls"/>
    <ds:schemaRef ds:uri="http://purl.org/dc/elements/1.1/"/>
    <ds:schemaRef ds:uri="http://schemas.microsoft.com/office/2006/metadata/properties"/>
    <ds:schemaRef ds:uri="e1f4abce-fd6f-458f-a988-2e73a14070b5"/>
    <ds:schemaRef ds:uri="http://purl.org/dc/terms/"/>
    <ds:schemaRef ds:uri="http://schemas.microsoft.com/office/2006/documentManagement/types"/>
    <ds:schemaRef ds:uri="http://purl.org/dc/dcmitype/"/>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2333</Words>
  <Application>Microsoft Office PowerPoint</Application>
  <PresentationFormat>On-screen Show (4:3)</PresentationFormat>
  <Paragraphs>421</Paragraphs>
  <Slides>63</Slides>
  <Notes>31</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79" baseType="lpstr">
      <vt:lpstr>American Typewriter</vt:lpstr>
      <vt:lpstr>Arial</vt:lpstr>
      <vt:lpstr>Calibri</vt:lpstr>
      <vt:lpstr>Cambria</vt:lpstr>
      <vt:lpstr>Cambria Math</vt:lpstr>
      <vt:lpstr>Century Gothic</vt:lpstr>
      <vt:lpstr>Comic Sans MS</vt:lpstr>
      <vt:lpstr>Effra</vt:lpstr>
      <vt:lpstr>Georgia</vt:lpstr>
      <vt:lpstr>Letter-join 6</vt:lpstr>
      <vt:lpstr>Sassoon Infant Rg</vt:lpstr>
      <vt:lpstr>SassoonInfant</vt:lpstr>
      <vt:lpstr>Times New Roman</vt:lpstr>
      <vt:lpstr>Wingdings</vt:lpstr>
      <vt:lpstr>Office Theme</vt:lpstr>
      <vt:lpstr>Document</vt:lpstr>
      <vt:lpstr>PowerPoint Presentation</vt:lpstr>
      <vt:lpstr>PowerPoint Presentation</vt:lpstr>
      <vt:lpstr>PowerPoint Presentation</vt:lpstr>
      <vt:lpstr>PowerPoint Presentation</vt:lpstr>
      <vt:lpstr>Objectives:</vt:lpstr>
      <vt:lpstr>What is “Mathematics Mastery?”</vt:lpstr>
      <vt:lpstr>We at St Chad’s believe</vt:lpstr>
      <vt:lpstr>Negative perceptions of mathematics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Multiple representations</vt:lpstr>
      <vt:lpstr>Mind Reading – Your number</vt:lpstr>
      <vt:lpstr>PowerPoint Presentation</vt:lpstr>
      <vt:lpstr>PowerPoint Presentation</vt:lpstr>
      <vt:lpstr>Make 7</vt:lpstr>
      <vt:lpstr>Partitioning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10 rows of 4= 40  10x4=40 </vt:lpstr>
      <vt:lpstr>PowerPoint Presentation</vt:lpstr>
      <vt:lpstr>PowerPoint Presentation</vt:lpstr>
      <vt:lpstr>PowerPoint Presentation</vt:lpstr>
      <vt:lpstr>The Importance of Bar Models</vt:lpstr>
      <vt:lpstr>PowerPoint Presentation</vt:lpstr>
      <vt:lpstr>PowerPoint Presentation</vt:lpstr>
      <vt:lpstr>PowerPoint Presentation</vt:lpstr>
      <vt:lpstr>KS1 bar modelling</vt:lpstr>
      <vt:lpstr>KS1 Bar Modelling </vt:lpstr>
      <vt:lpstr>Small steps</vt:lpstr>
      <vt:lpstr>PowerPoint Presentation</vt:lpstr>
      <vt:lpstr>A Consistent Picture</vt:lpstr>
      <vt:lpstr>A Consistent Picture</vt:lpstr>
      <vt:lpstr>Please do …</vt:lpstr>
      <vt:lpstr>Please try not to …</vt:lpstr>
      <vt:lpstr>Websites to use for practising fluency and other resources</vt:lpstr>
      <vt:lpstr>PowerPoint Presentation</vt:lpstr>
    </vt:vector>
  </TitlesOfParts>
  <Company>Trinity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Singapore  ‘Bar Models’</dc:title>
  <dc:creator>Paul Rowlandson</dc:creator>
  <cp:lastModifiedBy>Delia Jameson</cp:lastModifiedBy>
  <cp:revision>252</cp:revision>
  <dcterms:created xsi:type="dcterms:W3CDTF">2015-02-01T12:25:25Z</dcterms:created>
  <dcterms:modified xsi:type="dcterms:W3CDTF">2020-02-18T11:26:09Z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0x01010000D0B8086E6BE546A3B68B0B67698D5C</vt:lpwstr>
  </property>
  <property fmtid="{D5CDD505-2E9C-101B-9397-08002B2CF9AE}" pid="3" name="MSIP_Label_0359f705-2ba0-454b-9cfc-6ce5bcaac040_Enabled">
    <vt:lpwstr>True</vt:lpwstr>
  </property>
  <property fmtid="{D5CDD505-2E9C-101B-9397-08002B2CF9AE}" pid="4" name="MSIP_Label_0359f705-2ba0-454b-9cfc-6ce5bcaac040_SiteId">
    <vt:lpwstr>68283f3b-8487-4c86-adb3-a5228f18b893</vt:lpwstr>
  </property>
  <property fmtid="{D5CDD505-2E9C-101B-9397-08002B2CF9AE}" pid="5" name="MSIP_Label_0359f705-2ba0-454b-9cfc-6ce5bcaac040_Owner">
    <vt:lpwstr>vikas.poddar1@vodafone.com</vt:lpwstr>
  </property>
  <property fmtid="{D5CDD505-2E9C-101B-9397-08002B2CF9AE}" pid="6" name="MSIP_Label_0359f705-2ba0-454b-9cfc-6ce5bcaac040_SetDate">
    <vt:lpwstr>2018-11-25T19:56:51.1665286Z</vt:lpwstr>
  </property>
  <property fmtid="{D5CDD505-2E9C-101B-9397-08002B2CF9AE}" pid="7" name="MSIP_Label_0359f705-2ba0-454b-9cfc-6ce5bcaac040_Name">
    <vt:lpwstr>C2 General</vt:lpwstr>
  </property>
  <property fmtid="{D5CDD505-2E9C-101B-9397-08002B2CF9AE}" pid="8" name="MSIP_Label_0359f705-2ba0-454b-9cfc-6ce5bcaac040_Application">
    <vt:lpwstr>Microsoft Azure Information Protection</vt:lpwstr>
  </property>
  <property fmtid="{D5CDD505-2E9C-101B-9397-08002B2CF9AE}" pid="9" name="MSIP_Label_0359f705-2ba0-454b-9cfc-6ce5bcaac040_Extended_MSFT_Method">
    <vt:lpwstr>Automatic</vt:lpwstr>
  </property>
  <property fmtid="{D5CDD505-2E9C-101B-9397-08002B2CF9AE}" pid="10" name="Sensitivity">
    <vt:lpwstr>C2 General</vt:lpwstr>
  </property>
</Properties>
</file>