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2" r:id="rId6"/>
    <p:sldId id="265" r:id="rId7"/>
    <p:sldId id="260" r:id="rId8"/>
    <p:sldId id="267"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8B0532-C63D-4654-9264-1C9042174C35}"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1489862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8B0532-C63D-4654-9264-1C9042174C35}"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1907103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8B0532-C63D-4654-9264-1C9042174C35}"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658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8B0532-C63D-4654-9264-1C9042174C35}"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2642653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8B0532-C63D-4654-9264-1C9042174C35}" type="datetimeFigureOut">
              <a:rPr lang="en-GB" smtClean="0"/>
              <a:t>04/06/2020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2735269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8B0532-C63D-4654-9264-1C9042174C35}" type="datetimeFigureOut">
              <a:rPr lang="en-GB" smtClean="0"/>
              <a:t>04/06/2020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893462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8B0532-C63D-4654-9264-1C9042174C35}" type="datetimeFigureOut">
              <a:rPr lang="en-GB" smtClean="0"/>
              <a:t>04/06/2020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1707351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8B0532-C63D-4654-9264-1C9042174C35}"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2953378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8B0532-C63D-4654-9264-1C9042174C35}"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2554665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8B0532-C63D-4654-9264-1C9042174C35}"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516455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8B0532-C63D-4654-9264-1C9042174C35}"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90CA6-92E9-4D1C-9B7E-E198D20F0549}" type="slidenum">
              <a:rPr lang="en-GB" smtClean="0"/>
              <a:t>‹#›</a:t>
            </a:fld>
            <a:endParaRPr lang="en-GB"/>
          </a:p>
        </p:txBody>
      </p:sp>
    </p:spTree>
    <p:extLst>
      <p:ext uri="{BB962C8B-B14F-4D97-AF65-F5344CB8AC3E}">
        <p14:creationId xmlns:p14="http://schemas.microsoft.com/office/powerpoint/2010/main" val="349946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8B0532-C63D-4654-9264-1C9042174C35}" type="datetimeFigureOut">
              <a:rPr lang="en-GB" smtClean="0"/>
              <a:t>04/06/2020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F90CA6-92E9-4D1C-9B7E-E198D20F0549}" type="slidenum">
              <a:rPr lang="en-GB" smtClean="0"/>
              <a:t>‹#›</a:t>
            </a:fld>
            <a:endParaRPr lang="en-GB"/>
          </a:p>
        </p:txBody>
      </p:sp>
    </p:spTree>
    <p:extLst>
      <p:ext uri="{BB962C8B-B14F-4D97-AF65-F5344CB8AC3E}">
        <p14:creationId xmlns:p14="http://schemas.microsoft.com/office/powerpoint/2010/main" val="3160626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9758" y="2083168"/>
            <a:ext cx="9144000" cy="1217524"/>
          </a:xfrm>
        </p:spPr>
        <p:txBody>
          <a:bodyPr/>
          <a:lstStyle/>
          <a:p>
            <a:r>
              <a:rPr lang="en-GB" b="1" dirty="0" smtClean="0">
                <a:ln w="22225">
                  <a:solidFill>
                    <a:schemeClr val="accent2"/>
                  </a:solidFill>
                  <a:prstDash val="solid"/>
                </a:ln>
                <a:solidFill>
                  <a:schemeClr val="accent2">
                    <a:lumMod val="40000"/>
                    <a:lumOff val="60000"/>
                  </a:schemeClr>
                </a:solidFill>
              </a:rPr>
              <a:t>Evolution and Inheritance</a:t>
            </a:r>
            <a:endParaRPr lang="en-GB" b="1" dirty="0">
              <a:ln w="22225">
                <a:solidFill>
                  <a:schemeClr val="accent2"/>
                </a:solidFill>
                <a:prstDash val="solid"/>
              </a:ln>
              <a:solidFill>
                <a:schemeClr val="accent2">
                  <a:lumMod val="40000"/>
                  <a:lumOff val="60000"/>
                </a:schemeClr>
              </a:solidFill>
            </a:endParaRPr>
          </a:p>
        </p:txBody>
      </p:sp>
      <p:sp>
        <p:nvSpPr>
          <p:cNvPr id="3" name="Subtitle 2"/>
          <p:cNvSpPr>
            <a:spLocks noGrp="1"/>
          </p:cNvSpPr>
          <p:nvPr>
            <p:ph type="subTitle" idx="1"/>
          </p:nvPr>
        </p:nvSpPr>
        <p:spPr>
          <a:xfrm>
            <a:off x="928956" y="3635419"/>
            <a:ext cx="9144000" cy="1655762"/>
          </a:xfrm>
        </p:spPr>
        <p:txBody>
          <a:bodyPr>
            <a:normAutofit/>
          </a:bodyPr>
          <a:lstStyle/>
          <a:p>
            <a:r>
              <a:rPr lang="en-GB" sz="4000" dirty="0" smtClean="0"/>
              <a:t>Summer </a:t>
            </a:r>
            <a:r>
              <a:rPr lang="en-GB" sz="4000" dirty="0" smtClean="0"/>
              <a:t>2</a:t>
            </a:r>
            <a:endParaRPr lang="en-GB" sz="4000" dirty="0" smtClean="0"/>
          </a:p>
          <a:p>
            <a:r>
              <a:rPr lang="en-GB" sz="4000" dirty="0" smtClean="0"/>
              <a:t>Lessons</a:t>
            </a:r>
            <a:r>
              <a:rPr lang="en-GB" sz="4000" dirty="0" smtClean="0"/>
              <a:t> </a:t>
            </a:r>
            <a:r>
              <a:rPr lang="en-GB" sz="4000" dirty="0" smtClean="0"/>
              <a:t>1 - 2</a:t>
            </a:r>
            <a:endParaRPr lang="en-GB" sz="4000"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96417" y="4082603"/>
            <a:ext cx="2092992" cy="2598572"/>
          </a:xfrm>
          <a:prstGeom prst="rect">
            <a:avLst/>
          </a:prstGeom>
        </p:spPr>
      </p:pic>
      <p:pic>
        <p:nvPicPr>
          <p:cNvPr id="3074" name="Picture 5" descr="http://a.abcnews.com/images/Technology/ht_darwin-05_090205_ma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3017" y="0"/>
            <a:ext cx="2678984" cy="20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stretch>
            <a:fillRect/>
          </a:stretch>
        </p:blipFill>
        <p:spPr>
          <a:xfrm>
            <a:off x="0" y="-29798"/>
            <a:ext cx="1857912" cy="2208461"/>
          </a:xfrm>
          <a:prstGeom prst="rect">
            <a:avLst/>
          </a:prstGeom>
        </p:spPr>
      </p:pic>
      <p:pic>
        <p:nvPicPr>
          <p:cNvPr id="6" name="Picture 5"/>
          <p:cNvPicPr>
            <a:picLocks noChangeAspect="1"/>
          </p:cNvPicPr>
          <p:nvPr/>
        </p:nvPicPr>
        <p:blipFill>
          <a:blip r:embed="rId5"/>
          <a:stretch>
            <a:fillRect/>
          </a:stretch>
        </p:blipFill>
        <p:spPr>
          <a:xfrm>
            <a:off x="7869983" y="3949288"/>
            <a:ext cx="4322017" cy="2908712"/>
          </a:xfrm>
          <a:prstGeom prst="rect">
            <a:avLst/>
          </a:prstGeom>
        </p:spPr>
      </p:pic>
    </p:spTree>
    <p:extLst>
      <p:ext uri="{BB962C8B-B14F-4D97-AF65-F5344CB8AC3E}">
        <p14:creationId xmlns:p14="http://schemas.microsoft.com/office/powerpoint/2010/main" val="3364085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Rectangle 1"/>
          <p:cNvSpPr/>
          <p:nvPr/>
        </p:nvSpPr>
        <p:spPr>
          <a:xfrm>
            <a:off x="304800" y="2522966"/>
            <a:ext cx="4267200" cy="2410916"/>
          </a:xfrm>
          <a:prstGeom prst="rect">
            <a:avLst/>
          </a:prstGeom>
        </p:spPr>
        <p:txBody>
          <a:bodyPr wrap="square">
            <a:spAutoFit/>
          </a:bodyPr>
          <a:lstStyle/>
          <a:p>
            <a:pPr lvl="0">
              <a:spcAft>
                <a:spcPts val="200"/>
              </a:spcAft>
              <a:buSzPts val="1000"/>
              <a:tabLst>
                <a:tab pos="228600" algn="l"/>
              </a:tabLst>
            </a:pPr>
            <a:r>
              <a:rPr lang="en-GB" b="1" u="sng" dirty="0" smtClean="0">
                <a:effectLst/>
                <a:latin typeface="Arial" panose="020B0604020202020204" pitchFamily="34" charset="0"/>
                <a:ea typeface="Calibri" panose="020F0502020204030204" pitchFamily="34" charset="0"/>
              </a:rPr>
              <a:t>S.C.</a:t>
            </a:r>
          </a:p>
          <a:p>
            <a:pPr marL="342900" lvl="0" indent="-342900" algn="just">
              <a:spcAft>
                <a:spcPts val="200"/>
              </a:spcAft>
              <a:buSzPts val="1000"/>
              <a:buFont typeface="Symbol" panose="05050102010706020507" pitchFamily="18" charset="2"/>
              <a:buChar char=""/>
              <a:tabLst>
                <a:tab pos="228600" algn="l"/>
              </a:tabLst>
            </a:pPr>
            <a:r>
              <a:rPr lang="en-GB" dirty="0">
                <a:latin typeface="Arial" panose="020B0604020202020204" pitchFamily="34" charset="0"/>
                <a:ea typeface="Calibri" panose="020F0502020204030204" pitchFamily="34" charset="0"/>
              </a:rPr>
              <a:t>t</a:t>
            </a:r>
            <a:r>
              <a:rPr lang="en-GB" dirty="0" smtClean="0">
                <a:latin typeface="Arial" panose="020B0604020202020204" pitchFamily="34" charset="0"/>
                <a:ea typeface="Calibri" panose="020F0502020204030204" pitchFamily="34" charset="0"/>
              </a:rPr>
              <a:t>o r</a:t>
            </a:r>
            <a:r>
              <a:rPr lang="en-GB" dirty="0" smtClean="0">
                <a:effectLst/>
                <a:latin typeface="Arial" panose="020B0604020202020204" pitchFamily="34" charset="0"/>
                <a:ea typeface="Calibri" panose="020F0502020204030204" pitchFamily="34" charset="0"/>
              </a:rPr>
              <a:t>ecognise that living things have changed over time</a:t>
            </a:r>
          </a:p>
          <a:p>
            <a:pPr marL="342900" lvl="0" indent="-342900" algn="just">
              <a:spcAft>
                <a:spcPts val="200"/>
              </a:spcAft>
              <a:buSzPts val="1000"/>
              <a:buFont typeface="Symbol" panose="05050102010706020507" pitchFamily="18" charset="2"/>
              <a:buChar char=""/>
              <a:tabLst>
                <a:tab pos="228600" algn="l"/>
              </a:tabLst>
            </a:pPr>
            <a:endParaRPr lang="en-GB" dirty="0" smtClean="0">
              <a:effectLst/>
              <a:latin typeface="Arial" panose="020B0604020202020204" pitchFamily="34" charset="0"/>
              <a:ea typeface="Calibri" panose="020F0502020204030204" pitchFamily="34" charset="0"/>
            </a:endParaRPr>
          </a:p>
          <a:p>
            <a:pPr marL="342900" lvl="0" indent="-342900" algn="just">
              <a:spcAft>
                <a:spcPts val="200"/>
              </a:spcAft>
              <a:buSzPts val="1000"/>
              <a:buFont typeface="Symbol" panose="05050102010706020507" pitchFamily="18" charset="2"/>
              <a:buChar char=""/>
              <a:tabLst>
                <a:tab pos="228600" algn="l"/>
              </a:tabLst>
            </a:pPr>
            <a:r>
              <a:rPr lang="en-GB" dirty="0">
                <a:latin typeface="Arial" panose="020B0604020202020204" pitchFamily="34" charset="0"/>
                <a:ea typeface="Calibri" panose="020F0502020204030204" pitchFamily="34" charset="0"/>
              </a:rPr>
              <a:t>t</a:t>
            </a:r>
            <a:r>
              <a:rPr lang="en-GB" dirty="0" smtClean="0">
                <a:effectLst/>
                <a:latin typeface="Arial" panose="020B0604020202020204" pitchFamily="34" charset="0"/>
                <a:ea typeface="Calibri" panose="020F0502020204030204" pitchFamily="34" charset="0"/>
              </a:rPr>
              <a:t>o begin to identifying scientific evidence that has been used to support or refute ideas or arguments</a:t>
            </a:r>
          </a:p>
          <a:p>
            <a:pPr marL="342900" lvl="0" indent="-342900" algn="just">
              <a:spcAft>
                <a:spcPts val="200"/>
              </a:spcAft>
              <a:buSzPts val="1000"/>
              <a:buFont typeface="Symbol" panose="05050102010706020507" pitchFamily="18" charset="2"/>
              <a:buChar char=""/>
              <a:tabLst>
                <a:tab pos="228600" algn="l"/>
              </a:tabLst>
            </a:pPr>
            <a:endParaRPr lang="en-GB" dirty="0" smtClean="0">
              <a:effectLst/>
              <a:latin typeface="Arial" panose="020B0604020202020204" pitchFamily="34" charset="0"/>
              <a:ea typeface="Calibri" panose="020F0502020204030204" pitchFamily="34" charset="0"/>
            </a:endParaRPr>
          </a:p>
        </p:txBody>
      </p:sp>
      <p:sp>
        <p:nvSpPr>
          <p:cNvPr id="3" name="Rectangle 2"/>
          <p:cNvSpPr/>
          <p:nvPr/>
        </p:nvSpPr>
        <p:spPr>
          <a:xfrm>
            <a:off x="0" y="0"/>
            <a:ext cx="11273308" cy="2349361"/>
          </a:xfrm>
          <a:prstGeom prst="rect">
            <a:avLst/>
          </a:prstGeom>
        </p:spPr>
        <p:txBody>
          <a:bodyPr wrap="square">
            <a:spAutoFit/>
          </a:bodyPr>
          <a:lstStyle/>
          <a:p>
            <a:pPr lvl="0" algn="just">
              <a:spcAft>
                <a:spcPts val="200"/>
              </a:spcAft>
              <a:buSzPts val="1000"/>
              <a:tabLst>
                <a:tab pos="228600" algn="l"/>
              </a:tabLst>
            </a:pPr>
            <a:r>
              <a:rPr lang="en-GB" sz="2800" b="1" dirty="0" smtClean="0">
                <a:latin typeface="Arial" panose="020B0604020202020204" pitchFamily="34" charset="0"/>
                <a:ea typeface="Calibri" panose="020F0502020204030204" pitchFamily="34" charset="0"/>
              </a:rPr>
              <a:t>Lesson 1</a:t>
            </a:r>
          </a:p>
          <a:p>
            <a:pPr lvl="0" algn="just">
              <a:spcAft>
                <a:spcPts val="200"/>
              </a:spcAft>
              <a:buSzPts val="1000"/>
              <a:tabLst>
                <a:tab pos="228600" algn="l"/>
              </a:tabLst>
            </a:pPr>
            <a:endParaRPr lang="en-GB" sz="2800" b="1" u="sng" dirty="0" smtClean="0">
              <a:latin typeface="Arial" panose="020B0604020202020204" pitchFamily="34" charset="0"/>
              <a:ea typeface="Calibri" panose="020F0502020204030204" pitchFamily="34" charset="0"/>
            </a:endParaRPr>
          </a:p>
          <a:p>
            <a:pPr lvl="0" algn="just">
              <a:spcAft>
                <a:spcPts val="200"/>
              </a:spcAft>
              <a:buSzPts val="1000"/>
              <a:tabLst>
                <a:tab pos="228600" algn="l"/>
              </a:tabLst>
            </a:pPr>
            <a:r>
              <a:rPr lang="en-GB" sz="2800" b="1" u="sng" dirty="0" smtClean="0">
                <a:latin typeface="Arial" panose="020B0604020202020204" pitchFamily="34" charset="0"/>
                <a:ea typeface="Calibri" panose="020F0502020204030204" pitchFamily="34" charset="0"/>
              </a:rPr>
              <a:t>L.O:  T</a:t>
            </a:r>
            <a:r>
              <a:rPr lang="en-GB" sz="2800" b="1" u="sng" dirty="0" smtClean="0">
                <a:effectLst/>
                <a:latin typeface="Arial" panose="020B0604020202020204" pitchFamily="34" charset="0"/>
                <a:ea typeface="Calibri" panose="020F0502020204030204" pitchFamily="34" charset="0"/>
              </a:rPr>
              <a:t>o recorded initial ideas about evolution and inheritance</a:t>
            </a:r>
          </a:p>
          <a:p>
            <a:pPr lvl="0" algn="just">
              <a:spcAft>
                <a:spcPts val="200"/>
              </a:spcAft>
              <a:buSzPts val="1000"/>
              <a:tabLst>
                <a:tab pos="228600" algn="l"/>
              </a:tabLst>
            </a:pPr>
            <a:r>
              <a:rPr lang="en-GB" sz="2800" b="1" u="sng" dirty="0" smtClean="0">
                <a:effectLst/>
                <a:latin typeface="Arial" panose="020B0604020202020204" pitchFamily="34" charset="0"/>
                <a:ea typeface="Calibri" panose="020F0502020204030204" pitchFamily="34" charset="0"/>
              </a:rPr>
              <a:t>L.O:  To be able to classify true and false statements.</a:t>
            </a:r>
          </a:p>
          <a:p>
            <a:pPr lvl="0" algn="just">
              <a:spcAft>
                <a:spcPts val="200"/>
              </a:spcAft>
              <a:buSzPts val="1000"/>
              <a:tabLst>
                <a:tab pos="228600" algn="l"/>
              </a:tabLst>
            </a:pPr>
            <a:endParaRPr lang="en-GB" sz="2800" b="1" u="sng" dirty="0">
              <a:effectLst/>
              <a:latin typeface="Arial" panose="020B0604020202020204" pitchFamily="34" charset="0"/>
              <a:ea typeface="Calibri" panose="020F0502020204030204" pitchFamily="34" charset="0"/>
            </a:endParaRPr>
          </a:p>
        </p:txBody>
      </p:sp>
      <p:sp>
        <p:nvSpPr>
          <p:cNvPr id="4" name="Rectangle 3"/>
          <p:cNvSpPr/>
          <p:nvPr/>
        </p:nvSpPr>
        <p:spPr>
          <a:xfrm>
            <a:off x="9702084" y="2522966"/>
            <a:ext cx="2043448" cy="2185214"/>
          </a:xfrm>
          <a:prstGeom prst="rect">
            <a:avLst/>
          </a:prstGeom>
        </p:spPr>
        <p:txBody>
          <a:bodyPr wrap="square">
            <a:spAutoFit/>
          </a:bodyPr>
          <a:lstStyle/>
          <a:p>
            <a:pPr lvl="0" algn="just">
              <a:spcAft>
                <a:spcPts val="200"/>
              </a:spcAft>
              <a:buSzPts val="1000"/>
              <a:tabLst>
                <a:tab pos="228600" algn="l"/>
              </a:tabLst>
            </a:pPr>
            <a:r>
              <a:rPr lang="en-GB" b="1" u="sng" dirty="0" smtClean="0">
                <a:latin typeface="Arial" panose="020B0604020202020204" pitchFamily="34" charset="0"/>
                <a:ea typeface="Calibri" panose="020F0502020204030204" pitchFamily="34" charset="0"/>
              </a:rPr>
              <a:t>Vocabulary</a:t>
            </a:r>
          </a:p>
          <a:p>
            <a:pPr lvl="0" algn="just">
              <a:spcAft>
                <a:spcPts val="200"/>
              </a:spcAft>
              <a:buSzPts val="1000"/>
              <a:tabLst>
                <a:tab pos="228600" algn="l"/>
              </a:tabLst>
            </a:pPr>
            <a:endParaRPr lang="en-GB" dirty="0">
              <a:latin typeface="Arial" panose="020B0604020202020204" pitchFamily="34" charset="0"/>
              <a:ea typeface="Calibri" panose="020F0502020204030204" pitchFamily="34" charset="0"/>
            </a:endParaRPr>
          </a:p>
          <a:p>
            <a:pPr lvl="0" algn="just">
              <a:spcAft>
                <a:spcPts val="200"/>
              </a:spcAft>
              <a:buSzPts val="1000"/>
              <a:tabLst>
                <a:tab pos="228600" algn="l"/>
              </a:tabLst>
            </a:pPr>
            <a:r>
              <a:rPr lang="en-GB" dirty="0" smtClean="0">
                <a:latin typeface="Arial" panose="020B0604020202020204" pitchFamily="34" charset="0"/>
                <a:ea typeface="Calibri" panose="020F0502020204030204" pitchFamily="34" charset="0"/>
              </a:rPr>
              <a:t>Evolve</a:t>
            </a:r>
          </a:p>
          <a:p>
            <a:pPr lvl="0" algn="just">
              <a:spcAft>
                <a:spcPts val="200"/>
              </a:spcAft>
              <a:buSzPts val="1000"/>
              <a:tabLst>
                <a:tab pos="228600" algn="l"/>
              </a:tabLst>
            </a:pPr>
            <a:r>
              <a:rPr lang="en-GB" dirty="0" smtClean="0">
                <a:latin typeface="Arial" panose="020B0604020202020204" pitchFamily="34" charset="0"/>
                <a:ea typeface="Calibri" panose="020F0502020204030204" pitchFamily="34" charset="0"/>
              </a:rPr>
              <a:t>Chronological</a:t>
            </a:r>
          </a:p>
          <a:p>
            <a:pPr lvl="0" algn="just">
              <a:spcAft>
                <a:spcPts val="200"/>
              </a:spcAft>
              <a:buSzPts val="1000"/>
              <a:tabLst>
                <a:tab pos="228600" algn="l"/>
              </a:tabLst>
            </a:pPr>
            <a:r>
              <a:rPr lang="en-GB" dirty="0">
                <a:latin typeface="Arial" panose="020B0604020202020204" pitchFamily="34" charset="0"/>
                <a:ea typeface="Calibri" panose="020F0502020204030204" pitchFamily="34" charset="0"/>
              </a:rPr>
              <a:t>E</a:t>
            </a:r>
            <a:r>
              <a:rPr lang="en-GB" dirty="0" smtClean="0">
                <a:effectLst/>
                <a:latin typeface="Arial" panose="020B0604020202020204" pitchFamily="34" charset="0"/>
                <a:ea typeface="Calibri" panose="020F0502020204030204" pitchFamily="34" charset="0"/>
              </a:rPr>
              <a:t>volution </a:t>
            </a:r>
          </a:p>
          <a:p>
            <a:pPr lvl="0" algn="just">
              <a:spcAft>
                <a:spcPts val="200"/>
              </a:spcAft>
              <a:buSzPts val="1000"/>
              <a:tabLst>
                <a:tab pos="228600" algn="l"/>
              </a:tabLst>
            </a:pPr>
            <a:r>
              <a:rPr lang="en-GB" dirty="0" smtClean="0">
                <a:effectLst/>
                <a:latin typeface="Arial" panose="020B0604020202020204" pitchFamily="34" charset="0"/>
                <a:ea typeface="Calibri" panose="020F0502020204030204" pitchFamily="34" charset="0"/>
              </a:rPr>
              <a:t>Inheritance</a:t>
            </a:r>
          </a:p>
          <a:p>
            <a:pPr lvl="0" algn="just">
              <a:spcAft>
                <a:spcPts val="200"/>
              </a:spcAft>
              <a:buSzPts val="1000"/>
              <a:tabLst>
                <a:tab pos="228600" algn="l"/>
              </a:tabLst>
            </a:pPr>
            <a:endParaRPr lang="en-GB" dirty="0">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1860589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781396"/>
            <a:ext cx="12192001" cy="6015844"/>
          </a:xfrm>
          <a:prstGeom prst="rect">
            <a:avLst/>
          </a:prstGeom>
        </p:spPr>
      </p:pic>
      <p:sp>
        <p:nvSpPr>
          <p:cNvPr id="3" name="Rectangle 2"/>
          <p:cNvSpPr/>
          <p:nvPr/>
        </p:nvSpPr>
        <p:spPr>
          <a:xfrm>
            <a:off x="199505" y="176938"/>
            <a:ext cx="5181227" cy="369332"/>
          </a:xfrm>
          <a:prstGeom prst="rect">
            <a:avLst/>
          </a:prstGeom>
        </p:spPr>
        <p:txBody>
          <a:bodyPr wrap="none">
            <a:spAutoFit/>
          </a:bodyPr>
          <a:lstStyle/>
          <a:p>
            <a:r>
              <a:rPr lang="en-GB" dirty="0">
                <a:solidFill>
                  <a:srgbClr val="FF0000"/>
                </a:solidFill>
                <a:latin typeface="Comic Sans MS" panose="030F0702030302020204" pitchFamily="66" charset="0"/>
                <a:ea typeface="Calibri" panose="020F0502020204030204" pitchFamily="34" charset="0"/>
              </a:rPr>
              <a:t>HOW do you think living things evolve?  Why? </a:t>
            </a:r>
            <a:endParaRPr lang="en-GB" dirty="0"/>
          </a:p>
        </p:txBody>
      </p:sp>
      <p:sp>
        <p:nvSpPr>
          <p:cNvPr id="5" name="Rectangle 4"/>
          <p:cNvSpPr/>
          <p:nvPr/>
        </p:nvSpPr>
        <p:spPr>
          <a:xfrm>
            <a:off x="199505" y="781396"/>
            <a:ext cx="11762510" cy="9809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Discuss </a:t>
            </a:r>
            <a:r>
              <a:rPr lang="en-GB" dirty="0"/>
              <a:t>t</a:t>
            </a:r>
            <a:r>
              <a:rPr lang="en-GB" dirty="0" smtClean="0"/>
              <a:t>he chronology of each event as a group.</a:t>
            </a:r>
            <a:endParaRPr lang="en-GB" dirty="0"/>
          </a:p>
        </p:txBody>
      </p:sp>
    </p:spTree>
    <p:extLst>
      <p:ext uri="{BB962C8B-B14F-4D97-AF65-F5344CB8AC3E}">
        <p14:creationId xmlns:p14="http://schemas.microsoft.com/office/powerpoint/2010/main" val="3833875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 name="Rectangle 3"/>
          <p:cNvSpPr/>
          <p:nvPr/>
        </p:nvSpPr>
        <p:spPr>
          <a:xfrm>
            <a:off x="0" y="154637"/>
            <a:ext cx="9687339" cy="1885773"/>
          </a:xfrm>
          <a:prstGeom prst="rect">
            <a:avLst/>
          </a:prstGeom>
        </p:spPr>
        <p:txBody>
          <a:bodyPr wrap="square">
            <a:spAutoFit/>
          </a:bodyPr>
          <a:lstStyle/>
          <a:p>
            <a:pPr>
              <a:lnSpc>
                <a:spcPct val="107000"/>
              </a:lnSpc>
              <a:spcAft>
                <a:spcPts val="800"/>
              </a:spcAft>
            </a:pPr>
            <a:r>
              <a:rPr lang="en-GB" dirty="0" smtClean="0">
                <a:solidFill>
                  <a:srgbClr val="FF0000"/>
                </a:solidFill>
                <a:latin typeface="Comic Sans MS" panose="030F0702030302020204" pitchFamily="66" charset="0"/>
                <a:ea typeface="Calibri" panose="020F0502020204030204" pitchFamily="34" charset="0"/>
                <a:cs typeface="Times New Roman" panose="02020603050405020304" pitchFamily="18" charset="0"/>
              </a:rPr>
              <a:t>Task 2</a:t>
            </a:r>
          </a:p>
          <a:p>
            <a:pPr>
              <a:lnSpc>
                <a:spcPct val="107000"/>
              </a:lnSpc>
              <a:spcAft>
                <a:spcPts val="800"/>
              </a:spcAft>
            </a:pPr>
            <a:endParaRPr lang="en-GB" b="1" u="sng" dirty="0" smtClean="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u="sng" dirty="0" smtClean="0">
                <a:effectLst/>
                <a:latin typeface="Comic Sans MS" panose="030F0702030302020204" pitchFamily="66" charset="0"/>
                <a:ea typeface="Calibri" panose="020F0502020204030204" pitchFamily="34" charset="0"/>
                <a:cs typeface="Times New Roman" panose="02020603050405020304" pitchFamily="18" charset="0"/>
              </a:rPr>
              <a:t>L.O:  To be able to classify true and false statements.</a:t>
            </a:r>
          </a:p>
          <a:p>
            <a:pPr>
              <a:lnSpc>
                <a:spcPct val="107000"/>
              </a:lnSpc>
              <a:spcAft>
                <a:spcPts val="800"/>
              </a:spcAft>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L</a:t>
            </a:r>
            <a:r>
              <a:rPr lang="en-GB" dirty="0" smtClean="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ook at the statements below and copy into the correct column.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159026" y="2229915"/>
            <a:ext cx="5221356" cy="4241418"/>
          </a:xfrm>
          <a:prstGeom prst="rect">
            <a:avLst/>
          </a:prstGeom>
        </p:spPr>
        <p:txBody>
          <a:bodyPr wrap="square">
            <a:spAutoFit/>
          </a:bodyPr>
          <a:lstStyle/>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Adaptations can happen as features are passed on over a long period of time.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Inheritance is the passing on of features from parents to offspring. </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Human life has existed since a thousand years ago.</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Charles Darwin created the theory of evolution.</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Evolution has stopped.</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All our features are passed on from our fathers.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Birds have evolved from dinosaurs.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smtClean="0">
                <a:effectLst/>
                <a:latin typeface="Comic Sans MS" panose="030F0702030302020204" pitchFamily="66" charset="0"/>
                <a:ea typeface="Calibri" panose="020F0502020204030204" pitchFamily="34" charset="0"/>
                <a:cs typeface="Times New Roman" panose="02020603050405020304" pitchFamily="18" charset="0"/>
              </a:rPr>
              <a:t>Evolution shows how living things stay the same over time.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5380381" y="2040409"/>
            <a:ext cx="6718853" cy="4821765"/>
          </a:xfrm>
          <a:prstGeom prst="rect">
            <a:avLst/>
          </a:prstGeom>
        </p:spPr>
      </p:pic>
    </p:spTree>
    <p:extLst>
      <p:ext uri="{BB962C8B-B14F-4D97-AF65-F5344CB8AC3E}">
        <p14:creationId xmlns:p14="http://schemas.microsoft.com/office/powerpoint/2010/main" val="3443669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9687" y="182186"/>
            <a:ext cx="9488557" cy="6675814"/>
          </a:xfrm>
          <a:prstGeom prst="rect">
            <a:avLst/>
          </a:prstGeom>
        </p:spPr>
      </p:pic>
    </p:spTree>
    <p:extLst>
      <p:ext uri="{BB962C8B-B14F-4D97-AF65-F5344CB8AC3E}">
        <p14:creationId xmlns:p14="http://schemas.microsoft.com/office/powerpoint/2010/main" val="1304263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Rectangle 1"/>
          <p:cNvSpPr/>
          <p:nvPr/>
        </p:nvSpPr>
        <p:spPr>
          <a:xfrm>
            <a:off x="304800" y="2522966"/>
            <a:ext cx="4267200" cy="2410916"/>
          </a:xfrm>
          <a:prstGeom prst="rect">
            <a:avLst/>
          </a:prstGeom>
        </p:spPr>
        <p:txBody>
          <a:bodyPr wrap="square">
            <a:spAutoFit/>
          </a:bodyPr>
          <a:lstStyle/>
          <a:p>
            <a:pPr lvl="0">
              <a:spcAft>
                <a:spcPts val="200"/>
              </a:spcAft>
              <a:buSzPts val="1000"/>
              <a:tabLst>
                <a:tab pos="228600" algn="l"/>
              </a:tabLst>
            </a:pPr>
            <a:r>
              <a:rPr lang="en-GB" b="1" u="sng" dirty="0" smtClean="0">
                <a:effectLst/>
                <a:latin typeface="Arial" panose="020B0604020202020204" pitchFamily="34" charset="0"/>
                <a:ea typeface="Calibri" panose="020F0502020204030204" pitchFamily="34" charset="0"/>
              </a:rPr>
              <a:t>S.C.</a:t>
            </a:r>
          </a:p>
          <a:p>
            <a:pPr marL="342900" lvl="0" indent="-342900" algn="just">
              <a:spcAft>
                <a:spcPts val="200"/>
              </a:spcAft>
              <a:buSzPts val="1000"/>
              <a:buFont typeface="Symbol" panose="05050102010706020507" pitchFamily="18" charset="2"/>
              <a:buChar char=""/>
              <a:tabLst>
                <a:tab pos="228600" algn="l"/>
              </a:tabLst>
            </a:pPr>
            <a:r>
              <a:rPr lang="en-GB" dirty="0">
                <a:latin typeface="Arial" panose="020B0604020202020204" pitchFamily="34" charset="0"/>
                <a:ea typeface="Calibri" panose="020F0502020204030204" pitchFamily="34" charset="0"/>
              </a:rPr>
              <a:t>t</a:t>
            </a:r>
            <a:r>
              <a:rPr lang="en-GB" dirty="0" smtClean="0">
                <a:latin typeface="Arial" panose="020B0604020202020204" pitchFamily="34" charset="0"/>
                <a:ea typeface="Calibri" panose="020F0502020204030204" pitchFamily="34" charset="0"/>
              </a:rPr>
              <a:t>o r</a:t>
            </a:r>
            <a:r>
              <a:rPr lang="en-GB" dirty="0" smtClean="0">
                <a:effectLst/>
                <a:latin typeface="Arial" panose="020B0604020202020204" pitchFamily="34" charset="0"/>
                <a:ea typeface="Calibri" panose="020F0502020204030204" pitchFamily="34" charset="0"/>
              </a:rPr>
              <a:t>ecognise that living things have changed over time</a:t>
            </a:r>
          </a:p>
          <a:p>
            <a:pPr marL="342900" lvl="0" indent="-342900" algn="just">
              <a:spcAft>
                <a:spcPts val="200"/>
              </a:spcAft>
              <a:buSzPts val="1000"/>
              <a:buFont typeface="Symbol" panose="05050102010706020507" pitchFamily="18" charset="2"/>
              <a:buChar char=""/>
              <a:tabLst>
                <a:tab pos="228600" algn="l"/>
              </a:tabLst>
            </a:pPr>
            <a:endParaRPr lang="en-GB" dirty="0" smtClean="0">
              <a:effectLst/>
              <a:latin typeface="Arial" panose="020B0604020202020204" pitchFamily="34" charset="0"/>
              <a:ea typeface="Calibri" panose="020F0502020204030204" pitchFamily="34" charset="0"/>
            </a:endParaRPr>
          </a:p>
          <a:p>
            <a:pPr marL="342900" lvl="0" indent="-342900" algn="just">
              <a:spcAft>
                <a:spcPts val="200"/>
              </a:spcAft>
              <a:buSzPts val="1000"/>
              <a:buFont typeface="Symbol" panose="05050102010706020507" pitchFamily="18" charset="2"/>
              <a:buChar char=""/>
              <a:tabLst>
                <a:tab pos="228600" algn="l"/>
              </a:tabLst>
            </a:pPr>
            <a:r>
              <a:rPr lang="en-GB" dirty="0">
                <a:latin typeface="Arial" panose="020B0604020202020204" pitchFamily="34" charset="0"/>
                <a:ea typeface="Calibri" panose="020F0502020204030204" pitchFamily="34" charset="0"/>
              </a:rPr>
              <a:t>t</a:t>
            </a:r>
            <a:r>
              <a:rPr lang="en-GB" dirty="0" smtClean="0">
                <a:effectLst/>
                <a:latin typeface="Arial" panose="020B0604020202020204" pitchFamily="34" charset="0"/>
                <a:ea typeface="Calibri" panose="020F0502020204030204" pitchFamily="34" charset="0"/>
              </a:rPr>
              <a:t>o begin to identifying scientific evidence that has been used to support or refute ideas or arguments</a:t>
            </a:r>
          </a:p>
          <a:p>
            <a:pPr marL="342900" lvl="0" indent="-342900" algn="just">
              <a:spcAft>
                <a:spcPts val="200"/>
              </a:spcAft>
              <a:buSzPts val="1000"/>
              <a:buFont typeface="Symbol" panose="05050102010706020507" pitchFamily="18" charset="2"/>
              <a:buChar char=""/>
              <a:tabLst>
                <a:tab pos="228600" algn="l"/>
              </a:tabLst>
            </a:pPr>
            <a:endParaRPr lang="en-GB" dirty="0" smtClean="0">
              <a:effectLst/>
              <a:latin typeface="Arial" panose="020B0604020202020204" pitchFamily="34" charset="0"/>
              <a:ea typeface="Calibri" panose="020F0502020204030204" pitchFamily="34" charset="0"/>
            </a:endParaRPr>
          </a:p>
        </p:txBody>
      </p:sp>
      <p:sp>
        <p:nvSpPr>
          <p:cNvPr id="3" name="Rectangle 2"/>
          <p:cNvSpPr/>
          <p:nvPr/>
        </p:nvSpPr>
        <p:spPr>
          <a:xfrm>
            <a:off x="0" y="0"/>
            <a:ext cx="11273308" cy="2349361"/>
          </a:xfrm>
          <a:prstGeom prst="rect">
            <a:avLst/>
          </a:prstGeom>
        </p:spPr>
        <p:txBody>
          <a:bodyPr wrap="square">
            <a:spAutoFit/>
          </a:bodyPr>
          <a:lstStyle/>
          <a:p>
            <a:pPr lvl="0" algn="just">
              <a:spcAft>
                <a:spcPts val="200"/>
              </a:spcAft>
              <a:buSzPts val="1000"/>
              <a:tabLst>
                <a:tab pos="228600" algn="l"/>
              </a:tabLst>
            </a:pPr>
            <a:r>
              <a:rPr lang="en-GB" sz="2800" b="1" dirty="0" smtClean="0">
                <a:latin typeface="Arial" panose="020B0604020202020204" pitchFamily="34" charset="0"/>
                <a:ea typeface="Calibri" panose="020F0502020204030204" pitchFamily="34" charset="0"/>
              </a:rPr>
              <a:t>Lesson 2</a:t>
            </a:r>
          </a:p>
          <a:p>
            <a:pPr lvl="0" algn="just">
              <a:spcAft>
                <a:spcPts val="200"/>
              </a:spcAft>
              <a:buSzPts val="1000"/>
              <a:tabLst>
                <a:tab pos="228600" algn="l"/>
              </a:tabLst>
            </a:pPr>
            <a:endParaRPr lang="en-GB" sz="2800" b="1" u="sng" dirty="0" smtClean="0">
              <a:latin typeface="Arial" panose="020B0604020202020204" pitchFamily="34" charset="0"/>
              <a:ea typeface="Calibri" panose="020F0502020204030204" pitchFamily="34" charset="0"/>
            </a:endParaRPr>
          </a:p>
          <a:p>
            <a:pPr lvl="0" algn="just">
              <a:spcAft>
                <a:spcPts val="200"/>
              </a:spcAft>
              <a:buSzPts val="1000"/>
              <a:tabLst>
                <a:tab pos="228600" algn="l"/>
              </a:tabLst>
            </a:pPr>
            <a:r>
              <a:rPr lang="en-GB" sz="2800" b="1" u="sng" dirty="0" smtClean="0">
                <a:latin typeface="Arial" panose="020B0604020202020204" pitchFamily="34" charset="0"/>
                <a:ea typeface="Calibri" panose="020F0502020204030204" pitchFamily="34" charset="0"/>
              </a:rPr>
              <a:t>L.O:  T</a:t>
            </a:r>
            <a:r>
              <a:rPr lang="en-GB" sz="2800" b="1" u="sng" dirty="0" smtClean="0">
                <a:effectLst/>
                <a:latin typeface="Arial" panose="020B0604020202020204" pitchFamily="34" charset="0"/>
                <a:ea typeface="Calibri" panose="020F0502020204030204" pitchFamily="34" charset="0"/>
              </a:rPr>
              <a:t>o observe features that can demonstrate evolution.  </a:t>
            </a:r>
          </a:p>
          <a:p>
            <a:pPr lvl="0" algn="just">
              <a:spcAft>
                <a:spcPts val="200"/>
              </a:spcAft>
              <a:buSzPts val="1000"/>
              <a:tabLst>
                <a:tab pos="228600" algn="l"/>
              </a:tabLst>
            </a:pPr>
            <a:r>
              <a:rPr lang="en-GB" sz="2800" b="1" u="sng" dirty="0" smtClean="0">
                <a:effectLst/>
                <a:latin typeface="Arial" panose="020B0604020202020204" pitchFamily="34" charset="0"/>
                <a:ea typeface="Calibri" panose="020F0502020204030204" pitchFamily="34" charset="0"/>
              </a:rPr>
              <a:t>L.O:  To be able to classify true and false statements.</a:t>
            </a:r>
          </a:p>
          <a:p>
            <a:pPr lvl="0" algn="just">
              <a:spcAft>
                <a:spcPts val="200"/>
              </a:spcAft>
              <a:buSzPts val="1000"/>
              <a:tabLst>
                <a:tab pos="228600" algn="l"/>
              </a:tabLst>
            </a:pPr>
            <a:endParaRPr lang="en-GB" sz="2800" b="1" u="sng" dirty="0">
              <a:effectLst/>
              <a:latin typeface="Arial" panose="020B0604020202020204" pitchFamily="34" charset="0"/>
              <a:ea typeface="Calibri" panose="020F0502020204030204" pitchFamily="34" charset="0"/>
            </a:endParaRPr>
          </a:p>
        </p:txBody>
      </p:sp>
      <p:sp>
        <p:nvSpPr>
          <p:cNvPr id="4" name="Rectangle 3"/>
          <p:cNvSpPr/>
          <p:nvPr/>
        </p:nvSpPr>
        <p:spPr>
          <a:xfrm>
            <a:off x="9702084" y="2522966"/>
            <a:ext cx="2043448" cy="2185214"/>
          </a:xfrm>
          <a:prstGeom prst="rect">
            <a:avLst/>
          </a:prstGeom>
        </p:spPr>
        <p:txBody>
          <a:bodyPr wrap="square">
            <a:spAutoFit/>
          </a:bodyPr>
          <a:lstStyle/>
          <a:p>
            <a:pPr lvl="0" algn="just">
              <a:spcAft>
                <a:spcPts val="200"/>
              </a:spcAft>
              <a:buSzPts val="1000"/>
              <a:tabLst>
                <a:tab pos="228600" algn="l"/>
              </a:tabLst>
            </a:pPr>
            <a:r>
              <a:rPr lang="en-GB" b="1" u="sng" dirty="0" smtClean="0">
                <a:latin typeface="Arial" panose="020B0604020202020204" pitchFamily="34" charset="0"/>
                <a:ea typeface="Calibri" panose="020F0502020204030204" pitchFamily="34" charset="0"/>
              </a:rPr>
              <a:t>Vocabulary</a:t>
            </a:r>
          </a:p>
          <a:p>
            <a:pPr lvl="0" algn="just">
              <a:spcAft>
                <a:spcPts val="200"/>
              </a:spcAft>
              <a:buSzPts val="1000"/>
              <a:tabLst>
                <a:tab pos="228600" algn="l"/>
              </a:tabLst>
            </a:pPr>
            <a:endParaRPr lang="en-GB" dirty="0">
              <a:latin typeface="Arial" panose="020B0604020202020204" pitchFamily="34" charset="0"/>
              <a:ea typeface="Calibri" panose="020F0502020204030204" pitchFamily="34" charset="0"/>
            </a:endParaRPr>
          </a:p>
          <a:p>
            <a:pPr lvl="0" algn="just">
              <a:spcAft>
                <a:spcPts val="200"/>
              </a:spcAft>
              <a:buSzPts val="1000"/>
              <a:tabLst>
                <a:tab pos="228600" algn="l"/>
              </a:tabLst>
            </a:pPr>
            <a:r>
              <a:rPr lang="en-GB" dirty="0" smtClean="0">
                <a:latin typeface="Arial" panose="020B0604020202020204" pitchFamily="34" charset="0"/>
                <a:ea typeface="Calibri" panose="020F0502020204030204" pitchFamily="34" charset="0"/>
              </a:rPr>
              <a:t>Evolve</a:t>
            </a:r>
          </a:p>
          <a:p>
            <a:pPr lvl="0" algn="just">
              <a:spcAft>
                <a:spcPts val="200"/>
              </a:spcAft>
              <a:buSzPts val="1000"/>
              <a:tabLst>
                <a:tab pos="228600" algn="l"/>
              </a:tabLst>
            </a:pPr>
            <a:r>
              <a:rPr lang="en-GB" dirty="0" smtClean="0">
                <a:latin typeface="Arial" panose="020B0604020202020204" pitchFamily="34" charset="0"/>
                <a:ea typeface="Calibri" panose="020F0502020204030204" pitchFamily="34" charset="0"/>
              </a:rPr>
              <a:t>Chronological</a:t>
            </a:r>
          </a:p>
          <a:p>
            <a:pPr lvl="0" algn="just">
              <a:spcAft>
                <a:spcPts val="200"/>
              </a:spcAft>
              <a:buSzPts val="1000"/>
              <a:tabLst>
                <a:tab pos="228600" algn="l"/>
              </a:tabLst>
            </a:pPr>
            <a:r>
              <a:rPr lang="en-GB" dirty="0">
                <a:latin typeface="Arial" panose="020B0604020202020204" pitchFamily="34" charset="0"/>
                <a:ea typeface="Calibri" panose="020F0502020204030204" pitchFamily="34" charset="0"/>
              </a:rPr>
              <a:t>E</a:t>
            </a:r>
            <a:r>
              <a:rPr lang="en-GB" dirty="0" smtClean="0">
                <a:effectLst/>
                <a:latin typeface="Arial" panose="020B0604020202020204" pitchFamily="34" charset="0"/>
                <a:ea typeface="Calibri" panose="020F0502020204030204" pitchFamily="34" charset="0"/>
              </a:rPr>
              <a:t>volution </a:t>
            </a:r>
          </a:p>
          <a:p>
            <a:pPr lvl="0" algn="just">
              <a:spcAft>
                <a:spcPts val="200"/>
              </a:spcAft>
              <a:buSzPts val="1000"/>
              <a:tabLst>
                <a:tab pos="228600" algn="l"/>
              </a:tabLst>
            </a:pPr>
            <a:r>
              <a:rPr lang="en-GB" dirty="0" smtClean="0">
                <a:effectLst/>
                <a:latin typeface="Arial" panose="020B0604020202020204" pitchFamily="34" charset="0"/>
                <a:ea typeface="Calibri" panose="020F0502020204030204" pitchFamily="34" charset="0"/>
              </a:rPr>
              <a:t>Inheritance</a:t>
            </a:r>
          </a:p>
          <a:p>
            <a:pPr lvl="0" algn="just">
              <a:spcAft>
                <a:spcPts val="200"/>
              </a:spcAft>
              <a:buSzPts val="1000"/>
              <a:tabLst>
                <a:tab pos="228600" algn="l"/>
              </a:tabLst>
            </a:pPr>
            <a:endParaRPr lang="en-GB" dirty="0">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1728687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26" name="Picture 5" descr="http://a.abcnews.com/images/Technology/ht_darwin-05_090205_m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350" y="1716095"/>
            <a:ext cx="6089650" cy="5141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16379" y="1149944"/>
            <a:ext cx="5852160" cy="5678478"/>
          </a:xfrm>
          <a:prstGeom prst="rect">
            <a:avLst/>
          </a:prstGeom>
        </p:spPr>
        <p:txBody>
          <a:bodyPr wrap="square">
            <a:spAutoFit/>
          </a:bodyPr>
          <a:lstStyle/>
          <a:p>
            <a:pPr>
              <a:spcAft>
                <a:spcPts val="600"/>
              </a:spcAft>
            </a:pPr>
            <a:r>
              <a:rPr lang="en-GB" sz="2000" b="1" dirty="0" smtClean="0">
                <a:effectLst/>
                <a:latin typeface="Arial" panose="020B0604020202020204" pitchFamily="34" charset="0"/>
                <a:ea typeface="Calibri" panose="020F0502020204030204" pitchFamily="34" charset="0"/>
                <a:cs typeface="Times New Roman" panose="02020603050405020304" pitchFamily="18" charset="0"/>
              </a:rPr>
              <a:t>RECAP:</a:t>
            </a:r>
          </a:p>
          <a:p>
            <a:pPr>
              <a:spcAft>
                <a:spcPts val="600"/>
              </a:spcAft>
            </a:pPr>
            <a:r>
              <a:rPr lang="en-GB" sz="2000" b="1" dirty="0" smtClean="0">
                <a:effectLst/>
                <a:latin typeface="Arial" panose="020B0604020202020204" pitchFamily="34" charset="0"/>
                <a:ea typeface="Calibri" panose="020F0502020204030204" pitchFamily="34" charset="0"/>
                <a:cs typeface="Times New Roman" panose="02020603050405020304" pitchFamily="18" charset="0"/>
              </a:rPr>
              <a:t>The </a:t>
            </a:r>
            <a:r>
              <a:rPr lang="en-GB" sz="2000" b="1" dirty="0" smtClean="0">
                <a:effectLst/>
                <a:latin typeface="Arial" panose="020B0604020202020204" pitchFamily="34" charset="0"/>
                <a:ea typeface="Calibri" panose="020F0502020204030204" pitchFamily="34" charset="0"/>
                <a:cs typeface="Times New Roman" panose="02020603050405020304" pitchFamily="18" charset="0"/>
              </a:rPr>
              <a:t>Inklings of Darwin's Master Theory</a:t>
            </a:r>
            <a:endParaRPr lang="en-GB" sz="1600" dirty="0" smtClean="0">
              <a:effectLst/>
              <a:latin typeface="Times New Roman" panose="02020603050405020304" pitchFamily="18" charset="0"/>
              <a:ea typeface="Calibri" panose="020F0502020204030204" pitchFamily="34" charset="0"/>
            </a:endParaRPr>
          </a:p>
          <a:p>
            <a:pPr>
              <a:spcAft>
                <a:spcPts val="600"/>
              </a:spcAft>
            </a:pPr>
            <a:r>
              <a:rPr lang="en-GB" dirty="0" smtClean="0">
                <a:effectLst/>
                <a:latin typeface="Arial" panose="020B0604020202020204" pitchFamily="34" charset="0"/>
                <a:ea typeface="Calibri" panose="020F0502020204030204" pitchFamily="34" charset="0"/>
                <a:cs typeface="Times New Roman" panose="02020603050405020304" pitchFamily="18" charset="0"/>
              </a:rPr>
              <a:t>Much of Darwin's adventure was spent studying the southern coast of what is today Argentina and Chile.</a:t>
            </a:r>
            <a:endParaRPr lang="en-GB" sz="1600" dirty="0" smtClean="0">
              <a:effectLst/>
              <a:latin typeface="Times New Roman" panose="02020603050405020304" pitchFamily="18" charset="0"/>
              <a:ea typeface="Calibri" panose="020F0502020204030204" pitchFamily="34" charset="0"/>
            </a:endParaRPr>
          </a:p>
          <a:p>
            <a:pPr>
              <a:spcAft>
                <a:spcPts val="600"/>
              </a:spcAft>
            </a:pPr>
            <a:r>
              <a:rPr lang="en-GB" dirty="0" smtClean="0">
                <a:effectLst/>
                <a:latin typeface="Arial" panose="020B0604020202020204" pitchFamily="34" charset="0"/>
                <a:ea typeface="Calibri" panose="020F0502020204030204" pitchFamily="34" charset="0"/>
                <a:cs typeface="Times New Roman" panose="02020603050405020304" pitchFamily="18" charset="0"/>
              </a:rPr>
              <a:t>A collection of </a:t>
            </a:r>
            <a:r>
              <a:rPr lang="en-GB" dirty="0" err="1" smtClean="0">
                <a:effectLst/>
                <a:latin typeface="Arial" panose="020B0604020202020204" pitchFamily="34" charset="0"/>
                <a:ea typeface="Calibri" panose="020F0502020204030204" pitchFamily="34" charset="0"/>
                <a:cs typeface="Times New Roman" panose="02020603050405020304" pitchFamily="18" charset="0"/>
              </a:rPr>
              <a:t>Glyptodons</a:t>
            </a:r>
            <a:r>
              <a:rPr lang="en-GB" dirty="0" smtClean="0">
                <a:effectLst/>
                <a:latin typeface="Arial" panose="020B0604020202020204" pitchFamily="34" charset="0"/>
                <a:ea typeface="Calibri" panose="020F0502020204030204" pitchFamily="34" charset="0"/>
                <a:cs typeface="Times New Roman" panose="02020603050405020304" pitchFamily="18" charset="0"/>
              </a:rPr>
              <a:t> -- giant armadillo-like fossils -- are on display at the La Plata Museum in Argentina. On Darwin's voyage, he studied the </a:t>
            </a:r>
            <a:r>
              <a:rPr lang="en-GB" dirty="0" err="1" smtClean="0">
                <a:effectLst/>
                <a:latin typeface="Arial" panose="020B0604020202020204" pitchFamily="34" charset="0"/>
                <a:ea typeface="Calibri" panose="020F0502020204030204" pitchFamily="34" charset="0"/>
                <a:cs typeface="Times New Roman" panose="02020603050405020304" pitchFamily="18" charset="0"/>
              </a:rPr>
              <a:t>glyptodon</a:t>
            </a:r>
            <a:r>
              <a:rPr lang="en-GB" dirty="0" smtClean="0">
                <a:effectLst/>
                <a:latin typeface="Arial" panose="020B0604020202020204" pitchFamily="34" charset="0"/>
                <a:ea typeface="Calibri" panose="020F0502020204030204" pitchFamily="34" charset="0"/>
                <a:cs typeface="Times New Roman" panose="02020603050405020304" pitchFamily="18" charset="0"/>
              </a:rPr>
              <a:t> and other giant mammals.</a:t>
            </a:r>
          </a:p>
          <a:p>
            <a:pPr>
              <a:spcAft>
                <a:spcPts val="600"/>
              </a:spcAft>
            </a:pPr>
            <a:r>
              <a:rPr lang="en-GB" b="1" dirty="0" smtClean="0">
                <a:solidFill>
                  <a:srgbClr val="FF0000"/>
                </a:solidFill>
                <a:latin typeface="Arial" panose="020B0604020202020204" pitchFamily="34" charset="0"/>
                <a:ea typeface="Calibri" panose="020F0502020204030204" pitchFamily="34" charset="0"/>
                <a:cs typeface="Times New Roman" panose="02020603050405020304" pitchFamily="18" charset="0"/>
              </a:rPr>
              <a:t>By comparing the fossils of armadillos and sloths to the living creatures he observed around him, Darwin started to develop what was to become his master theory that species evolve over time.</a:t>
            </a:r>
          </a:p>
          <a:p>
            <a:pPr>
              <a:spcAft>
                <a:spcPts val="600"/>
              </a:spcAft>
            </a:pPr>
            <a:r>
              <a:rPr lang="en-GB" dirty="0" smtClean="0">
                <a:latin typeface="Arial" panose="020B0604020202020204" pitchFamily="34" charset="0"/>
                <a:ea typeface="Calibri" panose="020F0502020204030204" pitchFamily="34" charset="0"/>
                <a:cs typeface="Times New Roman" panose="02020603050405020304" pitchFamily="18" charset="0"/>
              </a:rPr>
              <a:t>But still, it took the whole journey -- through the Brazilian rain forest, up the Andes Mountains, across the South American Pampas and to the plains of Patagonia -- for Darwin's theory to actually crystallize.</a:t>
            </a:r>
          </a:p>
          <a:p>
            <a:pPr>
              <a:spcAft>
                <a:spcPts val="600"/>
              </a:spcAft>
            </a:pPr>
            <a:endParaRPr lang="en-GB" dirty="0">
              <a:latin typeface="Arial" panose="020B0604020202020204" pitchFamily="34" charset="0"/>
              <a:ea typeface="Calibri" panose="020F0502020204030204" pitchFamily="34" charset="0"/>
              <a:cs typeface="Times New Roman" panose="02020603050405020304" pitchFamily="18" charset="0"/>
            </a:endParaRPr>
          </a:p>
          <a:p>
            <a:pPr>
              <a:spcAft>
                <a:spcPts val="600"/>
              </a:spcAft>
            </a:pPr>
            <a:r>
              <a:rPr lang="en-GB" dirty="0" smtClean="0">
                <a:effectLst/>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Times New Roman" panose="02020603050405020304" pitchFamily="18" charset="0"/>
              <a:ea typeface="Calibri" panose="020F0502020204030204" pitchFamily="34" charset="0"/>
            </a:endParaRPr>
          </a:p>
        </p:txBody>
      </p:sp>
      <p:sp>
        <p:nvSpPr>
          <p:cNvPr id="5" name="Rectangle 4"/>
          <p:cNvSpPr/>
          <p:nvPr/>
        </p:nvSpPr>
        <p:spPr>
          <a:xfrm>
            <a:off x="6350" y="166544"/>
            <a:ext cx="11149330" cy="523220"/>
          </a:xfrm>
          <a:prstGeom prst="rect">
            <a:avLst/>
          </a:prstGeom>
        </p:spPr>
        <p:txBody>
          <a:bodyPr wrap="square">
            <a:spAutoFit/>
          </a:bodyPr>
          <a:lstStyle/>
          <a:p>
            <a:pPr lvl="0" algn="just">
              <a:spcAft>
                <a:spcPts val="200"/>
              </a:spcAft>
              <a:buSzPts val="1000"/>
              <a:tabLst>
                <a:tab pos="228600" algn="l"/>
              </a:tabLst>
            </a:pPr>
            <a:r>
              <a:rPr lang="en-GB" sz="2800" b="1" u="sng" dirty="0">
                <a:solidFill>
                  <a:prstClr val="black"/>
                </a:solidFill>
                <a:latin typeface="Arial" panose="020B0604020202020204" pitchFamily="34" charset="0"/>
                <a:ea typeface="Calibri" panose="020F0502020204030204" pitchFamily="34" charset="0"/>
              </a:rPr>
              <a:t>L.O:  To observe features that can demonstrate evolution.  </a:t>
            </a:r>
          </a:p>
        </p:txBody>
      </p:sp>
    </p:spTree>
    <p:extLst>
      <p:ext uri="{BB962C8B-B14F-4D97-AF65-F5344CB8AC3E}">
        <p14:creationId xmlns:p14="http://schemas.microsoft.com/office/powerpoint/2010/main" val="680037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5" name="Rectangle 4"/>
          <p:cNvSpPr/>
          <p:nvPr/>
        </p:nvSpPr>
        <p:spPr>
          <a:xfrm>
            <a:off x="6350" y="166544"/>
            <a:ext cx="11149330" cy="523220"/>
          </a:xfrm>
          <a:prstGeom prst="rect">
            <a:avLst/>
          </a:prstGeom>
        </p:spPr>
        <p:txBody>
          <a:bodyPr wrap="square">
            <a:spAutoFit/>
          </a:bodyPr>
          <a:lstStyle/>
          <a:p>
            <a:pPr lvl="0" algn="just">
              <a:spcAft>
                <a:spcPts val="200"/>
              </a:spcAft>
              <a:buSzPts val="1000"/>
              <a:tabLst>
                <a:tab pos="228600" algn="l"/>
              </a:tabLst>
            </a:pPr>
            <a:r>
              <a:rPr lang="en-GB" sz="2800" b="1" u="sng" dirty="0">
                <a:solidFill>
                  <a:prstClr val="black"/>
                </a:solidFill>
                <a:latin typeface="Arial" panose="020B0604020202020204" pitchFamily="34" charset="0"/>
                <a:ea typeface="Calibri" panose="020F0502020204030204" pitchFamily="34" charset="0"/>
              </a:rPr>
              <a:t>L.O:  To observe features that can demonstrate evolution.  </a:t>
            </a:r>
          </a:p>
        </p:txBody>
      </p:sp>
      <p:sp>
        <p:nvSpPr>
          <p:cNvPr id="2" name="TextBox 1"/>
          <p:cNvSpPr txBox="1"/>
          <p:nvPr/>
        </p:nvSpPr>
        <p:spPr>
          <a:xfrm>
            <a:off x="881150" y="1388225"/>
            <a:ext cx="9879984" cy="4247317"/>
          </a:xfrm>
          <a:prstGeom prst="rect">
            <a:avLst/>
          </a:prstGeom>
          <a:noFill/>
        </p:spPr>
        <p:txBody>
          <a:bodyPr wrap="square" rtlCol="0">
            <a:spAutoFit/>
          </a:bodyPr>
          <a:lstStyle/>
          <a:p>
            <a:r>
              <a:rPr lang="en-GB" dirty="0">
                <a:solidFill>
                  <a:srgbClr val="FF0000"/>
                </a:solidFill>
              </a:rPr>
              <a:t>NOTES FOR </a:t>
            </a:r>
            <a:r>
              <a:rPr lang="en-GB" dirty="0" smtClean="0">
                <a:solidFill>
                  <a:srgbClr val="FF0000"/>
                </a:solidFill>
              </a:rPr>
              <a:t>TEACHERS:</a:t>
            </a:r>
          </a:p>
          <a:p>
            <a:endParaRPr lang="en-GB" dirty="0">
              <a:solidFill>
                <a:srgbClr val="FF0000"/>
              </a:solidFill>
            </a:endParaRPr>
          </a:p>
          <a:p>
            <a:endParaRPr lang="en-GB" dirty="0">
              <a:solidFill>
                <a:srgbClr val="FF0000"/>
              </a:solidFill>
            </a:endParaRPr>
          </a:p>
          <a:p>
            <a:pPr marL="342900" indent="-342900">
              <a:buAutoNum type="arabicParenR"/>
            </a:pPr>
            <a:r>
              <a:rPr lang="en-GB" dirty="0" smtClean="0"/>
              <a:t>Either take class outside and collect leaves from different trees, or collect the leaves of different trees before the lesson for each of the children to have.</a:t>
            </a:r>
          </a:p>
          <a:p>
            <a:pPr marL="342900" indent="-342900">
              <a:buAutoNum type="arabicParenR"/>
            </a:pPr>
            <a:endParaRPr lang="en-GB" dirty="0"/>
          </a:p>
          <a:p>
            <a:pPr marL="342900" indent="-342900">
              <a:buAutoNum type="arabicParenR"/>
            </a:pPr>
            <a:r>
              <a:rPr lang="en-GB" dirty="0" smtClean="0"/>
              <a:t>Children should attempt at drawing </a:t>
            </a:r>
            <a:r>
              <a:rPr lang="en-GB" dirty="0" err="1" smtClean="0"/>
              <a:t>th</a:t>
            </a:r>
            <a:r>
              <a:rPr lang="en-GB" dirty="0" smtClean="0"/>
              <a:t> leaves into their books, as this is a good observational skill to practise in science.  They should then label their leaves.             This is a good point for the children to see if they remember the names of the different parts of the leaves.</a:t>
            </a:r>
          </a:p>
          <a:p>
            <a:pPr marL="342900" indent="-342900">
              <a:buAutoNum type="arabicParenR"/>
            </a:pPr>
            <a:endParaRPr lang="en-GB" dirty="0"/>
          </a:p>
          <a:p>
            <a:pPr marL="342900" indent="-342900">
              <a:buAutoNum type="arabicParenR"/>
            </a:pPr>
            <a:r>
              <a:rPr lang="en-GB" dirty="0" smtClean="0"/>
              <a:t>Move on to the next tasks.</a:t>
            </a:r>
          </a:p>
          <a:p>
            <a:pPr marL="342900" indent="-342900">
              <a:buAutoNum type="arabicParenR"/>
            </a:pPr>
            <a:endParaRPr lang="en-GB" dirty="0"/>
          </a:p>
          <a:p>
            <a:pPr marL="342900" indent="-342900">
              <a:buAutoNum type="arabicParenR"/>
            </a:pPr>
            <a:endParaRPr lang="en-GB" dirty="0" smtClean="0"/>
          </a:p>
          <a:p>
            <a:pPr marL="342900" indent="-342900">
              <a:buAutoNum type="arabicParenR"/>
            </a:pPr>
            <a:endParaRPr lang="en-GB" dirty="0"/>
          </a:p>
          <a:p>
            <a:pPr marL="342900" indent="-342900">
              <a:buAutoNum type="arabicParenR"/>
            </a:pPr>
            <a:endParaRPr lang="en-GB" dirty="0" smtClean="0"/>
          </a:p>
        </p:txBody>
      </p:sp>
    </p:spTree>
    <p:extLst>
      <p:ext uri="{BB962C8B-B14F-4D97-AF65-F5344CB8AC3E}">
        <p14:creationId xmlns:p14="http://schemas.microsoft.com/office/powerpoint/2010/main" val="3317837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150254" y="98225"/>
            <a:ext cx="5439177" cy="6001643"/>
          </a:xfrm>
          <a:prstGeom prst="rect">
            <a:avLst/>
          </a:prstGeom>
        </p:spPr>
        <p:txBody>
          <a:bodyPr wrap="square">
            <a:spAutoFit/>
          </a:bodyPr>
          <a:lstStyle/>
          <a:p>
            <a:pPr>
              <a:spcAft>
                <a:spcPts val="0"/>
              </a:spcAft>
            </a:pPr>
            <a:r>
              <a:rPr lang="en-GB" sz="3200" b="1" u="sng" dirty="0" smtClean="0">
                <a:solidFill>
                  <a:srgbClr val="92D050"/>
                </a:solidFill>
                <a:latin typeface="Comic Sans MS" panose="030F0702030302020204" pitchFamily="66" charset="0"/>
                <a:ea typeface="Calibri" panose="020F0502020204030204" pitchFamily="34" charset="0"/>
              </a:rPr>
              <a:t>Mild</a:t>
            </a:r>
          </a:p>
          <a:p>
            <a:pPr>
              <a:spcAft>
                <a:spcPts val="0"/>
              </a:spcAft>
            </a:pPr>
            <a:endParaRPr lang="en-GB" sz="3200" b="1" u="sng" dirty="0">
              <a:solidFill>
                <a:srgbClr val="00B0F0"/>
              </a:solidFill>
              <a:latin typeface="Comic Sans MS" panose="030F0702030302020204" pitchFamily="66" charset="0"/>
              <a:ea typeface="Calibri" panose="020F0502020204030204" pitchFamily="34" charset="0"/>
            </a:endParaRPr>
          </a:p>
          <a:p>
            <a:pPr>
              <a:spcAft>
                <a:spcPts val="0"/>
              </a:spcAft>
            </a:pPr>
            <a:r>
              <a:rPr lang="en-GB" sz="3200" b="1" u="sng" dirty="0" smtClean="0">
                <a:solidFill>
                  <a:srgbClr val="00B0F0"/>
                </a:solidFill>
                <a:latin typeface="Comic Sans MS" panose="030F0702030302020204" pitchFamily="66" charset="0"/>
                <a:ea typeface="Calibri" panose="020F0502020204030204" pitchFamily="34" charset="0"/>
              </a:rPr>
              <a:t>Task</a:t>
            </a:r>
            <a:r>
              <a:rPr lang="en-GB" sz="3200" b="1" u="sng" dirty="0" smtClean="0">
                <a:solidFill>
                  <a:srgbClr val="00B0F0"/>
                </a:solidFill>
                <a:effectLst/>
                <a:latin typeface="Comic Sans MS" panose="030F0702030302020204" pitchFamily="66" charset="0"/>
                <a:ea typeface="Calibri" panose="020F0502020204030204" pitchFamily="34" charset="0"/>
              </a:rPr>
              <a:t> 1: </a:t>
            </a:r>
            <a:r>
              <a:rPr lang="en-GB" sz="3200" dirty="0" smtClean="0">
                <a:solidFill>
                  <a:srgbClr val="00B0F0"/>
                </a:solidFill>
                <a:effectLst/>
                <a:latin typeface="Comic Sans MS" panose="030F0702030302020204" pitchFamily="66" charset="0"/>
                <a:ea typeface="Calibri" panose="020F0502020204030204" pitchFamily="34" charset="0"/>
              </a:rPr>
              <a:t> HOW do you think </a:t>
            </a:r>
            <a:r>
              <a:rPr lang="en-GB" sz="3200" dirty="0" smtClean="0">
                <a:solidFill>
                  <a:srgbClr val="00B0F0"/>
                </a:solidFill>
                <a:effectLst/>
                <a:latin typeface="Comic Sans MS" panose="030F0702030302020204" pitchFamily="66" charset="0"/>
                <a:ea typeface="Calibri" panose="020F0502020204030204" pitchFamily="34" charset="0"/>
              </a:rPr>
              <a:t>the tree leaves </a:t>
            </a:r>
            <a:r>
              <a:rPr lang="en-GB" sz="3200" dirty="0" smtClean="0">
                <a:solidFill>
                  <a:srgbClr val="00B0F0"/>
                </a:solidFill>
                <a:effectLst/>
                <a:latin typeface="Comic Sans MS" panose="030F0702030302020204" pitchFamily="66" charset="0"/>
                <a:ea typeface="Calibri" panose="020F0502020204030204" pitchFamily="34" charset="0"/>
              </a:rPr>
              <a:t>evolved? </a:t>
            </a:r>
            <a:endParaRPr lang="en-GB" sz="3200" dirty="0" smtClean="0">
              <a:solidFill>
                <a:srgbClr val="00B0F0"/>
              </a:solidFill>
              <a:effectLst/>
              <a:latin typeface="Comic Sans MS" panose="030F0702030302020204" pitchFamily="66" charset="0"/>
              <a:ea typeface="Calibri" panose="020F0502020204030204" pitchFamily="34" charset="0"/>
            </a:endParaRPr>
          </a:p>
          <a:p>
            <a:pPr>
              <a:spcAft>
                <a:spcPts val="0"/>
              </a:spcAft>
            </a:pPr>
            <a:endParaRPr lang="en-GB" sz="3200" dirty="0">
              <a:solidFill>
                <a:srgbClr val="00B0F0"/>
              </a:solidFill>
              <a:latin typeface="Comic Sans MS" panose="030F0702030302020204" pitchFamily="66" charset="0"/>
              <a:ea typeface="Calibri" panose="020F0502020204030204" pitchFamily="34" charset="0"/>
            </a:endParaRPr>
          </a:p>
          <a:p>
            <a:pPr>
              <a:spcAft>
                <a:spcPts val="0"/>
              </a:spcAft>
            </a:pPr>
            <a:r>
              <a:rPr lang="en-GB" sz="3200" dirty="0" smtClean="0">
                <a:solidFill>
                  <a:srgbClr val="00B0F0"/>
                </a:solidFill>
                <a:effectLst/>
                <a:latin typeface="Comic Sans MS" panose="030F0702030302020204" pitchFamily="66" charset="0"/>
                <a:ea typeface="Calibri" panose="020F0502020204030204" pitchFamily="34" charset="0"/>
              </a:rPr>
              <a:t>Draw the different leaves into your book.</a:t>
            </a:r>
            <a:endParaRPr lang="en-GB" sz="3200" dirty="0" smtClean="0">
              <a:solidFill>
                <a:srgbClr val="00B0F0"/>
              </a:solidFill>
              <a:effectLst/>
              <a:latin typeface="Comic Sans MS" panose="030F0702030302020204" pitchFamily="66" charset="0"/>
              <a:ea typeface="Calibri" panose="020F0502020204030204" pitchFamily="34" charset="0"/>
            </a:endParaRPr>
          </a:p>
          <a:p>
            <a:pPr>
              <a:spcAft>
                <a:spcPts val="0"/>
              </a:spcAft>
            </a:pPr>
            <a:endParaRPr lang="en-GB" sz="3200" dirty="0">
              <a:solidFill>
                <a:srgbClr val="00B0F0"/>
              </a:solidFill>
              <a:latin typeface="Comic Sans MS" panose="030F0702030302020204" pitchFamily="66" charset="0"/>
              <a:ea typeface="Calibri" panose="020F0502020204030204" pitchFamily="34" charset="0"/>
            </a:endParaRPr>
          </a:p>
          <a:p>
            <a:pPr>
              <a:spcAft>
                <a:spcPts val="0"/>
              </a:spcAft>
            </a:pPr>
            <a:r>
              <a:rPr lang="en-GB" sz="3200" dirty="0" smtClean="0">
                <a:solidFill>
                  <a:srgbClr val="00B0F0"/>
                </a:solidFill>
                <a:latin typeface="Comic Sans MS" panose="030F0702030302020204" pitchFamily="66" charset="0"/>
                <a:ea typeface="Calibri" panose="020F0502020204030204" pitchFamily="34" charset="0"/>
              </a:rPr>
              <a:t>MILD:  Write </a:t>
            </a:r>
            <a:r>
              <a:rPr lang="en-GB" sz="3200" dirty="0" smtClean="0">
                <a:solidFill>
                  <a:srgbClr val="00B0F0"/>
                </a:solidFill>
                <a:latin typeface="Comic Sans MS" panose="030F0702030302020204" pitchFamily="66" charset="0"/>
                <a:ea typeface="Calibri" panose="020F0502020204030204" pitchFamily="34" charset="0"/>
              </a:rPr>
              <a:t>a paragraph giving your suggestions and </a:t>
            </a:r>
          </a:p>
          <a:p>
            <a:pPr>
              <a:spcAft>
                <a:spcPts val="0"/>
              </a:spcAft>
            </a:pPr>
            <a:endParaRPr lang="en-GB" sz="3200" dirty="0">
              <a:solidFill>
                <a:srgbClr val="00B0F0"/>
              </a:solidFill>
              <a:latin typeface="Comic Sans MS" panose="030F0702030302020204" pitchFamily="66" charset="0"/>
              <a:ea typeface="Calibri" panose="020F0502020204030204" pitchFamily="34" charset="0"/>
            </a:endParaRPr>
          </a:p>
        </p:txBody>
      </p:sp>
      <p:sp>
        <p:nvSpPr>
          <p:cNvPr id="3" name="Rectangle 2"/>
          <p:cNvSpPr/>
          <p:nvPr/>
        </p:nvSpPr>
        <p:spPr>
          <a:xfrm>
            <a:off x="5752563" y="72467"/>
            <a:ext cx="6096000" cy="7478970"/>
          </a:xfrm>
          <a:prstGeom prst="rect">
            <a:avLst/>
          </a:prstGeom>
        </p:spPr>
        <p:txBody>
          <a:bodyPr>
            <a:spAutoFit/>
          </a:bodyPr>
          <a:lstStyle/>
          <a:p>
            <a:pPr>
              <a:spcAft>
                <a:spcPts val="0"/>
              </a:spcAft>
            </a:pPr>
            <a:r>
              <a:rPr lang="en-GB" sz="3200" b="1" u="sng" dirty="0" smtClean="0">
                <a:solidFill>
                  <a:srgbClr val="FF0000"/>
                </a:solidFill>
                <a:latin typeface="Comic Sans MS" panose="030F0702030302020204" pitchFamily="66" charset="0"/>
                <a:ea typeface="Calibri" panose="020F0502020204030204" pitchFamily="34" charset="0"/>
              </a:rPr>
              <a:t>Spicy / Hot</a:t>
            </a:r>
          </a:p>
          <a:p>
            <a:pPr>
              <a:spcAft>
                <a:spcPts val="0"/>
              </a:spcAft>
            </a:pPr>
            <a:endParaRPr lang="en-GB" sz="3200" b="1" u="sng" dirty="0">
              <a:solidFill>
                <a:srgbClr val="FF0000"/>
              </a:solidFill>
              <a:latin typeface="Comic Sans MS" panose="030F0702030302020204" pitchFamily="66" charset="0"/>
              <a:ea typeface="Calibri" panose="020F0502020204030204" pitchFamily="34" charset="0"/>
            </a:endParaRPr>
          </a:p>
          <a:p>
            <a:pPr>
              <a:spcAft>
                <a:spcPts val="0"/>
              </a:spcAft>
            </a:pPr>
            <a:r>
              <a:rPr lang="en-GB" sz="3200" b="1" u="sng" dirty="0" smtClean="0">
                <a:solidFill>
                  <a:srgbClr val="FF0000"/>
                </a:solidFill>
                <a:latin typeface="Comic Sans MS" panose="030F0702030302020204" pitchFamily="66" charset="0"/>
                <a:ea typeface="Calibri" panose="020F0502020204030204" pitchFamily="34" charset="0"/>
              </a:rPr>
              <a:t>Task</a:t>
            </a:r>
            <a:r>
              <a:rPr lang="en-GB" sz="3200" b="1" u="sng" dirty="0" smtClean="0">
                <a:solidFill>
                  <a:srgbClr val="FF0000"/>
                </a:solidFill>
                <a:effectLst/>
                <a:latin typeface="Comic Sans MS" panose="030F0702030302020204" pitchFamily="66" charset="0"/>
                <a:ea typeface="Calibri" panose="020F0502020204030204" pitchFamily="34" charset="0"/>
              </a:rPr>
              <a:t> 1: </a:t>
            </a:r>
            <a:r>
              <a:rPr lang="en-GB" sz="3200" dirty="0" smtClean="0">
                <a:solidFill>
                  <a:srgbClr val="FF0000"/>
                </a:solidFill>
                <a:effectLst/>
                <a:latin typeface="Comic Sans MS" panose="030F0702030302020204" pitchFamily="66" charset="0"/>
                <a:ea typeface="Calibri" panose="020F0502020204030204" pitchFamily="34" charset="0"/>
              </a:rPr>
              <a:t> HOW do you </a:t>
            </a:r>
            <a:r>
              <a:rPr lang="en-GB" sz="3200" dirty="0" smtClean="0">
                <a:solidFill>
                  <a:srgbClr val="FF0000"/>
                </a:solidFill>
                <a:effectLst/>
                <a:latin typeface="Comic Sans MS" panose="030F0702030302020204" pitchFamily="66" charset="0"/>
                <a:ea typeface="Calibri" panose="020F0502020204030204" pitchFamily="34" charset="0"/>
              </a:rPr>
              <a:t>think the tree leaves evolved?  </a:t>
            </a:r>
            <a:r>
              <a:rPr lang="en-GB" sz="3200" dirty="0" smtClean="0">
                <a:solidFill>
                  <a:srgbClr val="FF0000"/>
                </a:solidFill>
                <a:effectLst/>
                <a:latin typeface="Comic Sans MS" panose="030F0702030302020204" pitchFamily="66" charset="0"/>
                <a:ea typeface="Calibri" panose="020F0502020204030204" pitchFamily="34" charset="0"/>
              </a:rPr>
              <a:t>Why? </a:t>
            </a:r>
            <a:endParaRPr lang="en-GB" sz="3200" dirty="0" smtClean="0">
              <a:solidFill>
                <a:srgbClr val="FF0000"/>
              </a:solidFill>
              <a:latin typeface="Comic Sans MS" panose="030F0702030302020204" pitchFamily="66" charset="0"/>
              <a:ea typeface="Calibri" panose="020F0502020204030204" pitchFamily="34" charset="0"/>
            </a:endParaRPr>
          </a:p>
          <a:p>
            <a:pPr>
              <a:spcAft>
                <a:spcPts val="0"/>
              </a:spcAft>
            </a:pPr>
            <a:endParaRPr lang="en-GB" sz="3200" dirty="0" smtClean="0">
              <a:solidFill>
                <a:srgbClr val="FF0000"/>
              </a:solidFill>
              <a:effectLst/>
              <a:latin typeface="Comic Sans MS" panose="030F0702030302020204" pitchFamily="66" charset="0"/>
              <a:ea typeface="Calibri" panose="020F0502020204030204" pitchFamily="34" charset="0"/>
            </a:endParaRPr>
          </a:p>
          <a:p>
            <a:pPr>
              <a:spcAft>
                <a:spcPts val="0"/>
              </a:spcAft>
            </a:pPr>
            <a:r>
              <a:rPr lang="en-GB" sz="3200" dirty="0" smtClean="0">
                <a:solidFill>
                  <a:srgbClr val="FF0000"/>
                </a:solidFill>
                <a:latin typeface="Comic Sans MS" panose="030F0702030302020204" pitchFamily="66" charset="0"/>
                <a:ea typeface="Calibri" panose="020F0502020204030204" pitchFamily="34" charset="0"/>
              </a:rPr>
              <a:t>SPICY:  </a:t>
            </a:r>
            <a:r>
              <a:rPr lang="en-GB" sz="3200" dirty="0" smtClean="0">
                <a:solidFill>
                  <a:srgbClr val="FF0000"/>
                </a:solidFill>
                <a:effectLst/>
                <a:latin typeface="Comic Sans MS" panose="030F0702030302020204" pitchFamily="66" charset="0"/>
                <a:ea typeface="Calibri" panose="020F0502020204030204" pitchFamily="34" charset="0"/>
              </a:rPr>
              <a:t>Create </a:t>
            </a:r>
            <a:r>
              <a:rPr lang="en-GB" sz="3200" dirty="0" smtClean="0">
                <a:solidFill>
                  <a:srgbClr val="FF0000"/>
                </a:solidFill>
                <a:effectLst/>
                <a:latin typeface="Comic Sans MS" panose="030F0702030302020204" pitchFamily="66" charset="0"/>
                <a:ea typeface="Calibri" panose="020F0502020204030204" pitchFamily="34" charset="0"/>
              </a:rPr>
              <a:t>a Carroll diagram to show your initial comparison. </a:t>
            </a:r>
          </a:p>
          <a:p>
            <a:pPr>
              <a:spcAft>
                <a:spcPts val="0"/>
              </a:spcAft>
            </a:pPr>
            <a:endParaRPr lang="en-GB" sz="3200" dirty="0">
              <a:solidFill>
                <a:srgbClr val="FF0000"/>
              </a:solidFill>
              <a:latin typeface="Comic Sans MS" panose="030F0702030302020204" pitchFamily="66" charset="0"/>
              <a:ea typeface="Calibri" panose="020F0502020204030204" pitchFamily="34" charset="0"/>
            </a:endParaRPr>
          </a:p>
          <a:p>
            <a:pPr>
              <a:spcAft>
                <a:spcPts val="0"/>
              </a:spcAft>
            </a:pPr>
            <a:r>
              <a:rPr lang="en-GB" sz="3200" dirty="0" smtClean="0">
                <a:solidFill>
                  <a:srgbClr val="FF0000"/>
                </a:solidFill>
                <a:effectLst/>
                <a:latin typeface="Comic Sans MS" panose="030F0702030302020204" pitchFamily="66" charset="0"/>
                <a:ea typeface="Calibri" panose="020F0502020204030204" pitchFamily="34" charset="0"/>
              </a:rPr>
              <a:t>HOT:  Write </a:t>
            </a:r>
            <a:r>
              <a:rPr lang="en-GB" sz="3200" dirty="0" smtClean="0">
                <a:solidFill>
                  <a:srgbClr val="FF0000"/>
                </a:solidFill>
                <a:effectLst/>
                <a:latin typeface="Comic Sans MS" panose="030F0702030302020204" pitchFamily="66" charset="0"/>
                <a:ea typeface="Calibri" panose="020F0502020204030204" pitchFamily="34" charset="0"/>
              </a:rPr>
              <a:t>a short report (including an introduction and conclusion) specifying the similarities and differences in more detail.</a:t>
            </a:r>
          </a:p>
        </p:txBody>
      </p:sp>
      <p:cxnSp>
        <p:nvCxnSpPr>
          <p:cNvPr id="5" name="Straight Connector 4"/>
          <p:cNvCxnSpPr/>
          <p:nvPr/>
        </p:nvCxnSpPr>
        <p:spPr>
          <a:xfrm>
            <a:off x="5589431" y="0"/>
            <a:ext cx="0" cy="6858000"/>
          </a:xfrm>
          <a:prstGeom prst="line">
            <a:avLst/>
          </a:prstGeom>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7225698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1196</TotalTime>
  <Words>572</Words>
  <Application>Microsoft Office PowerPoint</Application>
  <PresentationFormat>Widescreen</PresentationFormat>
  <Paragraphs>80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Comic Sans MS</vt:lpstr>
      <vt:lpstr>Symbol</vt:lpstr>
      <vt:lpstr>Times New Roman</vt:lpstr>
      <vt:lpstr>Office Theme</vt:lpstr>
      <vt:lpstr>Evolution and Inheritance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Evolution and Inheritance</dc:title>
  <dc:creator>zaki</dc:creator>
  <cp:lastModifiedBy>Syma Sheriff</cp:lastModifiedBy>
  <cp:revision>23</cp:revision>
  <dcterms:created xsi:type="dcterms:W3CDTF">2020-04-28T17:56:45Z</dcterms:created>
  <dcterms:modified xsi:type="dcterms:W3CDTF">2020-06-04T11:33:27Z</dcterms:modified>
</cp:coreProperties>
</file>