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3" r:id="rId3"/>
    <p:sldMasterId id="2147483689" r:id="rId4"/>
  </p:sldMasterIdLst>
  <p:notesMasterIdLst>
    <p:notesMasterId r:id="rId35"/>
  </p:notesMasterIdLst>
  <p:sldIdLst>
    <p:sldId id="257" r:id="rId5"/>
    <p:sldId id="258" r:id="rId6"/>
    <p:sldId id="256" r:id="rId7"/>
    <p:sldId id="259" r:id="rId8"/>
    <p:sldId id="260" r:id="rId9"/>
    <p:sldId id="261" r:id="rId10"/>
    <p:sldId id="262" r:id="rId11"/>
    <p:sldId id="263" r:id="rId12"/>
    <p:sldId id="264" r:id="rId13"/>
    <p:sldId id="265" r:id="rId14"/>
    <p:sldId id="266" r:id="rId15"/>
    <p:sldId id="267" r:id="rId16"/>
    <p:sldId id="268" r:id="rId17"/>
    <p:sldId id="269" r:id="rId18"/>
    <p:sldId id="271" r:id="rId19"/>
    <p:sldId id="272" r:id="rId20"/>
    <p:sldId id="273" r:id="rId21"/>
    <p:sldId id="270"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2" d="100"/>
          <a:sy n="62" d="100"/>
        </p:scale>
        <p:origin x="82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BE957C-14D3-4496-92AA-8FF930D321D6}" type="datetimeFigureOut">
              <a:rPr lang="en-GB" smtClean="0"/>
              <a:t>07/06/2020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95F3AB-2E50-4B61-A834-2FD7147B99F2}" type="slidenum">
              <a:rPr lang="en-GB" smtClean="0"/>
              <a:t>‹#›</a:t>
            </a:fld>
            <a:endParaRPr lang="en-GB"/>
          </a:p>
        </p:txBody>
      </p:sp>
    </p:spTree>
    <p:extLst>
      <p:ext uri="{BB962C8B-B14F-4D97-AF65-F5344CB8AC3E}">
        <p14:creationId xmlns:p14="http://schemas.microsoft.com/office/powerpoint/2010/main" val="4294346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Full page experiment sheet available to download called: Submarine experiment</a:t>
            </a:r>
          </a:p>
        </p:txBody>
      </p:sp>
      <p:sp>
        <p:nvSpPr>
          <p:cNvPr id="4" name="Slide Number Placeholder 3"/>
          <p:cNvSpPr>
            <a:spLocks noGrp="1"/>
          </p:cNvSpPr>
          <p:nvPr>
            <p:ph type="sldNum" sz="quarter" idx="5"/>
          </p:nvPr>
        </p:nvSpPr>
        <p:spPr/>
        <p:txBody>
          <a:bodyPr/>
          <a:lstStyle/>
          <a:p>
            <a:fld id="{7D95F3AB-2E50-4B61-A834-2FD7147B99F2}" type="slidenum">
              <a:rPr lang="en-GB" smtClean="0"/>
              <a:t>6</a:t>
            </a:fld>
            <a:endParaRPr lang="en-GB"/>
          </a:p>
        </p:txBody>
      </p:sp>
    </p:spTree>
    <p:extLst>
      <p:ext uri="{BB962C8B-B14F-4D97-AF65-F5344CB8AC3E}">
        <p14:creationId xmlns:p14="http://schemas.microsoft.com/office/powerpoint/2010/main" val="1095534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Full page experiment sheet available to download called: Submarine experiment</a:t>
            </a:r>
          </a:p>
          <a:p>
            <a:endParaRPr lang="en-GB" dirty="0"/>
          </a:p>
        </p:txBody>
      </p:sp>
      <p:sp>
        <p:nvSpPr>
          <p:cNvPr id="4" name="Slide Number Placeholder 3"/>
          <p:cNvSpPr>
            <a:spLocks noGrp="1"/>
          </p:cNvSpPr>
          <p:nvPr>
            <p:ph type="sldNum" sz="quarter" idx="5"/>
          </p:nvPr>
        </p:nvSpPr>
        <p:spPr/>
        <p:txBody>
          <a:bodyPr/>
          <a:lstStyle/>
          <a:p>
            <a:fld id="{7D95F3AB-2E50-4B61-A834-2FD7147B99F2}" type="slidenum">
              <a:rPr lang="en-GB" smtClean="0"/>
              <a:t>7</a:t>
            </a:fld>
            <a:endParaRPr lang="en-GB"/>
          </a:p>
        </p:txBody>
      </p:sp>
    </p:spTree>
    <p:extLst>
      <p:ext uri="{BB962C8B-B14F-4D97-AF65-F5344CB8AC3E}">
        <p14:creationId xmlns:p14="http://schemas.microsoft.com/office/powerpoint/2010/main" val="8042673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Full page experiment sheet available to download called: Submarine experiment</a:t>
            </a:r>
          </a:p>
          <a:p>
            <a:endParaRPr lang="en-GB" dirty="0"/>
          </a:p>
        </p:txBody>
      </p:sp>
      <p:sp>
        <p:nvSpPr>
          <p:cNvPr id="4" name="Slide Number Placeholder 3"/>
          <p:cNvSpPr>
            <a:spLocks noGrp="1"/>
          </p:cNvSpPr>
          <p:nvPr>
            <p:ph type="sldNum" sz="quarter" idx="5"/>
          </p:nvPr>
        </p:nvSpPr>
        <p:spPr/>
        <p:txBody>
          <a:bodyPr/>
          <a:lstStyle/>
          <a:p>
            <a:fld id="{7D95F3AB-2E50-4B61-A834-2FD7147B99F2}" type="slidenum">
              <a:rPr lang="en-GB" smtClean="0"/>
              <a:t>8</a:t>
            </a:fld>
            <a:endParaRPr lang="en-GB"/>
          </a:p>
        </p:txBody>
      </p:sp>
    </p:spTree>
    <p:extLst>
      <p:ext uri="{BB962C8B-B14F-4D97-AF65-F5344CB8AC3E}">
        <p14:creationId xmlns:p14="http://schemas.microsoft.com/office/powerpoint/2010/main" val="930938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 sure to view as slideshow to play the ‘What am I?’ game.</a:t>
            </a:r>
          </a:p>
        </p:txBody>
      </p:sp>
      <p:sp>
        <p:nvSpPr>
          <p:cNvPr id="4" name="Slide Number Placeholder 3"/>
          <p:cNvSpPr>
            <a:spLocks noGrp="1"/>
          </p:cNvSpPr>
          <p:nvPr>
            <p:ph type="sldNum" sz="quarter" idx="5"/>
          </p:nvPr>
        </p:nvSpPr>
        <p:spPr/>
        <p:txBody>
          <a:bodyPr/>
          <a:lstStyle/>
          <a:p>
            <a:fld id="{7D95F3AB-2E50-4B61-A834-2FD7147B99F2}" type="slidenum">
              <a:rPr lang="en-GB" smtClean="0"/>
              <a:t>19</a:t>
            </a:fld>
            <a:endParaRPr lang="en-GB"/>
          </a:p>
        </p:txBody>
      </p:sp>
    </p:spTree>
    <p:extLst>
      <p:ext uri="{BB962C8B-B14F-4D97-AF65-F5344CB8AC3E}">
        <p14:creationId xmlns:p14="http://schemas.microsoft.com/office/powerpoint/2010/main" val="2653254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file is able to be downloaded from Week 7 page on the website.</a:t>
            </a:r>
          </a:p>
        </p:txBody>
      </p:sp>
      <p:sp>
        <p:nvSpPr>
          <p:cNvPr id="4" name="Slide Number Placeholder 3"/>
          <p:cNvSpPr>
            <a:spLocks noGrp="1"/>
          </p:cNvSpPr>
          <p:nvPr>
            <p:ph type="sldNum" sz="quarter" idx="5"/>
          </p:nvPr>
        </p:nvSpPr>
        <p:spPr/>
        <p:txBody>
          <a:bodyPr/>
          <a:lstStyle/>
          <a:p>
            <a:fld id="{7D95F3AB-2E50-4B61-A834-2FD7147B99F2}" type="slidenum">
              <a:rPr lang="en-GB" smtClean="0"/>
              <a:t>30</a:t>
            </a:fld>
            <a:endParaRPr lang="en-GB"/>
          </a:p>
        </p:txBody>
      </p:sp>
    </p:spTree>
    <p:extLst>
      <p:ext uri="{BB962C8B-B14F-4D97-AF65-F5344CB8AC3E}">
        <p14:creationId xmlns:p14="http://schemas.microsoft.com/office/powerpoint/2010/main" val="20026280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03474-1750-421C-BA90-70AA0BBD03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8A028CE-BAEE-409D-9C27-A0AD930AB4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C43B0A-CDB9-40E1-B5DC-519542240ADE}"/>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5" name="Footer Placeholder 4">
            <a:extLst>
              <a:ext uri="{FF2B5EF4-FFF2-40B4-BE49-F238E27FC236}">
                <a16:creationId xmlns:a16="http://schemas.microsoft.com/office/drawing/2014/main" id="{6A682372-63B3-409C-AB27-06062A5808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0F4835-F3EE-4690-963B-0F09755D6D30}"/>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4283984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536C9-9967-4817-8675-2F9D844188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61B9BD-3AA3-48CD-A007-E77E019CD0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A6BD9F-1D8C-4EE3-8F0D-81BF3EDC9ADD}"/>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5" name="Footer Placeholder 4">
            <a:extLst>
              <a:ext uri="{FF2B5EF4-FFF2-40B4-BE49-F238E27FC236}">
                <a16:creationId xmlns:a16="http://schemas.microsoft.com/office/drawing/2014/main" id="{36BF7398-E76D-4A76-A050-BE6770DA18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240DC3-72F2-4996-9936-C78AB0270CE4}"/>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1769321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621EE-1217-4031-8209-C92F0C1E524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CF7B547-3108-45AE-BCB0-85A1144750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3D450B-01FF-4652-9766-0B2E61BC693D}"/>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5" name="Footer Placeholder 4">
            <a:extLst>
              <a:ext uri="{FF2B5EF4-FFF2-40B4-BE49-F238E27FC236}">
                <a16:creationId xmlns:a16="http://schemas.microsoft.com/office/drawing/2014/main" id="{2C724C5E-293F-465F-B6A5-1DA38ACDFD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564569-E971-4514-BAE4-0C6EBE7561CE}"/>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3255225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DF187-9A83-4B3D-89A4-B84A337742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B113E61-11AC-4923-9B47-71C281F4B62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0E2CBED-70DA-4502-80B1-3F6D788D24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432A912-153E-44BF-8461-DD1493474616}"/>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6" name="Footer Placeholder 5">
            <a:extLst>
              <a:ext uri="{FF2B5EF4-FFF2-40B4-BE49-F238E27FC236}">
                <a16:creationId xmlns:a16="http://schemas.microsoft.com/office/drawing/2014/main" id="{E8078253-B166-4637-B55E-10CD8E2C4D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CFE557-F883-4840-A3EC-654B82056D88}"/>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791346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FBCB6-D28A-4566-81C2-B17D0FF6116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B997F4-5D74-4F83-A05D-1B029DB39F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F4B145-1921-46D5-9D2F-D37A7EFC515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933EE8-8EF2-4DD9-BCB8-71052ACC6A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AC8E7B-AFFD-4186-94C4-42C59416C6C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1F44548-8A7E-42DC-805D-46A1D07F2108}"/>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8" name="Footer Placeholder 7">
            <a:extLst>
              <a:ext uri="{FF2B5EF4-FFF2-40B4-BE49-F238E27FC236}">
                <a16:creationId xmlns:a16="http://schemas.microsoft.com/office/drawing/2014/main" id="{434E9AAF-A0CD-43A2-8D0F-1BD341D3016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23250FC-14DE-4CA2-A566-CAA6AD469166}"/>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1201634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9B294-BA99-49EF-8BA2-72EA135B69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C4BDF38-EF8C-474C-B08A-69FED3908395}"/>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4" name="Footer Placeholder 3">
            <a:extLst>
              <a:ext uri="{FF2B5EF4-FFF2-40B4-BE49-F238E27FC236}">
                <a16:creationId xmlns:a16="http://schemas.microsoft.com/office/drawing/2014/main" id="{7B5E528E-AD47-4E57-B90B-8B5986D5A32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626545A-23D6-4257-9AF3-9FE57E036FCC}"/>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2857262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AF7395-0DB7-45F3-9FE8-DDCB153459DC}"/>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3" name="Footer Placeholder 2">
            <a:extLst>
              <a:ext uri="{FF2B5EF4-FFF2-40B4-BE49-F238E27FC236}">
                <a16:creationId xmlns:a16="http://schemas.microsoft.com/office/drawing/2014/main" id="{AFDE4F8A-8738-4207-AB0A-B851F18B0DC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E58D17-43B9-4FED-B84C-01A2ACF8142E}"/>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30874053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7AB04-C120-495B-B2FB-85A9113CBD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4E38EDE-11E4-4886-BBA2-4350CC8C99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9E052C3-ECB9-4D30-A92D-804EF82273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41CC84-31C8-4172-910D-CD46DAADFF0E}"/>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6" name="Footer Placeholder 5">
            <a:extLst>
              <a:ext uri="{FF2B5EF4-FFF2-40B4-BE49-F238E27FC236}">
                <a16:creationId xmlns:a16="http://schemas.microsoft.com/office/drawing/2014/main" id="{2013A616-E54A-4227-A4F4-42063D803B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E5D192-4EEF-4104-84AD-BDE8130B867C}"/>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952642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935A6-7D7D-492D-85FC-DFC8DD2A61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9ECC1C-C68E-46B3-92D3-DDD766291B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CDEED2F-D44E-4CE3-90DE-7C07B6A3FD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D3C4C9-0E45-4ED5-8A4A-66A7C857DA39}"/>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6" name="Footer Placeholder 5">
            <a:extLst>
              <a:ext uri="{FF2B5EF4-FFF2-40B4-BE49-F238E27FC236}">
                <a16:creationId xmlns:a16="http://schemas.microsoft.com/office/drawing/2014/main" id="{A59E7CDE-75F2-405F-9150-93698D00B0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B9CEE7-13FF-4C78-9C7F-A0B6C271F8D5}"/>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3280501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EEF1D-5B11-43A0-841A-072BAAC4DD1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538024-D041-4F50-8FE2-6EF60B9F1F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CA27FA-A52E-4B6B-88C3-42F9C566A5DE}"/>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5" name="Footer Placeholder 4">
            <a:extLst>
              <a:ext uri="{FF2B5EF4-FFF2-40B4-BE49-F238E27FC236}">
                <a16:creationId xmlns:a16="http://schemas.microsoft.com/office/drawing/2014/main" id="{6D9D0405-E784-4FBD-B5E2-135382C5E0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0D8A49-5F34-4777-871B-6B2FE0B06233}"/>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2742146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859A312-C60A-49D2-B5DC-00252DD019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E9E21B-A72F-4673-9AB7-62D57B68214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2352F8-3165-49AF-ACC9-71292AF5AD34}"/>
              </a:ext>
            </a:extLst>
          </p:cNvPr>
          <p:cNvSpPr>
            <a:spLocks noGrp="1"/>
          </p:cNvSpPr>
          <p:nvPr>
            <p:ph type="dt" sz="half" idx="10"/>
          </p:nvPr>
        </p:nvSpPr>
        <p:spPr/>
        <p:txBody>
          <a:bodyPr/>
          <a:lstStyle/>
          <a:p>
            <a:fld id="{71B18230-E262-4A1C-ADB3-BC79C99AFABB}" type="datetimeFigureOut">
              <a:rPr lang="en-GB" smtClean="0"/>
              <a:t>07/06/2020</a:t>
            </a:fld>
            <a:endParaRPr lang="en-GB"/>
          </a:p>
        </p:txBody>
      </p:sp>
      <p:sp>
        <p:nvSpPr>
          <p:cNvPr id="5" name="Footer Placeholder 4">
            <a:extLst>
              <a:ext uri="{FF2B5EF4-FFF2-40B4-BE49-F238E27FC236}">
                <a16:creationId xmlns:a16="http://schemas.microsoft.com/office/drawing/2014/main" id="{984617FF-EA14-4816-AC73-9BE8DCD2F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BF31E9-3BBF-4490-B08C-4B1E006CADB4}"/>
              </a:ext>
            </a:extLst>
          </p:cNvPr>
          <p:cNvSpPr>
            <a:spLocks noGrp="1"/>
          </p:cNvSpPr>
          <p:nvPr>
            <p:ph type="sldNum" sz="quarter" idx="12"/>
          </p:nvPr>
        </p:nvSpPr>
        <p:spPr/>
        <p:txBody>
          <a:bodyPr/>
          <a:lstStyle/>
          <a:p>
            <a:fld id="{0BFECAE6-719F-41F5-94D9-7ACE3D952FA6}" type="slidenum">
              <a:rPr lang="en-GB" smtClean="0"/>
              <a:t>‹#›</a:t>
            </a:fld>
            <a:endParaRPr lang="en-GB"/>
          </a:p>
        </p:txBody>
      </p:sp>
    </p:spTree>
    <p:extLst>
      <p:ext uri="{BB962C8B-B14F-4D97-AF65-F5344CB8AC3E}">
        <p14:creationId xmlns:p14="http://schemas.microsoft.com/office/powerpoint/2010/main" val="5292796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5420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5677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70508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708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66934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85674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41638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60355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72539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7835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33579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Tree>
    <p:extLst>
      <p:ext uri="{BB962C8B-B14F-4D97-AF65-F5344CB8AC3E}">
        <p14:creationId xmlns:p14="http://schemas.microsoft.com/office/powerpoint/2010/main" val="12440597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325936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021301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492030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20062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880989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657417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532250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04275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314353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7308795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4BD66B4-ED95-46D2-B81C-83F81DF6CF1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24126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BFBD3FE-064F-43FD-A054-80158F39D4A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3EC899E1-98BE-4A0A-937D-FA48B1B7607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28817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F2F61E9-659B-4690-9D75-D52B7F193B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1007535" y="1513946"/>
            <a:ext cx="10176933"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36645726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D3DBFE50-BDA6-4F78-8531-8EA807E436D7}"/>
              </a:ext>
            </a:extLst>
          </p:cNvPr>
          <p:cNvSpPr/>
          <p:nvPr userDrawn="1"/>
        </p:nvSpPr>
        <p:spPr bwMode="auto">
          <a:xfrm>
            <a:off x="670985" y="2930526"/>
            <a:ext cx="10850033"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64E229FC-E334-4F99-B7A2-8CDE23672651}"/>
              </a:ext>
            </a:extLst>
          </p:cNvPr>
          <p:cNvSpPr/>
          <p:nvPr userDrawn="1"/>
        </p:nvSpPr>
        <p:spPr bwMode="auto">
          <a:xfrm>
            <a:off x="670985" y="512764"/>
            <a:ext cx="10850033"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DF9D6E05-D816-4712-BCB8-C8F1DBDFC399}"/>
              </a:ext>
            </a:extLst>
          </p:cNvPr>
          <p:cNvSpPr txBox="1">
            <a:spLocks/>
          </p:cNvSpPr>
          <p:nvPr userDrawn="1"/>
        </p:nvSpPr>
        <p:spPr>
          <a:xfrm>
            <a:off x="838200" y="30718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199833EE-3B6F-4D33-A619-EFA6DCE2C240}"/>
              </a:ext>
            </a:extLst>
          </p:cNvPr>
          <p:cNvSpPr txBox="1">
            <a:spLocks/>
          </p:cNvSpPr>
          <p:nvPr userDrawn="1"/>
        </p:nvSpPr>
        <p:spPr>
          <a:xfrm>
            <a:off x="838200" y="7350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4034AD64-AE96-4AD4-A3FC-BE79EA44EC43}"/>
              </a:ext>
            </a:extLst>
          </p:cNvPr>
          <p:cNvSpPr txBox="1">
            <a:spLocks/>
          </p:cNvSpPr>
          <p:nvPr userDrawn="1"/>
        </p:nvSpPr>
        <p:spPr>
          <a:xfrm>
            <a:off x="838200" y="3467100"/>
            <a:ext cx="105156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sz="1800" dirty="0">
                <a:latin typeface="Twinkl" pitchFamily="50" charset="0"/>
              </a:rPr>
              <a:t>Statement 1 Lorem ipsum </a:t>
            </a:r>
            <a:r>
              <a:rPr lang="en-GB" sz="1800" dirty="0" err="1">
                <a:latin typeface="Twinkl" pitchFamily="50" charset="0"/>
              </a:rPr>
              <a:t>dolor</a:t>
            </a:r>
            <a:r>
              <a:rPr lang="en-GB" sz="1800" dirty="0">
                <a:latin typeface="Twinkl" pitchFamily="50" charset="0"/>
              </a:rPr>
              <a:t> sit </a:t>
            </a:r>
            <a:r>
              <a:rPr lang="en-GB" sz="1800" dirty="0" err="1">
                <a:latin typeface="Twinkl" pitchFamily="50" charset="0"/>
              </a:rPr>
              <a:t>amet</a:t>
            </a:r>
            <a:r>
              <a:rPr lang="en-GB" sz="1800" dirty="0">
                <a:latin typeface="Twinkl" pitchFamily="50" charset="0"/>
              </a:rPr>
              <a:t>, </a:t>
            </a:r>
            <a:r>
              <a:rPr lang="en-GB" sz="1800" dirty="0" err="1">
                <a:latin typeface="Twinkl" pitchFamily="50" charset="0"/>
              </a:rPr>
              <a:t>consectetur</a:t>
            </a:r>
            <a:r>
              <a:rPr lang="en-GB" sz="1800" dirty="0">
                <a:latin typeface="Twinkl" pitchFamily="50" charset="0"/>
              </a:rPr>
              <a:t> </a:t>
            </a:r>
            <a:r>
              <a:rPr lang="en-GB" sz="1800" dirty="0" err="1">
                <a:latin typeface="Twinkl" pitchFamily="50" charset="0"/>
              </a:rPr>
              <a:t>adipiscing</a:t>
            </a:r>
            <a:r>
              <a:rPr lang="en-GB" sz="1800" dirty="0">
                <a:latin typeface="Twinkl" pitchFamily="50" charset="0"/>
              </a:rPr>
              <a:t> </a:t>
            </a:r>
            <a:r>
              <a:rPr lang="en-GB" sz="1800" dirty="0" err="1">
                <a:latin typeface="Twinkl" pitchFamily="50" charset="0"/>
              </a:rPr>
              <a:t>elit</a:t>
            </a:r>
            <a:r>
              <a:rPr lang="en-GB" sz="1800" dirty="0">
                <a:latin typeface="Twinkl" pitchFamily="50" charset="0"/>
              </a:rPr>
              <a:t>.</a:t>
            </a:r>
          </a:p>
          <a:p>
            <a:pPr fontAlgn="auto">
              <a:spcAft>
                <a:spcPts val="0"/>
              </a:spcAft>
              <a:defRPr/>
            </a:pPr>
            <a:r>
              <a:rPr lang="en-GB" sz="1800" dirty="0">
                <a:latin typeface="Twinkl" pitchFamily="50" charset="0"/>
              </a:rPr>
              <a:t>Statement 2</a:t>
            </a:r>
          </a:p>
          <a:p>
            <a:pPr lvl="1" fontAlgn="auto">
              <a:spcAft>
                <a:spcPts val="0"/>
              </a:spcAft>
              <a:defRPr/>
            </a:pPr>
            <a:r>
              <a:rPr lang="en-GB" sz="1600" dirty="0">
                <a:latin typeface="Twinkl" pitchFamily="50" charset="0"/>
              </a:rPr>
              <a:t>Sub statement</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7352753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AF2BBAF-0B29-4DAC-8F67-2E466FF2E27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65391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FF055B6-B3D1-438E-9369-685267715A0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729318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31C98A57-3F42-4A1A-A117-3B41933F2A0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DF7CD9F8-4F03-4DC4-B11A-413C56B8068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602156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69632409-81F5-47B1-B690-3CF36B4E6612}"/>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3061848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2FFD42BA-52F1-4A62-AEAC-E0D756DB1031}"/>
              </a:ext>
            </a:extLst>
          </p:cNvPr>
          <p:cNvSpPr/>
          <p:nvPr userDrawn="1"/>
        </p:nvSpPr>
        <p:spPr bwMode="auto">
          <a:xfrm>
            <a:off x="670985" y="2930526"/>
            <a:ext cx="10850033"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C5784A18-8CAE-4938-9EED-36847CD19AF4}"/>
              </a:ext>
            </a:extLst>
          </p:cNvPr>
          <p:cNvSpPr/>
          <p:nvPr userDrawn="1"/>
        </p:nvSpPr>
        <p:spPr bwMode="auto">
          <a:xfrm>
            <a:off x="670985" y="512764"/>
            <a:ext cx="10850033"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7B5F9CE3-0C9F-43E6-B1B2-2FD1DD0DD6C7}"/>
              </a:ext>
            </a:extLst>
          </p:cNvPr>
          <p:cNvSpPr txBox="1">
            <a:spLocks/>
          </p:cNvSpPr>
          <p:nvPr userDrawn="1"/>
        </p:nvSpPr>
        <p:spPr>
          <a:xfrm>
            <a:off x="838200" y="30718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1CBE57E5-216E-49DE-AE04-3D3A63C70166}"/>
              </a:ext>
            </a:extLst>
          </p:cNvPr>
          <p:cNvSpPr txBox="1">
            <a:spLocks/>
          </p:cNvSpPr>
          <p:nvPr userDrawn="1"/>
        </p:nvSpPr>
        <p:spPr>
          <a:xfrm>
            <a:off x="838200" y="7350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15042937-93FF-4FD5-AE44-53350AA35810}"/>
              </a:ext>
            </a:extLst>
          </p:cNvPr>
          <p:cNvSpPr txBox="1">
            <a:spLocks/>
          </p:cNvSpPr>
          <p:nvPr userDrawn="1"/>
        </p:nvSpPr>
        <p:spPr>
          <a:xfrm>
            <a:off x="838200" y="3467100"/>
            <a:ext cx="105156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sz="1800" dirty="0">
                <a:latin typeface="Twinkl" pitchFamily="50" charset="0"/>
              </a:rPr>
              <a:t>Statement 1 Lorem ipsum </a:t>
            </a:r>
            <a:r>
              <a:rPr lang="en-GB" sz="1800" dirty="0" err="1">
                <a:latin typeface="Twinkl" pitchFamily="50" charset="0"/>
              </a:rPr>
              <a:t>dolor</a:t>
            </a:r>
            <a:r>
              <a:rPr lang="en-GB" sz="1800" dirty="0">
                <a:latin typeface="Twinkl" pitchFamily="50" charset="0"/>
              </a:rPr>
              <a:t> sit </a:t>
            </a:r>
            <a:r>
              <a:rPr lang="en-GB" sz="1800" dirty="0" err="1">
                <a:latin typeface="Twinkl" pitchFamily="50" charset="0"/>
              </a:rPr>
              <a:t>amet</a:t>
            </a:r>
            <a:r>
              <a:rPr lang="en-GB" sz="1800" dirty="0">
                <a:latin typeface="Twinkl" pitchFamily="50" charset="0"/>
              </a:rPr>
              <a:t>, </a:t>
            </a:r>
            <a:r>
              <a:rPr lang="en-GB" sz="1800" dirty="0" err="1">
                <a:latin typeface="Twinkl" pitchFamily="50" charset="0"/>
              </a:rPr>
              <a:t>consectetur</a:t>
            </a:r>
            <a:r>
              <a:rPr lang="en-GB" sz="1800" dirty="0">
                <a:latin typeface="Twinkl" pitchFamily="50" charset="0"/>
              </a:rPr>
              <a:t> </a:t>
            </a:r>
            <a:r>
              <a:rPr lang="en-GB" sz="1800" dirty="0" err="1">
                <a:latin typeface="Twinkl" pitchFamily="50" charset="0"/>
              </a:rPr>
              <a:t>adipiscing</a:t>
            </a:r>
            <a:r>
              <a:rPr lang="en-GB" sz="1800" dirty="0">
                <a:latin typeface="Twinkl" pitchFamily="50" charset="0"/>
              </a:rPr>
              <a:t> </a:t>
            </a:r>
            <a:r>
              <a:rPr lang="en-GB" sz="1800" dirty="0" err="1">
                <a:latin typeface="Twinkl" pitchFamily="50" charset="0"/>
              </a:rPr>
              <a:t>elit</a:t>
            </a:r>
            <a:r>
              <a:rPr lang="en-GB" sz="1800" dirty="0">
                <a:latin typeface="Twinkl" pitchFamily="50" charset="0"/>
              </a:rPr>
              <a:t>.</a:t>
            </a:r>
          </a:p>
          <a:p>
            <a:pPr fontAlgn="auto">
              <a:spcAft>
                <a:spcPts val="0"/>
              </a:spcAft>
              <a:defRPr/>
            </a:pPr>
            <a:r>
              <a:rPr lang="en-GB" sz="1800" dirty="0">
                <a:latin typeface="Twinkl" pitchFamily="50" charset="0"/>
              </a:rPr>
              <a:t>Statement 2</a:t>
            </a:r>
          </a:p>
          <a:p>
            <a:pPr lvl="1" fontAlgn="auto">
              <a:spcAft>
                <a:spcPts val="0"/>
              </a:spcAft>
              <a:defRPr/>
            </a:pPr>
            <a:r>
              <a:rPr lang="en-GB" sz="1600" dirty="0">
                <a:latin typeface="Twinkl" pitchFamily="50" charset="0"/>
              </a:rPr>
              <a:t>Sub statement</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48692421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1F22F01-231B-4531-89A8-76E6210BF31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3161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theme" Target="../theme/theme2.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36.xml"/><Relationship Id="rId7" Type="http://schemas.openxmlformats.org/officeDocument/2006/relationships/image" Target="../media/image1.jpeg"/><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theme" Target="../theme/theme3.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41.xml"/><Relationship Id="rId7" Type="http://schemas.openxmlformats.org/officeDocument/2006/relationships/image" Target="../media/image5.jpeg"/><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theme" Target="../theme/theme4.xml"/><Relationship Id="rId5" Type="http://schemas.openxmlformats.org/officeDocument/2006/relationships/slideLayout" Target="../slideLayouts/slideLayout43.xml"/><Relationship Id="rId4"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6DAC9B-C0A3-415F-92BA-28CCC3FEC0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39D183-0C2C-4425-8271-86D1311F77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FC4304-C4B3-4216-AF16-13DC5F790D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B18230-E262-4A1C-ADB3-BC79C99AFABB}" type="datetimeFigureOut">
              <a:rPr lang="en-GB" smtClean="0"/>
              <a:t>07/06/2020</a:t>
            </a:fld>
            <a:endParaRPr lang="en-GB"/>
          </a:p>
        </p:txBody>
      </p:sp>
      <p:sp>
        <p:nvSpPr>
          <p:cNvPr id="5" name="Footer Placeholder 4">
            <a:extLst>
              <a:ext uri="{FF2B5EF4-FFF2-40B4-BE49-F238E27FC236}">
                <a16:creationId xmlns:a16="http://schemas.microsoft.com/office/drawing/2014/main" id="{70E4BB06-1F24-4C9C-AF2E-8F1EF08289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CC722FB-8E14-4E29-B97B-7B77B4C3E80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FECAE6-719F-41F5-94D9-7ACE3D952FA6}" type="slidenum">
              <a:rPr lang="en-GB" smtClean="0"/>
              <a:t>‹#›</a:t>
            </a:fld>
            <a:endParaRPr lang="en-GB"/>
          </a:p>
        </p:txBody>
      </p:sp>
    </p:spTree>
    <p:extLst>
      <p:ext uri="{BB962C8B-B14F-4D97-AF65-F5344CB8AC3E}">
        <p14:creationId xmlns:p14="http://schemas.microsoft.com/office/powerpoint/2010/main" val="856389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78699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9CC6CE7-2B1E-4437-9C0A-082340E48091}"/>
              </a:ext>
            </a:extLst>
          </p:cNvPr>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67F4A7B-15D3-409A-AADB-4AFA5CD3C25E}"/>
              </a:ext>
            </a:extLst>
          </p:cNvPr>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2592914974"/>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0804020-9911-4951-9839-DC5B9B3037A5}"/>
              </a:ext>
            </a:extLst>
          </p:cNvPr>
          <p:cNvSpPr>
            <a:spLocks noGrp="1" noChangeArrowheads="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50FFD89-5562-4EB4-9284-18E97D01B072}"/>
              </a:ext>
            </a:extLst>
          </p:cNvPr>
          <p:cNvSpPr>
            <a:spLocks noGrp="1" noChangeArrowheads="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155081043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anose="020B0604020202020204" pitchFamily="2" charset="0"/>
        </a:defRPr>
      </a:lvl2pPr>
      <a:lvl3pPr algn="l" rtl="0" fontAlgn="base">
        <a:lnSpc>
          <a:spcPct val="90000"/>
        </a:lnSpc>
        <a:spcBef>
          <a:spcPct val="0"/>
        </a:spcBef>
        <a:spcAft>
          <a:spcPct val="0"/>
        </a:spcAft>
        <a:defRPr sz="4000" b="1">
          <a:solidFill>
            <a:srgbClr val="1C1C1C"/>
          </a:solidFill>
          <a:latin typeface="Twinkl" panose="020B0604020202020204" pitchFamily="2" charset="0"/>
        </a:defRPr>
      </a:lvl3pPr>
      <a:lvl4pPr algn="l" rtl="0" fontAlgn="base">
        <a:lnSpc>
          <a:spcPct val="90000"/>
        </a:lnSpc>
        <a:spcBef>
          <a:spcPct val="0"/>
        </a:spcBef>
        <a:spcAft>
          <a:spcPct val="0"/>
        </a:spcAft>
        <a:defRPr sz="4000" b="1">
          <a:solidFill>
            <a:srgbClr val="1C1C1C"/>
          </a:solidFill>
          <a:latin typeface="Twinkl" panose="020B0604020202020204" pitchFamily="2" charset="0"/>
        </a:defRPr>
      </a:lvl4pPr>
      <a:lvl5pPr algn="l" rtl="0" fontAlgn="base">
        <a:lnSpc>
          <a:spcPct val="90000"/>
        </a:lnSpc>
        <a:spcBef>
          <a:spcPct val="0"/>
        </a:spcBef>
        <a:spcAft>
          <a:spcPct val="0"/>
        </a:spcAft>
        <a:defRPr sz="4000" b="1">
          <a:solidFill>
            <a:srgbClr val="1C1C1C"/>
          </a:solidFill>
          <a:latin typeface="Twinkl" panose="020B0604020202020204" pitchFamily="2" charset="0"/>
        </a:defRPr>
      </a:lvl5pPr>
      <a:lvl6pPr marL="457200" algn="l" rtl="0" fontAlgn="base">
        <a:lnSpc>
          <a:spcPct val="90000"/>
        </a:lnSpc>
        <a:spcBef>
          <a:spcPct val="0"/>
        </a:spcBef>
        <a:spcAft>
          <a:spcPct val="0"/>
        </a:spcAft>
        <a:defRPr sz="4000" b="1">
          <a:solidFill>
            <a:srgbClr val="1C1C1C"/>
          </a:solidFill>
          <a:latin typeface="Twinkl" panose="020B0604020202020204" pitchFamily="2" charset="0"/>
        </a:defRPr>
      </a:lvl6pPr>
      <a:lvl7pPr marL="914400" algn="l" rtl="0" fontAlgn="base">
        <a:lnSpc>
          <a:spcPct val="90000"/>
        </a:lnSpc>
        <a:spcBef>
          <a:spcPct val="0"/>
        </a:spcBef>
        <a:spcAft>
          <a:spcPct val="0"/>
        </a:spcAft>
        <a:defRPr sz="4000" b="1">
          <a:solidFill>
            <a:srgbClr val="1C1C1C"/>
          </a:solidFill>
          <a:latin typeface="Twinkl" panose="020B0604020202020204" pitchFamily="2" charset="0"/>
        </a:defRPr>
      </a:lvl7pPr>
      <a:lvl8pPr marL="1371600" algn="l" rtl="0" fontAlgn="base">
        <a:lnSpc>
          <a:spcPct val="90000"/>
        </a:lnSpc>
        <a:spcBef>
          <a:spcPct val="0"/>
        </a:spcBef>
        <a:spcAft>
          <a:spcPct val="0"/>
        </a:spcAft>
        <a:defRPr sz="4000" b="1">
          <a:solidFill>
            <a:srgbClr val="1C1C1C"/>
          </a:solidFill>
          <a:latin typeface="Twinkl" panose="020B0604020202020204" pitchFamily="2" charset="0"/>
        </a:defRPr>
      </a:lvl8pPr>
      <a:lvl9pPr marL="1828800" algn="l" rtl="0" fontAlgn="base">
        <a:lnSpc>
          <a:spcPct val="90000"/>
        </a:lnSpc>
        <a:spcBef>
          <a:spcPct val="0"/>
        </a:spcBef>
        <a:spcAft>
          <a:spcPct val="0"/>
        </a:spcAft>
        <a:defRPr sz="4000" b="1">
          <a:solidFill>
            <a:srgbClr val="1C1C1C"/>
          </a:solidFill>
          <a:latin typeface="Twinkl" panose="020B0604020202020204"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NUL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youtube.com/watch?v=c3W937dORLI"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J2BKd5e15Jc" TargetMode="External"/><Relationship Id="rId2" Type="http://schemas.openxmlformats.org/officeDocument/2006/relationships/hyperlink" Target="https://www.youtube.com/watch?v=61RzwbaSoeU" TargetMode="External"/><Relationship Id="rId1" Type="http://schemas.openxmlformats.org/officeDocument/2006/relationships/slideLayout" Target="../slideLayouts/slideLayout2.xml"/><Relationship Id="rId4" Type="http://schemas.openxmlformats.org/officeDocument/2006/relationships/hyperlink" Target="https://www.youtube.com/watch?v=8w7qflkeKdE"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6.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 Id="rId5" Type="http://schemas.openxmlformats.org/officeDocument/2006/relationships/image" Target="../media/image37.png"/><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62BCD7"/>
            </a:gs>
            <a:gs pos="74000">
              <a:srgbClr val="385786"/>
            </a:gs>
            <a:gs pos="83000">
              <a:srgbClr val="28235D"/>
            </a:gs>
            <a:gs pos="100000">
              <a:srgbClr val="28235D"/>
            </a:gs>
          </a:gsLst>
          <a:lin ang="5400000" scaled="1"/>
        </a:gra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568631" y="0"/>
            <a:ext cx="6849687" cy="6865918"/>
          </a:xfrm>
          <a:prstGeom prst="rect">
            <a:avLst/>
          </a:prstGeom>
        </p:spPr>
      </p:pic>
      <p:pic>
        <p:nvPicPr>
          <p:cNvPr id="2" name="Picture 1">
            <a:extLst>
              <a:ext uri="{FF2B5EF4-FFF2-40B4-BE49-F238E27FC236}">
                <a16:creationId xmlns:a16="http://schemas.microsoft.com/office/drawing/2014/main" id="{F92923B6-0198-4F27-A287-0328F3A73F2D}"/>
              </a:ext>
            </a:extLst>
          </p:cNvPr>
          <p:cNvPicPr>
            <a:picLocks noChangeAspect="1"/>
          </p:cNvPicPr>
          <p:nvPr/>
        </p:nvPicPr>
        <p:blipFill>
          <a:blip r:embed="rId3"/>
          <a:stretch>
            <a:fillRect/>
          </a:stretch>
        </p:blipFill>
        <p:spPr>
          <a:xfrm>
            <a:off x="2568631" y="0"/>
            <a:ext cx="6849686" cy="6880265"/>
          </a:xfrm>
          <a:prstGeom prst="rect">
            <a:avLst/>
          </a:prstGeom>
        </p:spPr>
      </p:pic>
      <p:sp>
        <p:nvSpPr>
          <p:cNvPr id="8" name="TextBox 7"/>
          <p:cNvSpPr txBox="1"/>
          <p:nvPr/>
        </p:nvSpPr>
        <p:spPr>
          <a:xfrm>
            <a:off x="8437418" y="0"/>
            <a:ext cx="375458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rPr>
              <a:t>PowerPoint 7 – Biography writing</a:t>
            </a:r>
          </a:p>
        </p:txBody>
      </p:sp>
    </p:spTree>
    <p:extLst>
      <p:ext uri="{BB962C8B-B14F-4D97-AF65-F5344CB8AC3E}">
        <p14:creationId xmlns:p14="http://schemas.microsoft.com/office/powerpoint/2010/main" val="1075351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400801" cy="625151"/>
          </a:xfrm>
        </p:spPr>
        <p:txBody>
          <a:bodyPr>
            <a:normAutofit/>
          </a:bodyPr>
          <a:lstStyle/>
          <a:p>
            <a:r>
              <a:rPr lang="en-GB" sz="2800" b="1" dirty="0">
                <a:latin typeface="Comic Sans MS" panose="030F0702030302020204" pitchFamily="66" charset="0"/>
              </a:rPr>
              <a:t>Guide for parents/carers,</a:t>
            </a:r>
          </a:p>
        </p:txBody>
      </p:sp>
      <p:sp>
        <p:nvSpPr>
          <p:cNvPr id="3" name="Content Placeholder 2"/>
          <p:cNvSpPr>
            <a:spLocks noGrp="1"/>
          </p:cNvSpPr>
          <p:nvPr>
            <p:ph idx="1"/>
          </p:nvPr>
        </p:nvSpPr>
        <p:spPr>
          <a:xfrm>
            <a:off x="0" y="522514"/>
            <a:ext cx="12192000" cy="5896947"/>
          </a:xfrm>
        </p:spPr>
        <p:txBody>
          <a:bodyPr>
            <a:noAutofit/>
          </a:bodyPr>
          <a:lstStyle/>
          <a:p>
            <a:pPr marL="0" indent="0">
              <a:lnSpc>
                <a:spcPct val="120000"/>
              </a:lnSpc>
              <a:buNone/>
            </a:pPr>
            <a:endParaRPr lang="en-GB" sz="200" dirty="0">
              <a:latin typeface="Comic Sans MS" panose="030F0702030302020204" pitchFamily="66" charset="0"/>
            </a:endParaRPr>
          </a:p>
          <a:p>
            <a:pPr marL="0" indent="0">
              <a:lnSpc>
                <a:spcPct val="120000"/>
              </a:lnSpc>
              <a:buNone/>
            </a:pPr>
            <a:endParaRPr lang="en-GB" sz="200" dirty="0">
              <a:latin typeface="Comic Sans MS" panose="030F0702030302020204" pitchFamily="66" charset="0"/>
            </a:endParaRPr>
          </a:p>
          <a:p>
            <a:pPr>
              <a:lnSpc>
                <a:spcPct val="120000"/>
              </a:lnSpc>
              <a:buFontTx/>
              <a:buChar char="-"/>
            </a:pPr>
            <a:r>
              <a:rPr lang="en-GB" sz="2400" dirty="0">
                <a:latin typeface="Comic Sans MS" panose="030F0702030302020204" pitchFamily="66" charset="0"/>
              </a:rPr>
              <a:t>Always read the ‘notes’ section at the bottom of the slides for specific instructions before beginning the lesson.</a:t>
            </a:r>
            <a:r>
              <a:rPr lang="en-GB" dirty="0">
                <a:latin typeface="Comic Sans MS" panose="030F0702030302020204" pitchFamily="66" charset="0"/>
              </a:rPr>
              <a:t> </a:t>
            </a:r>
          </a:p>
          <a:p>
            <a:pPr>
              <a:lnSpc>
                <a:spcPct val="120000"/>
              </a:lnSpc>
              <a:buFontTx/>
              <a:buChar char="-"/>
            </a:pPr>
            <a:endParaRPr lang="en-GB" sz="300" dirty="0">
              <a:latin typeface="Comic Sans MS" panose="030F0702030302020204" pitchFamily="66" charset="0"/>
            </a:endParaRPr>
          </a:p>
          <a:p>
            <a:pPr>
              <a:lnSpc>
                <a:spcPct val="120000"/>
              </a:lnSpc>
              <a:buFontTx/>
              <a:buChar char="-"/>
            </a:pPr>
            <a:r>
              <a:rPr lang="en-GB" sz="2400" dirty="0">
                <a:latin typeface="Comic Sans MS" panose="030F0702030302020204" pitchFamily="66" charset="0"/>
              </a:rPr>
              <a:t>Read the slide and set the tasks or challenges for the child/</a:t>
            </a:r>
            <a:r>
              <a:rPr lang="en-GB" sz="2400" dirty="0" err="1">
                <a:latin typeface="Comic Sans MS" panose="030F0702030302020204" pitchFamily="66" charset="0"/>
              </a:rPr>
              <a:t>ren</a:t>
            </a:r>
            <a:r>
              <a:rPr lang="en-GB" sz="2400" dirty="0">
                <a:latin typeface="Comic Sans MS" panose="030F0702030302020204" pitchFamily="66" charset="0"/>
              </a:rPr>
              <a:t>. There is no rush and you do not have to do everything, but be aware that the lessons follow and build on from one another, so try not to skip lessons but rather work in order and stop when you feel is best for your child. When next PowerPoints appear, don’t feel pressured to skip ahead if you have not finished everything yet, do what is best for you </a:t>
            </a:r>
            <a:r>
              <a:rPr lang="en-GB" sz="2400" dirty="0">
                <a:latin typeface="Comic Sans MS" panose="030F0702030302020204" pitchFamily="66" charset="0"/>
                <a:sym typeface="Wingdings" panose="05000000000000000000" pitchFamily="2" charset="2"/>
              </a:rPr>
              <a:t></a:t>
            </a:r>
          </a:p>
          <a:p>
            <a:pPr>
              <a:lnSpc>
                <a:spcPct val="120000"/>
              </a:lnSpc>
              <a:buFontTx/>
              <a:buChar char="-"/>
            </a:pPr>
            <a:endParaRPr lang="en-GB" sz="300" dirty="0">
              <a:latin typeface="Comic Sans MS" panose="030F0702030302020204" pitchFamily="66" charset="0"/>
              <a:sym typeface="Wingdings" panose="05000000000000000000" pitchFamily="2" charset="2"/>
            </a:endParaRPr>
          </a:p>
          <a:p>
            <a:pPr>
              <a:lnSpc>
                <a:spcPct val="120000"/>
              </a:lnSpc>
              <a:buFontTx/>
              <a:buChar char="-"/>
            </a:pPr>
            <a:r>
              <a:rPr lang="en-GB" sz="2400" dirty="0">
                <a:latin typeface="Comic Sans MS" panose="030F0702030302020204" pitchFamily="66" charset="0"/>
                <a:sym typeface="Wingdings" panose="05000000000000000000" pitchFamily="2" charset="2"/>
              </a:rPr>
              <a:t>Some slides will have one task, others more. You can break these down however you like e.g. All the tasks on one slide can be spread across a few days or done in one day, but please do not do too much in a day! The slides are numbered to help you differentiate between the different tasks.</a:t>
            </a:r>
          </a:p>
          <a:p>
            <a:pPr>
              <a:lnSpc>
                <a:spcPct val="120000"/>
              </a:lnSpc>
              <a:buFontTx/>
              <a:buChar char="-"/>
            </a:pPr>
            <a:endParaRPr lang="en-GB" sz="300" dirty="0">
              <a:latin typeface="Comic Sans MS" panose="030F0702030302020204" pitchFamily="66" charset="0"/>
              <a:sym typeface="Wingdings" panose="05000000000000000000" pitchFamily="2" charset="2"/>
            </a:endParaRPr>
          </a:p>
        </p:txBody>
      </p:sp>
    </p:spTree>
    <p:extLst>
      <p:ext uri="{BB962C8B-B14F-4D97-AF65-F5344CB8AC3E}">
        <p14:creationId xmlns:p14="http://schemas.microsoft.com/office/powerpoint/2010/main" val="2815888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n deep water: where now for the Collins class submarines?">
            <a:extLst>
              <a:ext uri="{FF2B5EF4-FFF2-40B4-BE49-F238E27FC236}">
                <a16:creationId xmlns:a16="http://schemas.microsoft.com/office/drawing/2014/main" id="{C45D33C2-7E21-416E-A2C1-872141EE387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00" r="13818" b="8491"/>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FBE851E-59F6-45FD-A64B-27E86686D4F1}"/>
              </a:ext>
            </a:extLst>
          </p:cNvPr>
          <p:cNvSpPr>
            <a:spLocks noGrp="1"/>
          </p:cNvSpPr>
          <p:nvPr>
            <p:ph type="ctrTitle"/>
          </p:nvPr>
        </p:nvSpPr>
        <p:spPr>
          <a:xfrm>
            <a:off x="477981" y="1122363"/>
            <a:ext cx="4023360" cy="3204134"/>
          </a:xfrm>
        </p:spPr>
        <p:txBody>
          <a:bodyPr anchor="b">
            <a:normAutofit/>
          </a:bodyPr>
          <a:lstStyle/>
          <a:p>
            <a:pPr algn="l"/>
            <a:r>
              <a:rPr lang="en-GB" sz="4800"/>
              <a:t>Submarines</a:t>
            </a:r>
          </a:p>
        </p:txBody>
      </p:sp>
      <p:sp>
        <p:nvSpPr>
          <p:cNvPr id="75" name="Rectangle 7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659EB496-F882-41D6-B064-8E8E128C464A}"/>
              </a:ext>
            </a:extLst>
          </p:cNvPr>
          <p:cNvSpPr txBox="1"/>
          <p:nvPr/>
        </p:nvSpPr>
        <p:spPr>
          <a:xfrm>
            <a:off x="11800115" y="0"/>
            <a:ext cx="391886"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313555436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56AC6-6C05-4585-9EC1-44DCF04020D5}"/>
              </a:ext>
            </a:extLst>
          </p:cNvPr>
          <p:cNvSpPr>
            <a:spLocks noGrp="1"/>
          </p:cNvSpPr>
          <p:nvPr>
            <p:ph type="title"/>
          </p:nvPr>
        </p:nvSpPr>
        <p:spPr/>
        <p:txBody>
          <a:bodyPr/>
          <a:lstStyle/>
          <a:p>
            <a:pPr algn="ctr"/>
            <a:r>
              <a:rPr lang="en-GB" dirty="0"/>
              <a:t>Watch this informative video about submarines:</a:t>
            </a:r>
          </a:p>
        </p:txBody>
      </p:sp>
      <p:sp>
        <p:nvSpPr>
          <p:cNvPr id="3" name="Content Placeholder 2">
            <a:extLst>
              <a:ext uri="{FF2B5EF4-FFF2-40B4-BE49-F238E27FC236}">
                <a16:creationId xmlns:a16="http://schemas.microsoft.com/office/drawing/2014/main" id="{8FF0A895-4F82-412D-BB5F-9168C1BD61FA}"/>
              </a:ext>
            </a:extLst>
          </p:cNvPr>
          <p:cNvSpPr>
            <a:spLocks noGrp="1"/>
          </p:cNvSpPr>
          <p:nvPr>
            <p:ph idx="1"/>
          </p:nvPr>
        </p:nvSpPr>
        <p:spPr/>
        <p:txBody>
          <a:bodyPr>
            <a:normAutofit/>
          </a:bodyPr>
          <a:lstStyle/>
          <a:p>
            <a:pPr marL="0" indent="0">
              <a:buNone/>
            </a:pPr>
            <a:r>
              <a:rPr lang="en-GB" sz="3600" dirty="0">
                <a:hlinkClick r:id="rId2"/>
              </a:rPr>
              <a:t>https://www.youtube.com/watch?v=c3W937dORLI</a:t>
            </a:r>
            <a:endParaRPr lang="en-GB" sz="3600" dirty="0"/>
          </a:p>
        </p:txBody>
      </p:sp>
      <p:pic>
        <p:nvPicPr>
          <p:cNvPr id="4" name="Picture 3">
            <a:extLst>
              <a:ext uri="{FF2B5EF4-FFF2-40B4-BE49-F238E27FC236}">
                <a16:creationId xmlns:a16="http://schemas.microsoft.com/office/drawing/2014/main" id="{F5979433-07F3-498B-A44E-6F5A0F3D99F7}"/>
              </a:ext>
            </a:extLst>
          </p:cNvPr>
          <p:cNvPicPr>
            <a:picLocks noChangeAspect="1"/>
          </p:cNvPicPr>
          <p:nvPr/>
        </p:nvPicPr>
        <p:blipFill>
          <a:blip r:embed="rId3"/>
          <a:stretch>
            <a:fillRect/>
          </a:stretch>
        </p:blipFill>
        <p:spPr>
          <a:xfrm>
            <a:off x="3710080" y="2700337"/>
            <a:ext cx="4771840" cy="3476626"/>
          </a:xfrm>
          <a:prstGeom prst="rect">
            <a:avLst/>
          </a:prstGeom>
        </p:spPr>
      </p:pic>
      <p:sp>
        <p:nvSpPr>
          <p:cNvPr id="5" name="TextBox 4">
            <a:extLst>
              <a:ext uri="{FF2B5EF4-FFF2-40B4-BE49-F238E27FC236}">
                <a16:creationId xmlns:a16="http://schemas.microsoft.com/office/drawing/2014/main" id="{6E9FD582-C4C5-4FC0-AD47-74462049AEED}"/>
              </a:ext>
            </a:extLst>
          </p:cNvPr>
          <p:cNvSpPr txBox="1"/>
          <p:nvPr/>
        </p:nvSpPr>
        <p:spPr>
          <a:xfrm>
            <a:off x="11800115" y="0"/>
            <a:ext cx="391886"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3677969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E6D79-82EC-45CB-A5A9-1A2B36E05E9C}"/>
              </a:ext>
            </a:extLst>
          </p:cNvPr>
          <p:cNvSpPr>
            <a:spLocks noGrp="1"/>
          </p:cNvSpPr>
          <p:nvPr>
            <p:ph type="title"/>
          </p:nvPr>
        </p:nvSpPr>
        <p:spPr>
          <a:xfrm>
            <a:off x="838200" y="241301"/>
            <a:ext cx="10515600" cy="1118942"/>
          </a:xfrm>
        </p:spPr>
        <p:txBody>
          <a:bodyPr>
            <a:normAutofit fontScale="90000"/>
          </a:bodyPr>
          <a:lstStyle/>
          <a:p>
            <a:pPr algn="ctr"/>
            <a:r>
              <a:rPr lang="en-GB" dirty="0"/>
              <a:t>Can you draw and label your own submarine? Research the parts that you are unsure of.</a:t>
            </a:r>
          </a:p>
        </p:txBody>
      </p:sp>
      <p:pic>
        <p:nvPicPr>
          <p:cNvPr id="2050" name="Picture 2" descr="Building the Wooden Submarine – Redevised">
            <a:extLst>
              <a:ext uri="{FF2B5EF4-FFF2-40B4-BE49-F238E27FC236}">
                <a16:creationId xmlns:a16="http://schemas.microsoft.com/office/drawing/2014/main" id="{B4169F84-4E68-4923-A12A-BA0F27BD2D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699" y="1484067"/>
            <a:ext cx="10958195" cy="52215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33EC99F-6F78-406A-BD4F-F20EF1EFA447}"/>
              </a:ext>
            </a:extLst>
          </p:cNvPr>
          <p:cNvSpPr txBox="1"/>
          <p:nvPr/>
        </p:nvSpPr>
        <p:spPr>
          <a:xfrm>
            <a:off x="11800115" y="0"/>
            <a:ext cx="391886"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314009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34028-2A94-4562-8A28-0B9D571A7E1A}"/>
              </a:ext>
            </a:extLst>
          </p:cNvPr>
          <p:cNvSpPr>
            <a:spLocks noGrp="1"/>
          </p:cNvSpPr>
          <p:nvPr>
            <p:ph type="title"/>
          </p:nvPr>
        </p:nvSpPr>
        <p:spPr/>
        <p:txBody>
          <a:bodyPr/>
          <a:lstStyle/>
          <a:p>
            <a:pPr algn="ctr"/>
            <a:r>
              <a:rPr lang="en-GB" dirty="0"/>
              <a:t>Submarine experiment!</a:t>
            </a:r>
          </a:p>
        </p:txBody>
      </p:sp>
      <p:sp>
        <p:nvSpPr>
          <p:cNvPr id="3" name="TextBox 2">
            <a:extLst>
              <a:ext uri="{FF2B5EF4-FFF2-40B4-BE49-F238E27FC236}">
                <a16:creationId xmlns:a16="http://schemas.microsoft.com/office/drawing/2014/main" id="{8850E739-D484-4D60-BD38-B7B65D40C618}"/>
              </a:ext>
            </a:extLst>
          </p:cNvPr>
          <p:cNvSpPr txBox="1"/>
          <p:nvPr/>
        </p:nvSpPr>
        <p:spPr>
          <a:xfrm>
            <a:off x="11800115" y="0"/>
            <a:ext cx="391886" cy="369332"/>
          </a:xfrm>
          <a:prstGeom prst="rect">
            <a:avLst/>
          </a:prstGeom>
          <a:noFill/>
        </p:spPr>
        <p:txBody>
          <a:bodyPr wrap="square" rtlCol="0">
            <a:spAutoFit/>
          </a:bodyPr>
          <a:lstStyle/>
          <a:p>
            <a:r>
              <a:rPr lang="en-GB" dirty="0"/>
              <a:t>2</a:t>
            </a:r>
          </a:p>
        </p:txBody>
      </p:sp>
      <p:pic>
        <p:nvPicPr>
          <p:cNvPr id="4" name="Picture 3">
            <a:extLst>
              <a:ext uri="{FF2B5EF4-FFF2-40B4-BE49-F238E27FC236}">
                <a16:creationId xmlns:a16="http://schemas.microsoft.com/office/drawing/2014/main" id="{9F34624D-3F2B-4E1B-946B-8073E5E4E080}"/>
              </a:ext>
            </a:extLst>
          </p:cNvPr>
          <p:cNvPicPr>
            <a:picLocks noChangeAspect="1"/>
          </p:cNvPicPr>
          <p:nvPr/>
        </p:nvPicPr>
        <p:blipFill>
          <a:blip r:embed="rId3"/>
          <a:stretch>
            <a:fillRect/>
          </a:stretch>
        </p:blipFill>
        <p:spPr>
          <a:xfrm>
            <a:off x="1662111" y="3429000"/>
            <a:ext cx="8867775" cy="2190750"/>
          </a:xfrm>
          <a:prstGeom prst="rect">
            <a:avLst/>
          </a:prstGeom>
        </p:spPr>
      </p:pic>
      <p:pic>
        <p:nvPicPr>
          <p:cNvPr id="5" name="Picture 4">
            <a:extLst>
              <a:ext uri="{FF2B5EF4-FFF2-40B4-BE49-F238E27FC236}">
                <a16:creationId xmlns:a16="http://schemas.microsoft.com/office/drawing/2014/main" id="{2EA36C78-815F-407A-BF4A-D0017D1EC01C}"/>
              </a:ext>
            </a:extLst>
          </p:cNvPr>
          <p:cNvPicPr>
            <a:picLocks noChangeAspect="1"/>
          </p:cNvPicPr>
          <p:nvPr/>
        </p:nvPicPr>
        <p:blipFill>
          <a:blip r:embed="rId4"/>
          <a:stretch>
            <a:fillRect/>
          </a:stretch>
        </p:blipFill>
        <p:spPr>
          <a:xfrm>
            <a:off x="1866899" y="1895475"/>
            <a:ext cx="8458200" cy="685800"/>
          </a:xfrm>
          <a:prstGeom prst="rect">
            <a:avLst/>
          </a:prstGeom>
        </p:spPr>
      </p:pic>
    </p:spTree>
    <p:extLst>
      <p:ext uri="{BB962C8B-B14F-4D97-AF65-F5344CB8AC3E}">
        <p14:creationId xmlns:p14="http://schemas.microsoft.com/office/powerpoint/2010/main" val="3812679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A8FDC54-72C1-421B-B760-B0C963CA8548}"/>
              </a:ext>
            </a:extLst>
          </p:cNvPr>
          <p:cNvPicPr>
            <a:picLocks noChangeAspect="1"/>
          </p:cNvPicPr>
          <p:nvPr/>
        </p:nvPicPr>
        <p:blipFill>
          <a:blip r:embed="rId3"/>
          <a:stretch>
            <a:fillRect/>
          </a:stretch>
        </p:blipFill>
        <p:spPr>
          <a:xfrm>
            <a:off x="277054" y="1576387"/>
            <a:ext cx="11637891" cy="3705226"/>
          </a:xfrm>
          <a:prstGeom prst="rect">
            <a:avLst/>
          </a:prstGeom>
        </p:spPr>
      </p:pic>
      <p:sp>
        <p:nvSpPr>
          <p:cNvPr id="3" name="TextBox 2">
            <a:extLst>
              <a:ext uri="{FF2B5EF4-FFF2-40B4-BE49-F238E27FC236}">
                <a16:creationId xmlns:a16="http://schemas.microsoft.com/office/drawing/2014/main" id="{35E1A122-1643-4C95-87DD-D20D1988761F}"/>
              </a:ext>
            </a:extLst>
          </p:cNvPr>
          <p:cNvSpPr txBox="1"/>
          <p:nvPr/>
        </p:nvSpPr>
        <p:spPr>
          <a:xfrm>
            <a:off x="11800115" y="0"/>
            <a:ext cx="391886" cy="369332"/>
          </a:xfrm>
          <a:prstGeom prst="rect">
            <a:avLst/>
          </a:prstGeom>
          <a:noFill/>
        </p:spPr>
        <p:txBody>
          <a:bodyPr wrap="square" rtlCol="0">
            <a:spAutoFit/>
          </a:bodyPr>
          <a:lstStyle/>
          <a:p>
            <a:r>
              <a:rPr lang="en-GB" dirty="0"/>
              <a:t>2</a:t>
            </a:r>
          </a:p>
        </p:txBody>
      </p:sp>
    </p:spTree>
    <p:extLst>
      <p:ext uri="{BB962C8B-B14F-4D97-AF65-F5344CB8AC3E}">
        <p14:creationId xmlns:p14="http://schemas.microsoft.com/office/powerpoint/2010/main" val="825315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0D6136D-275A-4119-B945-D9E50F7DD381}"/>
              </a:ext>
            </a:extLst>
          </p:cNvPr>
          <p:cNvPicPr>
            <a:picLocks noChangeAspect="1"/>
          </p:cNvPicPr>
          <p:nvPr/>
        </p:nvPicPr>
        <p:blipFill>
          <a:blip r:embed="rId3"/>
          <a:stretch>
            <a:fillRect/>
          </a:stretch>
        </p:blipFill>
        <p:spPr>
          <a:xfrm>
            <a:off x="500062" y="342899"/>
            <a:ext cx="11371844" cy="6105525"/>
          </a:xfrm>
          <a:prstGeom prst="rect">
            <a:avLst/>
          </a:prstGeom>
        </p:spPr>
      </p:pic>
      <p:sp>
        <p:nvSpPr>
          <p:cNvPr id="3" name="TextBox 2">
            <a:extLst>
              <a:ext uri="{FF2B5EF4-FFF2-40B4-BE49-F238E27FC236}">
                <a16:creationId xmlns:a16="http://schemas.microsoft.com/office/drawing/2014/main" id="{0BF282BA-C007-4E05-AA23-656CB4377EC9}"/>
              </a:ext>
            </a:extLst>
          </p:cNvPr>
          <p:cNvSpPr txBox="1"/>
          <p:nvPr/>
        </p:nvSpPr>
        <p:spPr>
          <a:xfrm>
            <a:off x="11800115" y="0"/>
            <a:ext cx="391886" cy="369332"/>
          </a:xfrm>
          <a:prstGeom prst="rect">
            <a:avLst/>
          </a:prstGeom>
          <a:noFill/>
        </p:spPr>
        <p:txBody>
          <a:bodyPr wrap="square" rtlCol="0">
            <a:spAutoFit/>
          </a:bodyPr>
          <a:lstStyle/>
          <a:p>
            <a:r>
              <a:rPr lang="en-GB" dirty="0"/>
              <a:t>2</a:t>
            </a:r>
          </a:p>
        </p:txBody>
      </p:sp>
    </p:spTree>
    <p:extLst>
      <p:ext uri="{BB962C8B-B14F-4D97-AF65-F5344CB8AC3E}">
        <p14:creationId xmlns:p14="http://schemas.microsoft.com/office/powerpoint/2010/main" val="1980889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Saving the Great Barrier Reef – Business Destinations – Make ...">
            <a:extLst>
              <a:ext uri="{FF2B5EF4-FFF2-40B4-BE49-F238E27FC236}">
                <a16:creationId xmlns:a16="http://schemas.microsoft.com/office/drawing/2014/main" id="{C10B3DEB-EB4B-47D1-9223-8D0A6055BA1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738" t="9091" r="10753" b="-1"/>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C863EC1-9E61-4495-8F32-EAB57839006A}"/>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The Great Barrier Reef!</a:t>
            </a:r>
          </a:p>
        </p:txBody>
      </p:sp>
      <p:sp>
        <p:nvSpPr>
          <p:cNvPr id="75" name="Rectangle 7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6B77940D-E9CB-43A7-BFE7-597371F1D900}"/>
              </a:ext>
            </a:extLst>
          </p:cNvPr>
          <p:cNvSpPr txBox="1"/>
          <p:nvPr/>
        </p:nvSpPr>
        <p:spPr>
          <a:xfrm>
            <a:off x="11800115" y="0"/>
            <a:ext cx="391886" cy="369332"/>
          </a:xfrm>
          <a:prstGeom prst="rect">
            <a:avLst/>
          </a:prstGeom>
          <a:noFill/>
        </p:spPr>
        <p:txBody>
          <a:bodyPr wrap="square" rtlCol="0">
            <a:spAutoFit/>
          </a:bodyPr>
          <a:lstStyle/>
          <a:p>
            <a:r>
              <a:rPr lang="en-GB" dirty="0"/>
              <a:t>3</a:t>
            </a:r>
          </a:p>
        </p:txBody>
      </p:sp>
    </p:spTree>
    <p:extLst>
      <p:ext uri="{BB962C8B-B14F-4D97-AF65-F5344CB8AC3E}">
        <p14:creationId xmlns:p14="http://schemas.microsoft.com/office/powerpoint/2010/main" val="758988083"/>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E7A6A-48E8-4321-913C-C2FC48AEDEEC}"/>
              </a:ext>
            </a:extLst>
          </p:cNvPr>
          <p:cNvSpPr>
            <a:spLocks noGrp="1"/>
          </p:cNvSpPr>
          <p:nvPr>
            <p:ph type="title"/>
          </p:nvPr>
        </p:nvSpPr>
        <p:spPr/>
        <p:txBody>
          <a:bodyPr>
            <a:normAutofit/>
          </a:bodyPr>
          <a:lstStyle/>
          <a:p>
            <a:r>
              <a:rPr lang="en-GB" sz="4000" dirty="0"/>
              <a:t>Watch these videos about the Great Barrier Reef:</a:t>
            </a:r>
          </a:p>
        </p:txBody>
      </p:sp>
      <p:sp>
        <p:nvSpPr>
          <p:cNvPr id="3" name="Content Placeholder 2">
            <a:extLst>
              <a:ext uri="{FF2B5EF4-FFF2-40B4-BE49-F238E27FC236}">
                <a16:creationId xmlns:a16="http://schemas.microsoft.com/office/drawing/2014/main" id="{8B936819-C1C6-4CD2-A65B-EDF8C7E4090F}"/>
              </a:ext>
            </a:extLst>
          </p:cNvPr>
          <p:cNvSpPr>
            <a:spLocks noGrp="1"/>
          </p:cNvSpPr>
          <p:nvPr>
            <p:ph idx="1"/>
          </p:nvPr>
        </p:nvSpPr>
        <p:spPr/>
        <p:txBody>
          <a:bodyPr/>
          <a:lstStyle/>
          <a:p>
            <a:r>
              <a:rPr lang="en-GB" dirty="0">
                <a:hlinkClick r:id="rId2"/>
              </a:rPr>
              <a:t>https://www.youtube.com/watch?v=61RzwbaSoeU</a:t>
            </a:r>
            <a:endParaRPr lang="en-GB" dirty="0"/>
          </a:p>
          <a:p>
            <a:r>
              <a:rPr lang="en-GB" dirty="0">
                <a:hlinkClick r:id="rId3"/>
              </a:rPr>
              <a:t>https://www.youtube.com/watch?v=J2BKd5e15Jc</a:t>
            </a:r>
            <a:endParaRPr lang="en-GB" dirty="0"/>
          </a:p>
          <a:p>
            <a:r>
              <a:rPr lang="en-GB" dirty="0">
                <a:hlinkClick r:id="rId4"/>
              </a:rPr>
              <a:t>https://www.youtube.com/watch?v=8w7qflkeKdE</a:t>
            </a:r>
            <a:endParaRPr lang="en-GB" dirty="0"/>
          </a:p>
          <a:p>
            <a:endParaRPr lang="en-GB" dirty="0"/>
          </a:p>
          <a:p>
            <a:pPr marL="0" indent="0" algn="ctr">
              <a:buNone/>
            </a:pPr>
            <a:r>
              <a:rPr lang="en-GB" sz="4000" dirty="0"/>
              <a:t>Make notes about what you learn as you go along! Remember to use bullet point, punctuation, full sentences.</a:t>
            </a:r>
          </a:p>
        </p:txBody>
      </p:sp>
      <p:sp>
        <p:nvSpPr>
          <p:cNvPr id="4" name="TextBox 3">
            <a:extLst>
              <a:ext uri="{FF2B5EF4-FFF2-40B4-BE49-F238E27FC236}">
                <a16:creationId xmlns:a16="http://schemas.microsoft.com/office/drawing/2014/main" id="{39A5EDBA-EF34-4A9F-BF99-45D9B15D09F3}"/>
              </a:ext>
            </a:extLst>
          </p:cNvPr>
          <p:cNvSpPr txBox="1"/>
          <p:nvPr/>
        </p:nvSpPr>
        <p:spPr>
          <a:xfrm>
            <a:off x="11800115" y="0"/>
            <a:ext cx="391886" cy="369332"/>
          </a:xfrm>
          <a:prstGeom prst="rect">
            <a:avLst/>
          </a:prstGeom>
          <a:noFill/>
        </p:spPr>
        <p:txBody>
          <a:bodyPr wrap="square" rtlCol="0">
            <a:spAutoFit/>
          </a:bodyPr>
          <a:lstStyle/>
          <a:p>
            <a:r>
              <a:rPr lang="en-GB" dirty="0"/>
              <a:t>3</a:t>
            </a:r>
          </a:p>
        </p:txBody>
      </p:sp>
    </p:spTree>
    <p:extLst>
      <p:ext uri="{BB962C8B-B14F-4D97-AF65-F5344CB8AC3E}">
        <p14:creationId xmlns:p14="http://schemas.microsoft.com/office/powerpoint/2010/main" val="2809094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A3CF21-3F1C-4BA0-96A5-DE0BF40E71A1}"/>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6636BF56-7A15-47FA-805E-A641DEF90D12}"/>
              </a:ext>
            </a:extLst>
          </p:cNvPr>
          <p:cNvSpPr>
            <a:spLocks noGrp="1"/>
          </p:cNvSpPr>
          <p:nvPr>
            <p:ph type="title"/>
          </p:nvPr>
        </p:nvSpPr>
        <p:spPr>
          <a:xfrm>
            <a:off x="1981201" y="479426"/>
            <a:ext cx="8220075" cy="993775"/>
          </a:xfrm>
        </p:spPr>
        <p:txBody>
          <a:bodyPr/>
          <a:lstStyle/>
          <a:p>
            <a:pPr eaLnBrk="1" hangingPunct="1"/>
            <a:r>
              <a:rPr lang="en-GB" altLang="en-US" sz="3600"/>
              <a:t>Where is the Great Barrier Reef?</a:t>
            </a:r>
          </a:p>
        </p:txBody>
      </p:sp>
      <p:sp>
        <p:nvSpPr>
          <p:cNvPr id="9219" name="Content Placeholder 21">
            <a:extLst>
              <a:ext uri="{FF2B5EF4-FFF2-40B4-BE49-F238E27FC236}">
                <a16:creationId xmlns:a16="http://schemas.microsoft.com/office/drawing/2014/main" id="{BA9C945C-E2D8-46D5-A884-B5C2A9381B8A}"/>
              </a:ext>
            </a:extLst>
          </p:cNvPr>
          <p:cNvSpPr>
            <a:spLocks noGrp="1"/>
          </p:cNvSpPr>
          <p:nvPr>
            <p:ph idx="1"/>
          </p:nvPr>
        </p:nvSpPr>
        <p:spPr>
          <a:xfrm>
            <a:off x="6091238" y="1473200"/>
            <a:ext cx="3816350" cy="1663700"/>
          </a:xfrm>
          <a:prstGeom prst="roundRect">
            <a:avLst>
              <a:gd name="adj" fmla="val 7764"/>
            </a:avLst>
          </a:prstGeom>
          <a:solidFill>
            <a:srgbClr val="87CCC0"/>
          </a:solidFill>
        </p:spPr>
        <p:txBody>
          <a:bodyPr vert="horz" wrap="square" lIns="108000" tIns="108000" rIns="108000" bIns="108000" numCol="1" anchor="ctr" anchorCtr="0" compatLnSpc="1">
            <a:prstTxWarp prst="textNoShape">
              <a:avLst/>
            </a:prstTxWarp>
          </a:bodyPr>
          <a:lstStyle/>
          <a:p>
            <a:pPr eaLnBrk="1" hangingPunct="1"/>
            <a:r>
              <a:rPr lang="en-AU" altLang="en-US">
                <a:latin typeface="Twinkl" pitchFamily="2" charset="0"/>
              </a:rPr>
              <a:t>The park stretches over 3000km (1800 miles) along the Queensland coast, from near the southern town of Bundaberg, up past Cape York.</a:t>
            </a:r>
            <a:endParaRPr lang="en-AU" altLang="en-US" b="1">
              <a:latin typeface="Twinkl" pitchFamily="2" charset="0"/>
            </a:endParaRPr>
          </a:p>
        </p:txBody>
      </p:sp>
      <p:pic>
        <p:nvPicPr>
          <p:cNvPr id="9220" name="Picture 2">
            <a:extLst>
              <a:ext uri="{FF2B5EF4-FFF2-40B4-BE49-F238E27FC236}">
                <a16:creationId xmlns:a16="http://schemas.microsoft.com/office/drawing/2014/main" id="{FCCA8051-393C-448C-A301-986DCD7CEE5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1" y="1473201"/>
            <a:ext cx="3687763" cy="463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4">
            <a:extLst>
              <a:ext uri="{FF2B5EF4-FFF2-40B4-BE49-F238E27FC236}">
                <a16:creationId xmlns:a16="http://schemas.microsoft.com/office/drawing/2014/main" id="{1A5D4E6C-E2BD-4D58-8F0B-03F125DB6FC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295651"/>
            <a:ext cx="3816350" cy="281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B9AF5695-1E95-4697-AA1E-069FC7BC2D18}"/>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5D63E956-2D40-483E-B0B3-1112A8725F8B}"/>
              </a:ext>
            </a:extLst>
          </p:cNvPr>
          <p:cNvSpPr>
            <a:spLocks noGrp="1"/>
          </p:cNvSpPr>
          <p:nvPr>
            <p:ph type="title"/>
          </p:nvPr>
        </p:nvSpPr>
        <p:spPr>
          <a:xfrm>
            <a:off x="1981201" y="479426"/>
            <a:ext cx="8220075" cy="993775"/>
          </a:xfrm>
        </p:spPr>
        <p:txBody>
          <a:bodyPr/>
          <a:lstStyle/>
          <a:p>
            <a:pPr eaLnBrk="1" hangingPunct="1"/>
            <a:r>
              <a:rPr lang="en-GB" altLang="en-US" sz="3600"/>
              <a:t>How Big Is the Great Barrier Reef?</a:t>
            </a:r>
          </a:p>
        </p:txBody>
      </p:sp>
      <p:sp>
        <p:nvSpPr>
          <p:cNvPr id="10243" name="Content Placeholder 21">
            <a:extLst>
              <a:ext uri="{FF2B5EF4-FFF2-40B4-BE49-F238E27FC236}">
                <a16:creationId xmlns:a16="http://schemas.microsoft.com/office/drawing/2014/main" id="{91C85E4D-2952-4960-BAD7-C5B1655A5F7D}"/>
              </a:ext>
            </a:extLst>
          </p:cNvPr>
          <p:cNvSpPr>
            <a:spLocks noGrp="1"/>
          </p:cNvSpPr>
          <p:nvPr>
            <p:ph idx="1"/>
          </p:nvPr>
        </p:nvSpPr>
        <p:spPr>
          <a:xfrm>
            <a:off x="2276475" y="1473201"/>
            <a:ext cx="3168650" cy="530225"/>
          </a:xfrm>
          <a:prstGeom prst="roundRect">
            <a:avLst>
              <a:gd name="adj" fmla="val 16597"/>
            </a:avLst>
          </a:prstGeom>
          <a:solidFill>
            <a:srgbClr val="87CCC0"/>
          </a:solidFill>
        </p:spPr>
        <p:txBody>
          <a:bodyPr vert="horz" wrap="square" lIns="108000" tIns="108000" rIns="108000" bIns="108000" numCol="1" anchor="ctr" anchorCtr="0" compatLnSpc="1">
            <a:prstTxWarp prst="textNoShape">
              <a:avLst/>
            </a:prstTxWarp>
          </a:bodyPr>
          <a:lstStyle/>
          <a:p>
            <a:pPr algn="ctr" eaLnBrk="1" hangingPunct="1"/>
            <a:r>
              <a:rPr lang="en-AU" altLang="en-US">
                <a:latin typeface="Twinkl" pitchFamily="2" charset="0"/>
              </a:rPr>
              <a:t>It is the world’s largest reef.</a:t>
            </a:r>
          </a:p>
        </p:txBody>
      </p:sp>
      <p:sp>
        <p:nvSpPr>
          <p:cNvPr id="10244" name="Content Placeholder 21">
            <a:extLst>
              <a:ext uri="{FF2B5EF4-FFF2-40B4-BE49-F238E27FC236}">
                <a16:creationId xmlns:a16="http://schemas.microsoft.com/office/drawing/2014/main" id="{FB1AB399-06AC-4CF7-AEBA-C97F2CF242EB}"/>
              </a:ext>
            </a:extLst>
          </p:cNvPr>
          <p:cNvSpPr>
            <a:spLocks/>
          </p:cNvSpPr>
          <p:nvPr/>
        </p:nvSpPr>
        <p:spPr bwMode="auto">
          <a:xfrm>
            <a:off x="5561014" y="1473201"/>
            <a:ext cx="4351337" cy="530225"/>
          </a:xfrm>
          <a:prstGeom prst="roundRect">
            <a:avLst>
              <a:gd name="adj" fmla="val 11208"/>
            </a:avLst>
          </a:prstGeom>
          <a:solidFill>
            <a:srgbClr val="87CCC0"/>
          </a:solidFill>
          <a:ln>
            <a:noFill/>
          </a:ln>
          <a:extLs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fontAlgn="base">
              <a:spcAft>
                <a:spcPct val="0"/>
              </a:spcAft>
              <a:buNone/>
            </a:pPr>
            <a:r>
              <a:rPr lang="en-AU" altLang="en-US"/>
              <a:t>It can even be seen from outer space.</a:t>
            </a:r>
          </a:p>
        </p:txBody>
      </p:sp>
      <p:sp>
        <p:nvSpPr>
          <p:cNvPr id="10245" name="Content Placeholder 21">
            <a:extLst>
              <a:ext uri="{FF2B5EF4-FFF2-40B4-BE49-F238E27FC236}">
                <a16:creationId xmlns:a16="http://schemas.microsoft.com/office/drawing/2014/main" id="{1EF8432F-4B04-4E63-A53F-F7190C3A55B2}"/>
              </a:ext>
            </a:extLst>
          </p:cNvPr>
          <p:cNvSpPr>
            <a:spLocks/>
          </p:cNvSpPr>
          <p:nvPr/>
        </p:nvSpPr>
        <p:spPr bwMode="auto">
          <a:xfrm>
            <a:off x="6743700" y="2109789"/>
            <a:ext cx="3168650" cy="758825"/>
          </a:xfrm>
          <a:prstGeom prst="roundRect">
            <a:avLst>
              <a:gd name="adj" fmla="val 11208"/>
            </a:avLst>
          </a:prstGeom>
          <a:solidFill>
            <a:srgbClr val="ACDDFC"/>
          </a:solidFill>
          <a:ln>
            <a:noFill/>
          </a:ln>
          <a:extLs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fontAlgn="base">
              <a:spcAft>
                <a:spcPct val="0"/>
              </a:spcAft>
              <a:buNone/>
            </a:pPr>
            <a:r>
              <a:rPr lang="en-AU" altLang="en-US"/>
              <a:t>It is bigger than Tasmania and Victoria put together.</a:t>
            </a:r>
          </a:p>
        </p:txBody>
      </p:sp>
      <p:sp>
        <p:nvSpPr>
          <p:cNvPr id="10246" name="Content Placeholder 21">
            <a:extLst>
              <a:ext uri="{FF2B5EF4-FFF2-40B4-BE49-F238E27FC236}">
                <a16:creationId xmlns:a16="http://schemas.microsoft.com/office/drawing/2014/main" id="{2A450015-D176-4003-9215-81A5FC511DEE}"/>
              </a:ext>
            </a:extLst>
          </p:cNvPr>
          <p:cNvSpPr>
            <a:spLocks/>
          </p:cNvSpPr>
          <p:nvPr/>
        </p:nvSpPr>
        <p:spPr bwMode="auto">
          <a:xfrm>
            <a:off x="2276476" y="2119313"/>
            <a:ext cx="4354513" cy="749300"/>
          </a:xfrm>
          <a:prstGeom prst="roundRect">
            <a:avLst>
              <a:gd name="adj" fmla="val 11208"/>
            </a:avLst>
          </a:prstGeom>
          <a:solidFill>
            <a:srgbClr val="ACDDFC"/>
          </a:solidFill>
          <a:ln>
            <a:noFill/>
          </a:ln>
          <a:extLs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fontAlgn="base">
              <a:spcAft>
                <a:spcPct val="0"/>
              </a:spcAft>
              <a:buNone/>
            </a:pPr>
            <a:r>
              <a:rPr lang="en-AU" altLang="en-US"/>
              <a:t>It is bigger than the United Kingdom, Holland and Switzerland put together.</a:t>
            </a:r>
          </a:p>
        </p:txBody>
      </p:sp>
      <p:pic>
        <p:nvPicPr>
          <p:cNvPr id="3" name="Picture 2">
            <a:extLst>
              <a:ext uri="{FF2B5EF4-FFF2-40B4-BE49-F238E27FC236}">
                <a16:creationId xmlns:a16="http://schemas.microsoft.com/office/drawing/2014/main" id="{3B20A9C0-FE4C-4B67-8721-DF90BD9BA83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2997201"/>
            <a:ext cx="7639050" cy="310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02456ABB-4150-4971-A8D4-FA5629E2FB35}"/>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5"/>
                                        </p:tgtEl>
                                        <p:attrNameLst>
                                          <p:attrName>style.visibility</p:attrName>
                                        </p:attrNameLst>
                                      </p:cBhvr>
                                      <p:to>
                                        <p:strVal val="visible"/>
                                      </p:to>
                                    </p:set>
                                  </p:childTnLst>
                                </p:cTn>
                              </p:par>
                            </p:childTnLst>
                          </p:cTn>
                        </p:par>
                        <p:par>
                          <p:cTn id="15" fill="hold" nodeType="afterGroup">
                            <p:stCondLst>
                              <p:cond delay="0"/>
                            </p:stCondLst>
                            <p:childTnLst>
                              <p:par>
                                <p:cTn id="16" presetID="10"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nimBg="1"/>
      <p:bldP spid="10245" grpId="0" animBg="1"/>
      <p:bldP spid="1024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a:extLst>
              <a:ext uri="{FF2B5EF4-FFF2-40B4-BE49-F238E27FC236}">
                <a16:creationId xmlns:a16="http://schemas.microsoft.com/office/drawing/2014/main" id="{5D760CF6-11B7-4E52-A6D8-F424E0F9192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1473201"/>
            <a:ext cx="7632700" cy="462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itle 20">
            <a:extLst>
              <a:ext uri="{FF2B5EF4-FFF2-40B4-BE49-F238E27FC236}">
                <a16:creationId xmlns:a16="http://schemas.microsoft.com/office/drawing/2014/main" id="{B85AB036-61BB-4BBB-9AA8-9BA59B3DCAA3}"/>
              </a:ext>
            </a:extLst>
          </p:cNvPr>
          <p:cNvSpPr>
            <a:spLocks noGrp="1"/>
          </p:cNvSpPr>
          <p:nvPr>
            <p:ph type="title"/>
          </p:nvPr>
        </p:nvSpPr>
        <p:spPr>
          <a:xfrm>
            <a:off x="1981201" y="479426"/>
            <a:ext cx="8220075" cy="993775"/>
          </a:xfrm>
        </p:spPr>
        <p:txBody>
          <a:bodyPr/>
          <a:lstStyle/>
          <a:p>
            <a:pPr eaLnBrk="1" hangingPunct="1"/>
            <a:r>
              <a:rPr lang="en-GB" altLang="en-US" sz="3600"/>
              <a:t>Animals of the Great Barrier Reef</a:t>
            </a:r>
          </a:p>
        </p:txBody>
      </p:sp>
      <p:sp>
        <p:nvSpPr>
          <p:cNvPr id="11268" name="Content Placeholder 21">
            <a:extLst>
              <a:ext uri="{FF2B5EF4-FFF2-40B4-BE49-F238E27FC236}">
                <a16:creationId xmlns:a16="http://schemas.microsoft.com/office/drawing/2014/main" id="{3A3E27EC-A3F2-4BD1-8A43-AC4F14E86D75}"/>
              </a:ext>
            </a:extLst>
          </p:cNvPr>
          <p:cNvSpPr>
            <a:spLocks noGrp="1"/>
          </p:cNvSpPr>
          <p:nvPr>
            <p:ph idx="1"/>
          </p:nvPr>
        </p:nvSpPr>
        <p:spPr>
          <a:xfrm>
            <a:off x="2279650" y="5562601"/>
            <a:ext cx="3168650" cy="530225"/>
          </a:xfrm>
          <a:prstGeom prst="roundRect">
            <a:avLst>
              <a:gd name="adj" fmla="val 13819"/>
            </a:avLst>
          </a:prstGeom>
          <a:solidFill>
            <a:srgbClr val="87CCC0"/>
          </a:solidFill>
        </p:spPr>
        <p:txBody>
          <a:bodyPr vert="horz" wrap="square" lIns="108000" tIns="108000" rIns="108000" bIns="108000" numCol="1" anchor="ctr" anchorCtr="0" compatLnSpc="1">
            <a:prstTxWarp prst="textNoShape">
              <a:avLst/>
            </a:prstTxWarp>
          </a:bodyPr>
          <a:lstStyle/>
          <a:p>
            <a:pPr algn="ctr" eaLnBrk="1" hangingPunct="1"/>
            <a:r>
              <a:rPr lang="en-AU" altLang="en-US">
                <a:latin typeface="Twinkl" pitchFamily="2" charset="0"/>
              </a:rPr>
              <a:t>manta ray</a:t>
            </a:r>
          </a:p>
        </p:txBody>
      </p:sp>
      <p:sp>
        <p:nvSpPr>
          <p:cNvPr id="5" name="TextBox 4">
            <a:extLst>
              <a:ext uri="{FF2B5EF4-FFF2-40B4-BE49-F238E27FC236}">
                <a16:creationId xmlns:a16="http://schemas.microsoft.com/office/drawing/2014/main" id="{5E48738E-C739-42AA-9E4D-8F0F2ADD48E9}"/>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a:extLst>
              <a:ext uri="{FF2B5EF4-FFF2-40B4-BE49-F238E27FC236}">
                <a16:creationId xmlns:a16="http://schemas.microsoft.com/office/drawing/2014/main" id="{3F014FBE-4EEA-4326-A53E-7A7F107429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1465263"/>
            <a:ext cx="7632700" cy="462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20">
            <a:extLst>
              <a:ext uri="{FF2B5EF4-FFF2-40B4-BE49-F238E27FC236}">
                <a16:creationId xmlns:a16="http://schemas.microsoft.com/office/drawing/2014/main" id="{ACDB5FF6-4674-4978-BB46-D69372E928D4}"/>
              </a:ext>
            </a:extLst>
          </p:cNvPr>
          <p:cNvSpPr>
            <a:spLocks noGrp="1"/>
          </p:cNvSpPr>
          <p:nvPr>
            <p:ph type="title"/>
          </p:nvPr>
        </p:nvSpPr>
        <p:spPr>
          <a:xfrm>
            <a:off x="1981201" y="479426"/>
            <a:ext cx="8220075" cy="993775"/>
          </a:xfrm>
        </p:spPr>
        <p:txBody>
          <a:bodyPr/>
          <a:lstStyle/>
          <a:p>
            <a:pPr eaLnBrk="1" hangingPunct="1"/>
            <a:r>
              <a:rPr lang="en-GB" altLang="en-US" sz="3600"/>
              <a:t>Animals of the Great Barrier Reef</a:t>
            </a:r>
          </a:p>
        </p:txBody>
      </p:sp>
      <p:sp>
        <p:nvSpPr>
          <p:cNvPr id="12292" name="Content Placeholder 21">
            <a:extLst>
              <a:ext uri="{FF2B5EF4-FFF2-40B4-BE49-F238E27FC236}">
                <a16:creationId xmlns:a16="http://schemas.microsoft.com/office/drawing/2014/main" id="{CF92C913-2979-42B5-A236-C688258A962A}"/>
              </a:ext>
            </a:extLst>
          </p:cNvPr>
          <p:cNvSpPr>
            <a:spLocks noGrp="1"/>
          </p:cNvSpPr>
          <p:nvPr>
            <p:ph idx="1"/>
          </p:nvPr>
        </p:nvSpPr>
        <p:spPr>
          <a:xfrm>
            <a:off x="2279650" y="5562601"/>
            <a:ext cx="3168650" cy="530225"/>
          </a:xfrm>
          <a:prstGeom prst="roundRect">
            <a:avLst>
              <a:gd name="adj" fmla="val 13819"/>
            </a:avLst>
          </a:prstGeom>
          <a:solidFill>
            <a:srgbClr val="87CCC0"/>
          </a:solidFill>
        </p:spPr>
        <p:txBody>
          <a:bodyPr vert="horz" wrap="square" lIns="108000" tIns="108000" rIns="108000" bIns="108000" numCol="1" anchor="ctr" anchorCtr="0" compatLnSpc="1">
            <a:prstTxWarp prst="textNoShape">
              <a:avLst/>
            </a:prstTxWarp>
          </a:bodyPr>
          <a:lstStyle/>
          <a:p>
            <a:pPr algn="ctr" eaLnBrk="1" hangingPunct="1"/>
            <a:r>
              <a:rPr lang="en-AU" altLang="en-US">
                <a:latin typeface="Twinkl" pitchFamily="2" charset="0"/>
              </a:rPr>
              <a:t>dugong</a:t>
            </a:r>
          </a:p>
        </p:txBody>
      </p:sp>
      <p:sp>
        <p:nvSpPr>
          <p:cNvPr id="5" name="TextBox 4">
            <a:extLst>
              <a:ext uri="{FF2B5EF4-FFF2-40B4-BE49-F238E27FC236}">
                <a16:creationId xmlns:a16="http://schemas.microsoft.com/office/drawing/2014/main" id="{DE99A867-D57D-4FE5-9A79-D30C9C0C25C3}"/>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a:extLst>
              <a:ext uri="{FF2B5EF4-FFF2-40B4-BE49-F238E27FC236}">
                <a16:creationId xmlns:a16="http://schemas.microsoft.com/office/drawing/2014/main" id="{56652005-28DE-4C48-8D47-9FB4C944F50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1471613"/>
            <a:ext cx="7632700" cy="462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20">
            <a:extLst>
              <a:ext uri="{FF2B5EF4-FFF2-40B4-BE49-F238E27FC236}">
                <a16:creationId xmlns:a16="http://schemas.microsoft.com/office/drawing/2014/main" id="{2C4A22EA-B408-4785-819B-454C7706A35D}"/>
              </a:ext>
            </a:extLst>
          </p:cNvPr>
          <p:cNvSpPr>
            <a:spLocks noGrp="1"/>
          </p:cNvSpPr>
          <p:nvPr>
            <p:ph type="title"/>
          </p:nvPr>
        </p:nvSpPr>
        <p:spPr>
          <a:xfrm>
            <a:off x="1981201" y="479426"/>
            <a:ext cx="8220075" cy="993775"/>
          </a:xfrm>
        </p:spPr>
        <p:txBody>
          <a:bodyPr/>
          <a:lstStyle/>
          <a:p>
            <a:pPr eaLnBrk="1" hangingPunct="1"/>
            <a:r>
              <a:rPr lang="en-GB" altLang="en-US" sz="3600"/>
              <a:t>Animals of the Great Barrier Reef</a:t>
            </a:r>
          </a:p>
        </p:txBody>
      </p:sp>
      <p:sp>
        <p:nvSpPr>
          <p:cNvPr id="13316" name="Content Placeholder 21">
            <a:extLst>
              <a:ext uri="{FF2B5EF4-FFF2-40B4-BE49-F238E27FC236}">
                <a16:creationId xmlns:a16="http://schemas.microsoft.com/office/drawing/2014/main" id="{8C68999F-7A4F-4705-BEF4-3F6DB7D61260}"/>
              </a:ext>
            </a:extLst>
          </p:cNvPr>
          <p:cNvSpPr>
            <a:spLocks noGrp="1"/>
          </p:cNvSpPr>
          <p:nvPr>
            <p:ph idx="1"/>
          </p:nvPr>
        </p:nvSpPr>
        <p:spPr>
          <a:xfrm>
            <a:off x="2279650" y="5562601"/>
            <a:ext cx="3168650" cy="530225"/>
          </a:xfrm>
          <a:prstGeom prst="roundRect">
            <a:avLst>
              <a:gd name="adj" fmla="val 13819"/>
            </a:avLst>
          </a:prstGeom>
          <a:solidFill>
            <a:srgbClr val="87CCC0"/>
          </a:solidFill>
        </p:spPr>
        <p:txBody>
          <a:bodyPr vert="horz" wrap="square" lIns="108000" tIns="108000" rIns="108000" bIns="108000" numCol="1" anchor="ctr" anchorCtr="0" compatLnSpc="1">
            <a:prstTxWarp prst="textNoShape">
              <a:avLst/>
            </a:prstTxWarp>
          </a:bodyPr>
          <a:lstStyle/>
          <a:p>
            <a:pPr algn="ctr" eaLnBrk="1" hangingPunct="1"/>
            <a:r>
              <a:rPr lang="en-AU" altLang="en-US">
                <a:latin typeface="Twinkl" pitchFamily="2" charset="0"/>
              </a:rPr>
              <a:t>loggerhead turtle</a:t>
            </a:r>
          </a:p>
        </p:txBody>
      </p:sp>
      <p:sp>
        <p:nvSpPr>
          <p:cNvPr id="5" name="TextBox 4">
            <a:extLst>
              <a:ext uri="{FF2B5EF4-FFF2-40B4-BE49-F238E27FC236}">
                <a16:creationId xmlns:a16="http://schemas.microsoft.com/office/drawing/2014/main" id="{479B8E14-5FF8-44D6-B5F4-845A44C7A609}"/>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a:extLst>
              <a:ext uri="{FF2B5EF4-FFF2-40B4-BE49-F238E27FC236}">
                <a16:creationId xmlns:a16="http://schemas.microsoft.com/office/drawing/2014/main" id="{E7A34B12-D4D9-498C-B882-4769E1E2528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1473201"/>
            <a:ext cx="76327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itle 20">
            <a:extLst>
              <a:ext uri="{FF2B5EF4-FFF2-40B4-BE49-F238E27FC236}">
                <a16:creationId xmlns:a16="http://schemas.microsoft.com/office/drawing/2014/main" id="{B758CA78-0342-4047-AAAB-46763DE97B19}"/>
              </a:ext>
            </a:extLst>
          </p:cNvPr>
          <p:cNvSpPr>
            <a:spLocks noGrp="1"/>
          </p:cNvSpPr>
          <p:nvPr>
            <p:ph type="title"/>
          </p:nvPr>
        </p:nvSpPr>
        <p:spPr>
          <a:xfrm>
            <a:off x="1981201" y="479426"/>
            <a:ext cx="8220075" cy="993775"/>
          </a:xfrm>
        </p:spPr>
        <p:txBody>
          <a:bodyPr/>
          <a:lstStyle/>
          <a:p>
            <a:pPr eaLnBrk="1" hangingPunct="1"/>
            <a:r>
              <a:rPr lang="en-GB" altLang="en-US" sz="3600"/>
              <a:t>Animals of the Great Barrier Reef</a:t>
            </a:r>
          </a:p>
        </p:txBody>
      </p:sp>
      <p:sp>
        <p:nvSpPr>
          <p:cNvPr id="14340" name="Content Placeholder 21">
            <a:extLst>
              <a:ext uri="{FF2B5EF4-FFF2-40B4-BE49-F238E27FC236}">
                <a16:creationId xmlns:a16="http://schemas.microsoft.com/office/drawing/2014/main" id="{61904D26-84A7-4BC7-B89D-2500D4E4E828}"/>
              </a:ext>
            </a:extLst>
          </p:cNvPr>
          <p:cNvSpPr>
            <a:spLocks noGrp="1"/>
          </p:cNvSpPr>
          <p:nvPr>
            <p:ph idx="1"/>
          </p:nvPr>
        </p:nvSpPr>
        <p:spPr>
          <a:xfrm>
            <a:off x="2279650" y="5562601"/>
            <a:ext cx="3168650" cy="530225"/>
          </a:xfrm>
          <a:prstGeom prst="roundRect">
            <a:avLst>
              <a:gd name="adj" fmla="val 13819"/>
            </a:avLst>
          </a:prstGeom>
          <a:solidFill>
            <a:srgbClr val="87CCC0"/>
          </a:solidFill>
        </p:spPr>
        <p:txBody>
          <a:bodyPr vert="horz" wrap="square" lIns="108000" tIns="108000" rIns="108000" bIns="108000" numCol="1" anchor="ctr" anchorCtr="0" compatLnSpc="1">
            <a:prstTxWarp prst="textNoShape">
              <a:avLst/>
            </a:prstTxWarp>
          </a:bodyPr>
          <a:lstStyle/>
          <a:p>
            <a:pPr algn="ctr" eaLnBrk="1" hangingPunct="1"/>
            <a:r>
              <a:rPr lang="en-AU" altLang="en-US">
                <a:latin typeface="Twinkl" pitchFamily="2" charset="0"/>
              </a:rPr>
              <a:t>clownfish</a:t>
            </a:r>
          </a:p>
        </p:txBody>
      </p:sp>
      <p:sp>
        <p:nvSpPr>
          <p:cNvPr id="5" name="TextBox 4">
            <a:extLst>
              <a:ext uri="{FF2B5EF4-FFF2-40B4-BE49-F238E27FC236}">
                <a16:creationId xmlns:a16="http://schemas.microsoft.com/office/drawing/2014/main" id="{8AB44AA0-64A6-4599-ABEB-C2667299EAD7}"/>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F2522E9B-860E-422F-B874-CAD7AAAA2D35}"/>
              </a:ext>
            </a:extLst>
          </p:cNvPr>
          <p:cNvSpPr>
            <a:spLocks noGrp="1"/>
          </p:cNvSpPr>
          <p:nvPr>
            <p:ph type="title"/>
          </p:nvPr>
        </p:nvSpPr>
        <p:spPr>
          <a:xfrm>
            <a:off x="1981201" y="479425"/>
            <a:ext cx="8220075" cy="1390650"/>
          </a:xfrm>
        </p:spPr>
        <p:txBody>
          <a:bodyPr/>
          <a:lstStyle/>
          <a:p>
            <a:pPr algn="ctr" eaLnBrk="1" hangingPunct="1"/>
            <a:r>
              <a:rPr lang="en-GB" altLang="en-US" sz="3600"/>
              <a:t>Indigenous People and the Great Barrier Reef</a:t>
            </a:r>
          </a:p>
        </p:txBody>
      </p:sp>
      <p:sp>
        <p:nvSpPr>
          <p:cNvPr id="15363" name="Content Placeholder 21">
            <a:extLst>
              <a:ext uri="{FF2B5EF4-FFF2-40B4-BE49-F238E27FC236}">
                <a16:creationId xmlns:a16="http://schemas.microsoft.com/office/drawing/2014/main" id="{1E3E3232-3CFF-4B4E-B6B7-BC7A3BD0D89F}"/>
              </a:ext>
            </a:extLst>
          </p:cNvPr>
          <p:cNvSpPr>
            <a:spLocks noGrp="1"/>
          </p:cNvSpPr>
          <p:nvPr>
            <p:ph idx="1"/>
          </p:nvPr>
        </p:nvSpPr>
        <p:spPr>
          <a:xfrm>
            <a:off x="2174876" y="1831976"/>
            <a:ext cx="7737475" cy="765175"/>
          </a:xfrm>
          <a:prstGeom prst="roundRect">
            <a:avLst>
              <a:gd name="adj" fmla="val 11208"/>
            </a:avLst>
          </a:prstGeom>
        </p:spPr>
        <p:txBody>
          <a:bodyPr vert="horz" wrap="square" lIns="108000" tIns="108000" rIns="108000" bIns="108000" numCol="1" anchor="ctr" anchorCtr="0" compatLnSpc="1">
            <a:prstTxWarp prst="textNoShape">
              <a:avLst/>
            </a:prstTxWarp>
            <a:spAutoFit/>
          </a:bodyPr>
          <a:lstStyle/>
          <a:p>
            <a:pPr eaLnBrk="1" hangingPunct="1"/>
            <a:r>
              <a:rPr lang="en-AU" altLang="en-US">
                <a:latin typeface="Twinkl" pitchFamily="2" charset="0"/>
              </a:rPr>
              <a:t>Aboriginal and Torres Strait Islander people are the traditional owners of the Great Barrier Reef. </a:t>
            </a:r>
          </a:p>
        </p:txBody>
      </p:sp>
      <p:sp>
        <p:nvSpPr>
          <p:cNvPr id="15364" name="Content Placeholder 21">
            <a:extLst>
              <a:ext uri="{FF2B5EF4-FFF2-40B4-BE49-F238E27FC236}">
                <a16:creationId xmlns:a16="http://schemas.microsoft.com/office/drawing/2014/main" id="{45B1E3D4-86CB-42FB-9D74-FAC2BA52C9C5}"/>
              </a:ext>
            </a:extLst>
          </p:cNvPr>
          <p:cNvSpPr>
            <a:spLocks/>
          </p:cNvSpPr>
          <p:nvPr/>
        </p:nvSpPr>
        <p:spPr bwMode="auto">
          <a:xfrm>
            <a:off x="2279651" y="2657476"/>
            <a:ext cx="7635875" cy="765175"/>
          </a:xfrm>
          <a:prstGeom prst="roundRect">
            <a:avLst>
              <a:gd name="adj" fmla="val 11208"/>
            </a:avLst>
          </a:prstGeom>
          <a:solidFill>
            <a:srgbClr val="ACDDFC"/>
          </a:solidFill>
          <a:ln>
            <a:noFill/>
          </a:ln>
          <a:extLs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fontAlgn="base">
              <a:spcAft>
                <a:spcPct val="0"/>
              </a:spcAft>
              <a:buNone/>
            </a:pPr>
            <a:r>
              <a:rPr lang="en-AU" altLang="en-US"/>
              <a:t>Aboriginal and Torres Strait Islander people have used the sea to give them food for thousands of years. </a:t>
            </a:r>
          </a:p>
        </p:txBody>
      </p:sp>
      <p:sp>
        <p:nvSpPr>
          <p:cNvPr id="15365" name="Content Placeholder 21">
            <a:extLst>
              <a:ext uri="{FF2B5EF4-FFF2-40B4-BE49-F238E27FC236}">
                <a16:creationId xmlns:a16="http://schemas.microsoft.com/office/drawing/2014/main" id="{B13FD167-05D1-4553-84D3-FB1D311BFB97}"/>
              </a:ext>
            </a:extLst>
          </p:cNvPr>
          <p:cNvSpPr>
            <a:spLocks/>
          </p:cNvSpPr>
          <p:nvPr/>
        </p:nvSpPr>
        <p:spPr bwMode="auto">
          <a:xfrm>
            <a:off x="2279650" y="3567114"/>
            <a:ext cx="7632700" cy="1031875"/>
          </a:xfrm>
          <a:prstGeom prst="roundRect">
            <a:avLst>
              <a:gd name="adj" fmla="val 11208"/>
            </a:avLst>
          </a:prstGeom>
          <a:solidFill>
            <a:srgbClr val="87CCC0"/>
          </a:solidFill>
          <a:ln>
            <a:noFill/>
          </a:ln>
          <a:extLs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fontAlgn="base">
              <a:spcAft>
                <a:spcPct val="0"/>
              </a:spcAft>
              <a:buNone/>
            </a:pPr>
            <a:r>
              <a:rPr lang="en-AU" altLang="en-US"/>
              <a:t>Today, food from the sea is still important to Aboriginal and Torres Strait Islander people who still collect food and prepare meals using their traditional foods.</a:t>
            </a:r>
          </a:p>
        </p:txBody>
      </p:sp>
      <p:sp>
        <p:nvSpPr>
          <p:cNvPr id="15366" name="Content Placeholder 21">
            <a:extLst>
              <a:ext uri="{FF2B5EF4-FFF2-40B4-BE49-F238E27FC236}">
                <a16:creationId xmlns:a16="http://schemas.microsoft.com/office/drawing/2014/main" id="{94D47367-7A13-4EEC-A0B8-2A05585AB492}"/>
              </a:ext>
            </a:extLst>
          </p:cNvPr>
          <p:cNvSpPr>
            <a:spLocks/>
          </p:cNvSpPr>
          <p:nvPr/>
        </p:nvSpPr>
        <p:spPr bwMode="auto">
          <a:xfrm>
            <a:off x="2279650" y="4605304"/>
            <a:ext cx="5791200" cy="1563756"/>
          </a:xfrm>
          <a:prstGeom prst="roundRect">
            <a:avLst>
              <a:gd name="adj" fmla="val 11208"/>
            </a:avLst>
          </a:prstGeom>
          <a:solidFill>
            <a:srgbClr val="ACDDFC"/>
          </a:solidFill>
          <a:ln>
            <a:noFill/>
          </a:ln>
          <a:extLst>
            <a:ext uri="{91240B29-F687-4F45-9708-019B960494DF}">
              <a14:hiddenLine xmlns:a14="http://schemas.microsoft.com/office/drawing/2010/main" w="25400">
                <a:solidFill>
                  <a:srgbClr val="000000"/>
                </a:solidFill>
                <a:round/>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fontAlgn="base">
              <a:spcAft>
                <a:spcPct val="0"/>
              </a:spcAft>
              <a:buNone/>
            </a:pPr>
            <a:r>
              <a:rPr lang="en-AU" altLang="en-US"/>
              <a:t>Creeks, rivers, beaches, islands, coastal and sea areas provide bream, catfish, cod, eels, prawns, crayfish, oysters, periwinkles, stingrays, sharks, crabs, dugongs, bird eggs, clam and many other things.  </a:t>
            </a:r>
          </a:p>
        </p:txBody>
      </p:sp>
      <p:pic>
        <p:nvPicPr>
          <p:cNvPr id="2" name="Picture 1">
            <a:extLst>
              <a:ext uri="{FF2B5EF4-FFF2-40B4-BE49-F238E27FC236}">
                <a16:creationId xmlns:a16="http://schemas.microsoft.com/office/drawing/2014/main" id="{A3E1C57A-ECCC-49FB-9400-827823F1AD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26375" y="4313239"/>
            <a:ext cx="2743200" cy="177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86D0C602-0D80-4724-BB35-2EC95F1D345F}"/>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6"/>
                                        </p:tgtEl>
                                        <p:attrNameLst>
                                          <p:attrName>style.visibility</p:attrName>
                                        </p:attrNameLst>
                                      </p:cBhvr>
                                      <p:to>
                                        <p:strVal val="visible"/>
                                      </p:to>
                                    </p:set>
                                  </p:childTnLst>
                                </p:cTn>
                              </p:par>
                            </p:childTnLst>
                          </p:cTn>
                        </p:par>
                        <p:par>
                          <p:cTn id="15" fill="hold" nodeType="afterGroup">
                            <p:stCondLst>
                              <p:cond delay="0"/>
                            </p:stCondLst>
                            <p:childTnLst>
                              <p:par>
                                <p:cTn id="16" presetID="10"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animBg="1"/>
      <p:bldP spid="15365" grpId="0" animBg="1"/>
      <p:bldP spid="1536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3BC1B1-5153-420E-81AF-F2B6427AE396}"/>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03F8C34-9E47-45DE-BBA9-10CB9E2BB569}"/>
              </a:ext>
            </a:extLst>
          </p:cNvPr>
          <p:cNvSpPr/>
          <p:nvPr/>
        </p:nvSpPr>
        <p:spPr>
          <a:xfrm>
            <a:off x="2876550" y="4710114"/>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am a predator of the sea. </a:t>
            </a:r>
            <a:endParaRPr lang="en-GB" dirty="0">
              <a:solidFill>
                <a:prstClr val="white"/>
              </a:solidFill>
              <a:latin typeface="Twinkl"/>
            </a:endParaRPr>
          </a:p>
        </p:txBody>
      </p:sp>
      <p:sp>
        <p:nvSpPr>
          <p:cNvPr id="12" name="Rectangle: Rounded Corners 11">
            <a:extLst>
              <a:ext uri="{FF2B5EF4-FFF2-40B4-BE49-F238E27FC236}">
                <a16:creationId xmlns:a16="http://schemas.microsoft.com/office/drawing/2014/main" id="{EC5FD9F9-1762-4610-A878-E1B5203CEC93}"/>
              </a:ext>
            </a:extLst>
          </p:cNvPr>
          <p:cNvSpPr/>
          <p:nvPr/>
        </p:nvSpPr>
        <p:spPr>
          <a:xfrm>
            <a:off x="2876550" y="3581400"/>
            <a:ext cx="5772150" cy="693738"/>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an amazing sense</a:t>
            </a:r>
            <a:br>
              <a:rPr lang="en-GB" dirty="0">
                <a:solidFill>
                  <a:srgbClr val="1C1C1C">
                    <a:lumMod val="90000"/>
                    <a:lumOff val="10000"/>
                  </a:srgbClr>
                </a:solidFill>
                <a:latin typeface="Twinkl"/>
              </a:rPr>
            </a:br>
            <a:r>
              <a:rPr lang="en-GB" dirty="0">
                <a:solidFill>
                  <a:srgbClr val="1C1C1C">
                    <a:lumMod val="90000"/>
                    <a:lumOff val="10000"/>
                  </a:srgbClr>
                </a:solidFill>
                <a:latin typeface="Twinkl"/>
              </a:rPr>
              <a:t>of smell.</a:t>
            </a:r>
            <a:r>
              <a:rPr lang="en-GB" dirty="0">
                <a:solidFill>
                  <a:prstClr val="white"/>
                </a:solidFill>
                <a:latin typeface="Twinkl"/>
              </a:rPr>
              <a:t>.</a:t>
            </a:r>
          </a:p>
        </p:txBody>
      </p:sp>
      <p:sp>
        <p:nvSpPr>
          <p:cNvPr id="10" name="Rectangle: Rounded Corners 9">
            <a:extLst>
              <a:ext uri="{FF2B5EF4-FFF2-40B4-BE49-F238E27FC236}">
                <a16:creationId xmlns:a16="http://schemas.microsoft.com/office/drawing/2014/main" id="{DC286C60-02E2-4E15-A61B-2B154CB6D944}"/>
              </a:ext>
            </a:extLst>
          </p:cNvPr>
          <p:cNvSpPr/>
          <p:nvPr/>
        </p:nvSpPr>
        <p:spPr>
          <a:xfrm>
            <a:off x="2876550" y="2541589"/>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very rough sharp skin.</a:t>
            </a:r>
            <a:r>
              <a:rPr lang="en-GB" dirty="0">
                <a:solidFill>
                  <a:prstClr val="white"/>
                </a:solidFill>
                <a:latin typeface="Twinkl"/>
              </a:rPr>
              <a:t>.</a:t>
            </a:r>
          </a:p>
        </p:txBody>
      </p:sp>
      <p:pic>
        <p:nvPicPr>
          <p:cNvPr id="16" name="Picture 15">
            <a:extLst>
              <a:ext uri="{FF2B5EF4-FFF2-40B4-BE49-F238E27FC236}">
                <a16:creationId xmlns:a16="http://schemas.microsoft.com/office/drawing/2014/main" id="{AB8E938A-7A97-4963-935E-6096EAB7CFC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822903" y="2522364"/>
            <a:ext cx="2935538" cy="2935538"/>
          </a:xfrm>
          <a:prstGeom prst="flowChartConnector">
            <a:avLst/>
          </a:prstGeom>
        </p:spPr>
      </p:pic>
      <p:sp>
        <p:nvSpPr>
          <p:cNvPr id="9222" name="Title 20">
            <a:extLst>
              <a:ext uri="{FF2B5EF4-FFF2-40B4-BE49-F238E27FC236}">
                <a16:creationId xmlns:a16="http://schemas.microsoft.com/office/drawing/2014/main" id="{9AE2A8A6-45CB-43CD-8497-B9BADB8BA408}"/>
              </a:ext>
            </a:extLst>
          </p:cNvPr>
          <p:cNvSpPr>
            <a:spLocks noGrp="1" noChangeArrowheads="1"/>
          </p:cNvSpPr>
          <p:nvPr>
            <p:ph type="title"/>
          </p:nvPr>
        </p:nvSpPr>
        <p:spPr>
          <a:xfrm>
            <a:off x="1949450" y="765176"/>
            <a:ext cx="8275638" cy="993775"/>
          </a:xfrm>
          <a:solidFill>
            <a:srgbClr val="2C7EAB"/>
          </a:solidFill>
        </p:spPr>
        <p:txBody>
          <a:bodyPr/>
          <a:lstStyle/>
          <a:p>
            <a:r>
              <a:rPr lang="en-GB" altLang="en-US" sz="3600">
                <a:solidFill>
                  <a:schemeClr val="bg1"/>
                </a:solidFill>
              </a:rPr>
              <a:t>What am I?</a:t>
            </a:r>
          </a:p>
        </p:txBody>
      </p:sp>
      <p:sp>
        <p:nvSpPr>
          <p:cNvPr id="9223" name="Rectangle 4">
            <a:extLst>
              <a:ext uri="{FF2B5EF4-FFF2-40B4-BE49-F238E27FC236}">
                <a16:creationId xmlns:a16="http://schemas.microsoft.com/office/drawing/2014/main" id="{543851AA-DE1E-4AE3-AF58-8A87F51E7268}"/>
              </a:ext>
            </a:extLst>
          </p:cNvPr>
          <p:cNvSpPr>
            <a:spLocks noChangeArrowheads="1"/>
          </p:cNvSpPr>
          <p:nvPr/>
        </p:nvSpPr>
        <p:spPr bwMode="auto">
          <a:xfrm>
            <a:off x="2279650" y="199390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Click the seaweed for clues.</a:t>
            </a:r>
          </a:p>
        </p:txBody>
      </p:sp>
      <p:pic>
        <p:nvPicPr>
          <p:cNvPr id="4" name="1">
            <a:extLst>
              <a:ext uri="{FF2B5EF4-FFF2-40B4-BE49-F238E27FC236}">
                <a16:creationId xmlns:a16="http://schemas.microsoft.com/office/drawing/2014/main" id="{89C6A55F-29C5-4DC8-8AAE-F38477E6AE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05051"/>
            <a:ext cx="112553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2">
            <a:extLst>
              <a:ext uri="{FF2B5EF4-FFF2-40B4-BE49-F238E27FC236}">
                <a16:creationId xmlns:a16="http://schemas.microsoft.com/office/drawing/2014/main" id="{D76404A6-13B4-4A46-B89B-6080F95CC7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430588"/>
            <a:ext cx="11255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3">
            <a:extLst>
              <a:ext uri="{FF2B5EF4-FFF2-40B4-BE49-F238E27FC236}">
                <a16:creationId xmlns:a16="http://schemas.microsoft.com/office/drawing/2014/main" id="{6ACDB8EB-3166-471F-AACC-0F6F9AAB58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4560889"/>
            <a:ext cx="1125538"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541A39B-9585-4D37-87E9-923BECA5F7B9}"/>
              </a:ext>
            </a:extLst>
          </p:cNvPr>
          <p:cNvSpPr/>
          <p:nvPr/>
        </p:nvSpPr>
        <p:spPr>
          <a:xfrm>
            <a:off x="6823075" y="2522539"/>
            <a:ext cx="2935288" cy="2935287"/>
          </a:xfrm>
          <a:prstGeom prst="ellipse">
            <a:avLst/>
          </a:prstGeom>
          <a:noFill/>
          <a:ln w="38100">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 name="What Am I?">
            <a:extLst>
              <a:ext uri="{FF2B5EF4-FFF2-40B4-BE49-F238E27FC236}">
                <a16:creationId xmlns:a16="http://schemas.microsoft.com/office/drawing/2014/main" id="{672FF682-DBC7-483F-BA42-6F89268EC34E}"/>
              </a:ext>
            </a:extLst>
          </p:cNvPr>
          <p:cNvSpPr/>
          <p:nvPr/>
        </p:nvSpPr>
        <p:spPr>
          <a:xfrm>
            <a:off x="5095875" y="5759451"/>
            <a:ext cx="1982788" cy="365125"/>
          </a:xfrm>
          <a:prstGeom prst="roundRect">
            <a:avLst/>
          </a:prstGeom>
          <a:solidFill>
            <a:srgbClr val="0096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am I?</a:t>
            </a:r>
          </a:p>
        </p:txBody>
      </p:sp>
      <p:grpSp>
        <p:nvGrpSpPr>
          <p:cNvPr id="25" name="Group 24">
            <a:extLst>
              <a:ext uri="{FF2B5EF4-FFF2-40B4-BE49-F238E27FC236}">
                <a16:creationId xmlns:a16="http://schemas.microsoft.com/office/drawing/2014/main" id="{CF0351C5-99BF-41DF-B543-981271B7AACA}"/>
              </a:ext>
            </a:extLst>
          </p:cNvPr>
          <p:cNvGrpSpPr>
            <a:grpSpLocks/>
          </p:cNvGrpSpPr>
          <p:nvPr/>
        </p:nvGrpSpPr>
        <p:grpSpPr bwMode="auto">
          <a:xfrm>
            <a:off x="6386513" y="2936875"/>
            <a:ext cx="3808412" cy="3151188"/>
            <a:chOff x="4862173" y="2937212"/>
            <a:chExt cx="3808998" cy="3151221"/>
          </a:xfrm>
        </p:grpSpPr>
        <p:pic>
          <p:nvPicPr>
            <p:cNvPr id="9230" name="Picture 21">
              <a:extLst>
                <a:ext uri="{FF2B5EF4-FFF2-40B4-BE49-F238E27FC236}">
                  <a16:creationId xmlns:a16="http://schemas.microsoft.com/office/drawing/2014/main" id="{E0C64B08-20F0-466F-89C3-F01CE0A327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8459" y="2937212"/>
              <a:ext cx="3245982" cy="2111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31" name="Rectangle 23">
              <a:extLst>
                <a:ext uri="{FF2B5EF4-FFF2-40B4-BE49-F238E27FC236}">
                  <a16:creationId xmlns:a16="http://schemas.microsoft.com/office/drawing/2014/main" id="{BE9813CC-8670-4199-8E59-AA54D4C92D08}"/>
                </a:ext>
              </a:extLst>
            </p:cNvPr>
            <p:cNvSpPr>
              <a:spLocks noChangeArrowheads="1"/>
            </p:cNvSpPr>
            <p:nvPr/>
          </p:nvSpPr>
          <p:spPr bwMode="auto">
            <a:xfrm>
              <a:off x="4862173" y="5811434"/>
              <a:ext cx="3808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A shark! </a:t>
              </a:r>
            </a:p>
          </p:txBody>
        </p:sp>
      </p:grpSp>
      <p:sp>
        <p:nvSpPr>
          <p:cNvPr id="17" name="TextBox 16">
            <a:extLst>
              <a:ext uri="{FF2B5EF4-FFF2-40B4-BE49-F238E27FC236}">
                <a16:creationId xmlns:a16="http://schemas.microsoft.com/office/drawing/2014/main" id="{8CA006D0-C5B4-4D2E-9D1B-BB4F1D3DCC40}"/>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ransition spd="slow"/>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childTnLst>
                    </p:cTn>
                  </p:par>
                </p:childTnLst>
              </p:cTn>
              <p:nextCondLst>
                <p:cond evt="onClick" delay="0">
                  <p:tgtEl>
                    <p:spTgt spid="18"/>
                  </p:tgtEl>
                </p:cond>
              </p:nextCondLst>
            </p:seq>
          </p:childTnLst>
        </p:cTn>
      </p:par>
    </p:tnLst>
    <p:bldLst>
      <p:bldP spid="13" grpId="0" animBg="1"/>
      <p:bldP spid="12"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03F8C34-9E47-45DE-BBA9-10CB9E2BB569}"/>
              </a:ext>
            </a:extLst>
          </p:cNvPr>
          <p:cNvSpPr/>
          <p:nvPr/>
        </p:nvSpPr>
        <p:spPr>
          <a:xfrm>
            <a:off x="2876550" y="4710114"/>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rows of suckers on my </a:t>
            </a:r>
            <a:br>
              <a:rPr lang="en-GB" dirty="0">
                <a:solidFill>
                  <a:srgbClr val="1C1C1C">
                    <a:lumMod val="90000"/>
                    <a:lumOff val="10000"/>
                  </a:srgbClr>
                </a:solidFill>
                <a:latin typeface="Twinkl"/>
              </a:rPr>
            </a:br>
            <a:r>
              <a:rPr lang="en-GB" dirty="0">
                <a:solidFill>
                  <a:srgbClr val="1C1C1C">
                    <a:lumMod val="90000"/>
                    <a:lumOff val="10000"/>
                  </a:srgbClr>
                </a:solidFill>
                <a:latin typeface="Twinkl"/>
              </a:rPr>
              <a:t>many legs.</a:t>
            </a:r>
            <a:endParaRPr lang="en-GB" dirty="0">
              <a:solidFill>
                <a:prstClr val="white"/>
              </a:solidFill>
              <a:latin typeface="Twinkl"/>
            </a:endParaRPr>
          </a:p>
        </p:txBody>
      </p:sp>
      <p:sp>
        <p:nvSpPr>
          <p:cNvPr id="12" name="Rectangle: Rounded Corners 11">
            <a:extLst>
              <a:ext uri="{FF2B5EF4-FFF2-40B4-BE49-F238E27FC236}">
                <a16:creationId xmlns:a16="http://schemas.microsoft.com/office/drawing/2014/main" id="{EC5FD9F9-1762-4610-A878-E1B5203CEC93}"/>
              </a:ext>
            </a:extLst>
          </p:cNvPr>
          <p:cNvSpPr/>
          <p:nvPr/>
        </p:nvSpPr>
        <p:spPr>
          <a:xfrm>
            <a:off x="2876550" y="3581400"/>
            <a:ext cx="5772150" cy="693738"/>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a great, big head.</a:t>
            </a:r>
            <a:endParaRPr lang="en-GB" dirty="0">
              <a:solidFill>
                <a:prstClr val="white"/>
              </a:solidFill>
              <a:latin typeface="Twinkl"/>
            </a:endParaRPr>
          </a:p>
        </p:txBody>
      </p:sp>
      <p:sp>
        <p:nvSpPr>
          <p:cNvPr id="10" name="Rectangle: Rounded Corners 9">
            <a:extLst>
              <a:ext uri="{FF2B5EF4-FFF2-40B4-BE49-F238E27FC236}">
                <a16:creationId xmlns:a16="http://schemas.microsoft.com/office/drawing/2014/main" id="{DC286C60-02E2-4E15-A61B-2B154CB6D944}"/>
              </a:ext>
            </a:extLst>
          </p:cNvPr>
          <p:cNvSpPr/>
          <p:nvPr/>
        </p:nvSpPr>
        <p:spPr>
          <a:xfrm>
            <a:off x="2876550" y="2541589"/>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am mildly poisonous.</a:t>
            </a:r>
            <a:endParaRPr lang="en-GB" dirty="0">
              <a:solidFill>
                <a:prstClr val="white"/>
              </a:solidFill>
              <a:latin typeface="Twinkl"/>
            </a:endParaRPr>
          </a:p>
        </p:txBody>
      </p:sp>
      <p:pic>
        <p:nvPicPr>
          <p:cNvPr id="16" name="Picture 15">
            <a:extLst>
              <a:ext uri="{FF2B5EF4-FFF2-40B4-BE49-F238E27FC236}">
                <a16:creationId xmlns:a16="http://schemas.microsoft.com/office/drawing/2014/main" id="{AB8E938A-7A97-4963-935E-6096EAB7CFC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822903" y="2522364"/>
            <a:ext cx="2935538" cy="2935538"/>
          </a:xfrm>
          <a:prstGeom prst="flowChartConnector">
            <a:avLst/>
          </a:prstGeom>
        </p:spPr>
      </p:pic>
      <p:sp>
        <p:nvSpPr>
          <p:cNvPr id="10246" name="Title 20">
            <a:extLst>
              <a:ext uri="{FF2B5EF4-FFF2-40B4-BE49-F238E27FC236}">
                <a16:creationId xmlns:a16="http://schemas.microsoft.com/office/drawing/2014/main" id="{3F06CC1A-1BD4-44D5-A26B-65D98AA64C5F}"/>
              </a:ext>
            </a:extLst>
          </p:cNvPr>
          <p:cNvSpPr>
            <a:spLocks noGrp="1" noChangeArrowheads="1"/>
          </p:cNvSpPr>
          <p:nvPr>
            <p:ph type="title"/>
          </p:nvPr>
        </p:nvSpPr>
        <p:spPr>
          <a:xfrm>
            <a:off x="1949450" y="765176"/>
            <a:ext cx="8275638" cy="993775"/>
          </a:xfrm>
          <a:solidFill>
            <a:srgbClr val="2C7EAB"/>
          </a:solidFill>
        </p:spPr>
        <p:txBody>
          <a:bodyPr/>
          <a:lstStyle/>
          <a:p>
            <a:r>
              <a:rPr lang="en-GB" altLang="en-US" sz="3600">
                <a:solidFill>
                  <a:schemeClr val="bg1"/>
                </a:solidFill>
              </a:rPr>
              <a:t>What am I?</a:t>
            </a:r>
          </a:p>
        </p:txBody>
      </p:sp>
      <p:sp>
        <p:nvSpPr>
          <p:cNvPr id="10247" name="Rectangle 4">
            <a:extLst>
              <a:ext uri="{FF2B5EF4-FFF2-40B4-BE49-F238E27FC236}">
                <a16:creationId xmlns:a16="http://schemas.microsoft.com/office/drawing/2014/main" id="{37A6E375-0419-4CD0-9C5A-1DACC97B4038}"/>
              </a:ext>
            </a:extLst>
          </p:cNvPr>
          <p:cNvSpPr>
            <a:spLocks noChangeArrowheads="1"/>
          </p:cNvSpPr>
          <p:nvPr/>
        </p:nvSpPr>
        <p:spPr bwMode="auto">
          <a:xfrm>
            <a:off x="2279650" y="199390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Click the seaweed for clues.</a:t>
            </a:r>
          </a:p>
        </p:txBody>
      </p:sp>
      <p:pic>
        <p:nvPicPr>
          <p:cNvPr id="4" name="1">
            <a:extLst>
              <a:ext uri="{FF2B5EF4-FFF2-40B4-BE49-F238E27FC236}">
                <a16:creationId xmlns:a16="http://schemas.microsoft.com/office/drawing/2014/main" id="{3E29548D-6FD0-4D02-A0E8-28F36BD9AE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05051"/>
            <a:ext cx="112553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2">
            <a:extLst>
              <a:ext uri="{FF2B5EF4-FFF2-40B4-BE49-F238E27FC236}">
                <a16:creationId xmlns:a16="http://schemas.microsoft.com/office/drawing/2014/main" id="{6D52940B-5648-4950-9944-F866D34A9D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430588"/>
            <a:ext cx="11255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3">
            <a:extLst>
              <a:ext uri="{FF2B5EF4-FFF2-40B4-BE49-F238E27FC236}">
                <a16:creationId xmlns:a16="http://schemas.microsoft.com/office/drawing/2014/main" id="{F75AB181-14E4-4400-B831-BEA6D4203F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4560889"/>
            <a:ext cx="1125538"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541A39B-9585-4D37-87E9-923BECA5F7B9}"/>
              </a:ext>
            </a:extLst>
          </p:cNvPr>
          <p:cNvSpPr/>
          <p:nvPr/>
        </p:nvSpPr>
        <p:spPr>
          <a:xfrm>
            <a:off x="6823075" y="2522539"/>
            <a:ext cx="2935288" cy="2935287"/>
          </a:xfrm>
          <a:prstGeom prst="ellipse">
            <a:avLst/>
          </a:prstGeom>
          <a:noFill/>
          <a:ln w="38100">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 name="What Am I?">
            <a:extLst>
              <a:ext uri="{FF2B5EF4-FFF2-40B4-BE49-F238E27FC236}">
                <a16:creationId xmlns:a16="http://schemas.microsoft.com/office/drawing/2014/main" id="{672FF682-DBC7-483F-BA42-6F89268EC34E}"/>
              </a:ext>
            </a:extLst>
          </p:cNvPr>
          <p:cNvSpPr/>
          <p:nvPr/>
        </p:nvSpPr>
        <p:spPr>
          <a:xfrm>
            <a:off x="5095875" y="5759451"/>
            <a:ext cx="1982788" cy="365125"/>
          </a:xfrm>
          <a:prstGeom prst="roundRect">
            <a:avLst/>
          </a:prstGeom>
          <a:solidFill>
            <a:srgbClr val="0096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am I?</a:t>
            </a:r>
          </a:p>
        </p:txBody>
      </p:sp>
      <p:grpSp>
        <p:nvGrpSpPr>
          <p:cNvPr id="6" name="Group 5">
            <a:extLst>
              <a:ext uri="{FF2B5EF4-FFF2-40B4-BE49-F238E27FC236}">
                <a16:creationId xmlns:a16="http://schemas.microsoft.com/office/drawing/2014/main" id="{6841378C-105C-463F-8C1D-5BA60F1C68C2}"/>
              </a:ext>
            </a:extLst>
          </p:cNvPr>
          <p:cNvGrpSpPr>
            <a:grpSpLocks/>
          </p:cNvGrpSpPr>
          <p:nvPr/>
        </p:nvGrpSpPr>
        <p:grpSpPr bwMode="auto">
          <a:xfrm>
            <a:off x="6386513" y="2797175"/>
            <a:ext cx="3808412" cy="3290888"/>
            <a:chOff x="4862173" y="2797521"/>
            <a:chExt cx="3808998" cy="3290912"/>
          </a:xfrm>
        </p:grpSpPr>
        <p:sp>
          <p:nvSpPr>
            <p:cNvPr id="10254" name="Rectangle 23">
              <a:extLst>
                <a:ext uri="{FF2B5EF4-FFF2-40B4-BE49-F238E27FC236}">
                  <a16:creationId xmlns:a16="http://schemas.microsoft.com/office/drawing/2014/main" id="{EB5B291D-50EE-467C-91EA-8CD457EBBE80}"/>
                </a:ext>
              </a:extLst>
            </p:cNvPr>
            <p:cNvSpPr>
              <a:spLocks noChangeArrowheads="1"/>
            </p:cNvSpPr>
            <p:nvPr/>
          </p:nvSpPr>
          <p:spPr bwMode="auto">
            <a:xfrm>
              <a:off x="4862173" y="5811434"/>
              <a:ext cx="3808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An octopus!</a:t>
              </a:r>
            </a:p>
          </p:txBody>
        </p:sp>
        <p:pic>
          <p:nvPicPr>
            <p:cNvPr id="10255" name="Picture 2">
              <a:extLst>
                <a:ext uri="{FF2B5EF4-FFF2-40B4-BE49-F238E27FC236}">
                  <a16:creationId xmlns:a16="http://schemas.microsoft.com/office/drawing/2014/main" id="{39D2BA60-A37D-44BD-9C80-8CEE1B51F9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69579" y="2797521"/>
              <a:ext cx="3657732" cy="233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TextBox 16">
            <a:extLst>
              <a:ext uri="{FF2B5EF4-FFF2-40B4-BE49-F238E27FC236}">
                <a16:creationId xmlns:a16="http://schemas.microsoft.com/office/drawing/2014/main" id="{18A9DF3B-3F8E-49FC-A4AB-DBB0B6DAFBFE}"/>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nextCondLst>
                <p:cond evt="onClick" delay="0">
                  <p:tgtEl>
                    <p:spTgt spid="18"/>
                  </p:tgtEl>
                </p:cond>
              </p:nextCondLst>
            </p:seq>
          </p:childTnLst>
        </p:cTn>
      </p:par>
    </p:tnLst>
    <p:bldLst>
      <p:bldP spid="13" grpId="0" animBg="1"/>
      <p:bldP spid="12"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03F8C34-9E47-45DE-BBA9-10CB9E2BB569}"/>
              </a:ext>
            </a:extLst>
          </p:cNvPr>
          <p:cNvSpPr/>
          <p:nvPr/>
        </p:nvSpPr>
        <p:spPr>
          <a:xfrm>
            <a:off x="2876550" y="4710114"/>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sharp pincers.</a:t>
            </a:r>
            <a:endParaRPr lang="en-GB" dirty="0">
              <a:solidFill>
                <a:prstClr val="white"/>
              </a:solidFill>
              <a:latin typeface="Twinkl"/>
            </a:endParaRPr>
          </a:p>
        </p:txBody>
      </p:sp>
      <p:sp>
        <p:nvSpPr>
          <p:cNvPr id="12" name="Rectangle: Rounded Corners 11">
            <a:extLst>
              <a:ext uri="{FF2B5EF4-FFF2-40B4-BE49-F238E27FC236}">
                <a16:creationId xmlns:a16="http://schemas.microsoft.com/office/drawing/2014/main" id="{EC5FD9F9-1762-4610-A878-E1B5203CEC93}"/>
              </a:ext>
            </a:extLst>
          </p:cNvPr>
          <p:cNvSpPr/>
          <p:nvPr/>
        </p:nvSpPr>
        <p:spPr>
          <a:xfrm>
            <a:off x="2876550" y="3581400"/>
            <a:ext cx="5772150" cy="693738"/>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am a crustacean.</a:t>
            </a:r>
            <a:endParaRPr lang="en-GB" dirty="0">
              <a:solidFill>
                <a:prstClr val="white"/>
              </a:solidFill>
              <a:latin typeface="Twinkl"/>
            </a:endParaRPr>
          </a:p>
        </p:txBody>
      </p:sp>
      <p:sp>
        <p:nvSpPr>
          <p:cNvPr id="10" name="Rectangle: Rounded Corners 9">
            <a:extLst>
              <a:ext uri="{FF2B5EF4-FFF2-40B4-BE49-F238E27FC236}">
                <a16:creationId xmlns:a16="http://schemas.microsoft.com/office/drawing/2014/main" id="{DC286C60-02E2-4E15-A61B-2B154CB6D944}"/>
              </a:ext>
            </a:extLst>
          </p:cNvPr>
          <p:cNvSpPr/>
          <p:nvPr/>
        </p:nvSpPr>
        <p:spPr>
          <a:xfrm>
            <a:off x="2876550" y="2541589"/>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10 legs.</a:t>
            </a:r>
            <a:endParaRPr lang="en-GB" dirty="0">
              <a:solidFill>
                <a:prstClr val="white"/>
              </a:solidFill>
              <a:latin typeface="Twinkl"/>
            </a:endParaRPr>
          </a:p>
        </p:txBody>
      </p:sp>
      <p:pic>
        <p:nvPicPr>
          <p:cNvPr id="16" name="Picture 15">
            <a:extLst>
              <a:ext uri="{FF2B5EF4-FFF2-40B4-BE49-F238E27FC236}">
                <a16:creationId xmlns:a16="http://schemas.microsoft.com/office/drawing/2014/main" id="{AB8E938A-7A97-4963-935E-6096EAB7CFC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822903" y="2522364"/>
            <a:ext cx="2935538" cy="2935538"/>
          </a:xfrm>
          <a:prstGeom prst="flowChartConnector">
            <a:avLst/>
          </a:prstGeom>
        </p:spPr>
      </p:pic>
      <p:sp>
        <p:nvSpPr>
          <p:cNvPr id="11270" name="Title 20">
            <a:extLst>
              <a:ext uri="{FF2B5EF4-FFF2-40B4-BE49-F238E27FC236}">
                <a16:creationId xmlns:a16="http://schemas.microsoft.com/office/drawing/2014/main" id="{D4E7906F-042E-44C0-BF09-A90583F962E4}"/>
              </a:ext>
            </a:extLst>
          </p:cNvPr>
          <p:cNvSpPr>
            <a:spLocks noGrp="1" noChangeArrowheads="1"/>
          </p:cNvSpPr>
          <p:nvPr>
            <p:ph type="title"/>
          </p:nvPr>
        </p:nvSpPr>
        <p:spPr>
          <a:xfrm>
            <a:off x="1949450" y="765176"/>
            <a:ext cx="8275638" cy="993775"/>
          </a:xfrm>
          <a:solidFill>
            <a:srgbClr val="2C7EAB"/>
          </a:solidFill>
        </p:spPr>
        <p:txBody>
          <a:bodyPr/>
          <a:lstStyle/>
          <a:p>
            <a:r>
              <a:rPr lang="en-GB" altLang="en-US" sz="3600">
                <a:solidFill>
                  <a:schemeClr val="bg1"/>
                </a:solidFill>
              </a:rPr>
              <a:t>What am I?</a:t>
            </a:r>
          </a:p>
        </p:txBody>
      </p:sp>
      <p:sp>
        <p:nvSpPr>
          <p:cNvPr id="11271" name="Rectangle 4">
            <a:extLst>
              <a:ext uri="{FF2B5EF4-FFF2-40B4-BE49-F238E27FC236}">
                <a16:creationId xmlns:a16="http://schemas.microsoft.com/office/drawing/2014/main" id="{61A13143-1F02-4F30-A3D6-FAF5E185DDC1}"/>
              </a:ext>
            </a:extLst>
          </p:cNvPr>
          <p:cNvSpPr>
            <a:spLocks noChangeArrowheads="1"/>
          </p:cNvSpPr>
          <p:nvPr/>
        </p:nvSpPr>
        <p:spPr bwMode="auto">
          <a:xfrm>
            <a:off x="2279650" y="199390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Click the seaweed for clues.</a:t>
            </a:r>
          </a:p>
        </p:txBody>
      </p:sp>
      <p:pic>
        <p:nvPicPr>
          <p:cNvPr id="4" name="1">
            <a:extLst>
              <a:ext uri="{FF2B5EF4-FFF2-40B4-BE49-F238E27FC236}">
                <a16:creationId xmlns:a16="http://schemas.microsoft.com/office/drawing/2014/main" id="{9F6DC922-945C-4468-AA6F-AF069A0BF3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05051"/>
            <a:ext cx="112553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2">
            <a:extLst>
              <a:ext uri="{FF2B5EF4-FFF2-40B4-BE49-F238E27FC236}">
                <a16:creationId xmlns:a16="http://schemas.microsoft.com/office/drawing/2014/main" id="{1637AC3F-8DBB-42F7-97A6-1677AF3B1C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430588"/>
            <a:ext cx="11255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3">
            <a:extLst>
              <a:ext uri="{FF2B5EF4-FFF2-40B4-BE49-F238E27FC236}">
                <a16:creationId xmlns:a16="http://schemas.microsoft.com/office/drawing/2014/main" id="{C2945A06-B673-4E32-A0F8-7F89E2D2EA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4560889"/>
            <a:ext cx="1125538"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541A39B-9585-4D37-87E9-923BECA5F7B9}"/>
              </a:ext>
            </a:extLst>
          </p:cNvPr>
          <p:cNvSpPr/>
          <p:nvPr/>
        </p:nvSpPr>
        <p:spPr>
          <a:xfrm>
            <a:off x="6823075" y="2522539"/>
            <a:ext cx="2935288" cy="2935287"/>
          </a:xfrm>
          <a:prstGeom prst="ellipse">
            <a:avLst/>
          </a:prstGeom>
          <a:noFill/>
          <a:ln w="38100">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 name="What Am I?">
            <a:extLst>
              <a:ext uri="{FF2B5EF4-FFF2-40B4-BE49-F238E27FC236}">
                <a16:creationId xmlns:a16="http://schemas.microsoft.com/office/drawing/2014/main" id="{672FF682-DBC7-483F-BA42-6F89268EC34E}"/>
              </a:ext>
            </a:extLst>
          </p:cNvPr>
          <p:cNvSpPr/>
          <p:nvPr/>
        </p:nvSpPr>
        <p:spPr>
          <a:xfrm>
            <a:off x="5095875" y="5759451"/>
            <a:ext cx="1982788" cy="365125"/>
          </a:xfrm>
          <a:prstGeom prst="roundRect">
            <a:avLst/>
          </a:prstGeom>
          <a:solidFill>
            <a:srgbClr val="0096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am I?</a:t>
            </a:r>
          </a:p>
        </p:txBody>
      </p:sp>
      <p:grpSp>
        <p:nvGrpSpPr>
          <p:cNvPr id="11" name="Group 10">
            <a:extLst>
              <a:ext uri="{FF2B5EF4-FFF2-40B4-BE49-F238E27FC236}">
                <a16:creationId xmlns:a16="http://schemas.microsoft.com/office/drawing/2014/main" id="{4C485C6F-AFF7-44ED-8D51-8FE3337D15FF}"/>
              </a:ext>
            </a:extLst>
          </p:cNvPr>
          <p:cNvGrpSpPr>
            <a:grpSpLocks/>
          </p:cNvGrpSpPr>
          <p:nvPr/>
        </p:nvGrpSpPr>
        <p:grpSpPr bwMode="auto">
          <a:xfrm>
            <a:off x="6386513" y="2901951"/>
            <a:ext cx="3808412" cy="3186113"/>
            <a:chOff x="4862173" y="2902034"/>
            <a:chExt cx="3808998" cy="3186399"/>
          </a:xfrm>
        </p:grpSpPr>
        <p:sp>
          <p:nvSpPr>
            <p:cNvPr id="11278" name="Rectangle 23">
              <a:extLst>
                <a:ext uri="{FF2B5EF4-FFF2-40B4-BE49-F238E27FC236}">
                  <a16:creationId xmlns:a16="http://schemas.microsoft.com/office/drawing/2014/main" id="{EFB46D2D-D35A-40FE-852B-7DFD4B105AAA}"/>
                </a:ext>
              </a:extLst>
            </p:cNvPr>
            <p:cNvSpPr>
              <a:spLocks noChangeArrowheads="1"/>
            </p:cNvSpPr>
            <p:nvPr/>
          </p:nvSpPr>
          <p:spPr bwMode="auto">
            <a:xfrm>
              <a:off x="4862173" y="5811434"/>
              <a:ext cx="3808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A crab!</a:t>
              </a:r>
            </a:p>
          </p:txBody>
        </p:sp>
        <p:pic>
          <p:nvPicPr>
            <p:cNvPr id="11279" name="Picture 5">
              <a:extLst>
                <a:ext uri="{FF2B5EF4-FFF2-40B4-BE49-F238E27FC236}">
                  <a16:creationId xmlns:a16="http://schemas.microsoft.com/office/drawing/2014/main" id="{67B9AA1D-5D6D-4F62-9BCE-2EBE054DD3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56592" y="2902034"/>
              <a:ext cx="3611871" cy="222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TextBox 16">
            <a:extLst>
              <a:ext uri="{FF2B5EF4-FFF2-40B4-BE49-F238E27FC236}">
                <a16:creationId xmlns:a16="http://schemas.microsoft.com/office/drawing/2014/main" id="{D9582199-B883-497C-964D-484582CCD4DD}"/>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nextCondLst>
                <p:cond evt="onClick" delay="0">
                  <p:tgtEl>
                    <p:spTgt spid="18"/>
                  </p:tgtEl>
                </p:cond>
              </p:nextCondLst>
            </p:seq>
          </p:childTnLst>
        </p:cTn>
      </p:par>
    </p:tnLst>
    <p:bldLst>
      <p:bldP spid="13" grpId="0" animBg="1"/>
      <p:bldP spid="12"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03F8C34-9E47-45DE-BBA9-10CB9E2BB569}"/>
              </a:ext>
            </a:extLst>
          </p:cNvPr>
          <p:cNvSpPr/>
          <p:nvPr/>
        </p:nvSpPr>
        <p:spPr>
          <a:xfrm>
            <a:off x="2876550" y="4710114"/>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a shell that protects me. </a:t>
            </a:r>
            <a:endParaRPr lang="en-GB" dirty="0">
              <a:solidFill>
                <a:prstClr val="white"/>
              </a:solidFill>
              <a:latin typeface="Twinkl"/>
            </a:endParaRPr>
          </a:p>
        </p:txBody>
      </p:sp>
      <p:sp>
        <p:nvSpPr>
          <p:cNvPr id="12" name="Rectangle: Rounded Corners 11">
            <a:extLst>
              <a:ext uri="{FF2B5EF4-FFF2-40B4-BE49-F238E27FC236}">
                <a16:creationId xmlns:a16="http://schemas.microsoft.com/office/drawing/2014/main" id="{EC5FD9F9-1762-4610-A878-E1B5203CEC93}"/>
              </a:ext>
            </a:extLst>
          </p:cNvPr>
          <p:cNvSpPr/>
          <p:nvPr/>
        </p:nvSpPr>
        <p:spPr>
          <a:xfrm>
            <a:off x="2876550" y="3581400"/>
            <a:ext cx="5772150" cy="693738"/>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cousins that live </a:t>
            </a:r>
            <a:br>
              <a:rPr lang="en-GB" dirty="0">
                <a:solidFill>
                  <a:srgbClr val="1C1C1C">
                    <a:lumMod val="90000"/>
                    <a:lumOff val="10000"/>
                  </a:srgbClr>
                </a:solidFill>
                <a:latin typeface="Twinkl"/>
              </a:rPr>
            </a:br>
            <a:r>
              <a:rPr lang="en-GB" dirty="0">
                <a:solidFill>
                  <a:srgbClr val="1C1C1C">
                    <a:lumMod val="90000"/>
                    <a:lumOff val="10000"/>
                  </a:srgbClr>
                </a:solidFill>
                <a:latin typeface="Twinkl"/>
              </a:rPr>
              <a:t>on land.</a:t>
            </a:r>
            <a:endParaRPr lang="en-GB" dirty="0">
              <a:solidFill>
                <a:prstClr val="white"/>
              </a:solidFill>
              <a:latin typeface="Twinkl"/>
            </a:endParaRPr>
          </a:p>
        </p:txBody>
      </p:sp>
      <p:sp>
        <p:nvSpPr>
          <p:cNvPr id="10" name="Rectangle: Rounded Corners 9">
            <a:extLst>
              <a:ext uri="{FF2B5EF4-FFF2-40B4-BE49-F238E27FC236}">
                <a16:creationId xmlns:a16="http://schemas.microsoft.com/office/drawing/2014/main" id="{DC286C60-02E2-4E15-A61B-2B154CB6D944}"/>
              </a:ext>
            </a:extLst>
          </p:cNvPr>
          <p:cNvSpPr/>
          <p:nvPr/>
        </p:nvSpPr>
        <p:spPr>
          <a:xfrm>
            <a:off x="2876550" y="2541589"/>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4 flippers.</a:t>
            </a:r>
            <a:endParaRPr lang="en-GB" dirty="0">
              <a:solidFill>
                <a:prstClr val="white"/>
              </a:solidFill>
              <a:latin typeface="Twinkl"/>
            </a:endParaRPr>
          </a:p>
        </p:txBody>
      </p:sp>
      <p:pic>
        <p:nvPicPr>
          <p:cNvPr id="16" name="Picture 15">
            <a:extLst>
              <a:ext uri="{FF2B5EF4-FFF2-40B4-BE49-F238E27FC236}">
                <a16:creationId xmlns:a16="http://schemas.microsoft.com/office/drawing/2014/main" id="{AB8E938A-7A97-4963-935E-6096EAB7CFC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822903" y="2522364"/>
            <a:ext cx="2935538" cy="2935538"/>
          </a:xfrm>
          <a:prstGeom prst="flowChartConnector">
            <a:avLst/>
          </a:prstGeom>
        </p:spPr>
      </p:pic>
      <p:sp>
        <p:nvSpPr>
          <p:cNvPr id="12294" name="Title 20">
            <a:extLst>
              <a:ext uri="{FF2B5EF4-FFF2-40B4-BE49-F238E27FC236}">
                <a16:creationId xmlns:a16="http://schemas.microsoft.com/office/drawing/2014/main" id="{192089FF-A457-4590-9942-A36C0EF20B76}"/>
              </a:ext>
            </a:extLst>
          </p:cNvPr>
          <p:cNvSpPr>
            <a:spLocks noGrp="1" noChangeArrowheads="1"/>
          </p:cNvSpPr>
          <p:nvPr>
            <p:ph type="title"/>
          </p:nvPr>
        </p:nvSpPr>
        <p:spPr>
          <a:xfrm>
            <a:off x="1949450" y="765176"/>
            <a:ext cx="8275638" cy="993775"/>
          </a:xfrm>
          <a:solidFill>
            <a:srgbClr val="2C7EAB"/>
          </a:solidFill>
        </p:spPr>
        <p:txBody>
          <a:bodyPr/>
          <a:lstStyle/>
          <a:p>
            <a:r>
              <a:rPr lang="en-GB" altLang="en-US" sz="3600">
                <a:solidFill>
                  <a:schemeClr val="bg1"/>
                </a:solidFill>
              </a:rPr>
              <a:t>What am I?</a:t>
            </a:r>
          </a:p>
        </p:txBody>
      </p:sp>
      <p:sp>
        <p:nvSpPr>
          <p:cNvPr id="12295" name="Rectangle 4">
            <a:extLst>
              <a:ext uri="{FF2B5EF4-FFF2-40B4-BE49-F238E27FC236}">
                <a16:creationId xmlns:a16="http://schemas.microsoft.com/office/drawing/2014/main" id="{C2D31119-FCBA-449B-8127-681FE58EA535}"/>
              </a:ext>
            </a:extLst>
          </p:cNvPr>
          <p:cNvSpPr>
            <a:spLocks noChangeArrowheads="1"/>
          </p:cNvSpPr>
          <p:nvPr/>
        </p:nvSpPr>
        <p:spPr bwMode="auto">
          <a:xfrm>
            <a:off x="2279650" y="199390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Click the seaweed for clues.</a:t>
            </a:r>
          </a:p>
        </p:txBody>
      </p:sp>
      <p:pic>
        <p:nvPicPr>
          <p:cNvPr id="4" name="1">
            <a:extLst>
              <a:ext uri="{FF2B5EF4-FFF2-40B4-BE49-F238E27FC236}">
                <a16:creationId xmlns:a16="http://schemas.microsoft.com/office/drawing/2014/main" id="{0674CB87-3085-4492-9B9D-842C2C7B70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05051"/>
            <a:ext cx="112553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2">
            <a:extLst>
              <a:ext uri="{FF2B5EF4-FFF2-40B4-BE49-F238E27FC236}">
                <a16:creationId xmlns:a16="http://schemas.microsoft.com/office/drawing/2014/main" id="{37CCD983-9F11-4609-85C9-D6AF466524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430588"/>
            <a:ext cx="11255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3">
            <a:extLst>
              <a:ext uri="{FF2B5EF4-FFF2-40B4-BE49-F238E27FC236}">
                <a16:creationId xmlns:a16="http://schemas.microsoft.com/office/drawing/2014/main" id="{2F010E90-DAB0-4970-8E5A-684A5DD7C5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4560889"/>
            <a:ext cx="1125538"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541A39B-9585-4D37-87E9-923BECA5F7B9}"/>
              </a:ext>
            </a:extLst>
          </p:cNvPr>
          <p:cNvSpPr/>
          <p:nvPr/>
        </p:nvSpPr>
        <p:spPr>
          <a:xfrm>
            <a:off x="6823075" y="2522539"/>
            <a:ext cx="2935288" cy="2935287"/>
          </a:xfrm>
          <a:prstGeom prst="ellipse">
            <a:avLst/>
          </a:prstGeom>
          <a:noFill/>
          <a:ln w="38100">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 name="What Am I?">
            <a:extLst>
              <a:ext uri="{FF2B5EF4-FFF2-40B4-BE49-F238E27FC236}">
                <a16:creationId xmlns:a16="http://schemas.microsoft.com/office/drawing/2014/main" id="{672FF682-DBC7-483F-BA42-6F89268EC34E}"/>
              </a:ext>
            </a:extLst>
          </p:cNvPr>
          <p:cNvSpPr/>
          <p:nvPr/>
        </p:nvSpPr>
        <p:spPr>
          <a:xfrm>
            <a:off x="5095875" y="5759451"/>
            <a:ext cx="1982788" cy="365125"/>
          </a:xfrm>
          <a:prstGeom prst="roundRect">
            <a:avLst/>
          </a:prstGeom>
          <a:solidFill>
            <a:srgbClr val="0096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am I?</a:t>
            </a:r>
          </a:p>
        </p:txBody>
      </p:sp>
      <p:grpSp>
        <p:nvGrpSpPr>
          <p:cNvPr id="11" name="Group 10">
            <a:extLst>
              <a:ext uri="{FF2B5EF4-FFF2-40B4-BE49-F238E27FC236}">
                <a16:creationId xmlns:a16="http://schemas.microsoft.com/office/drawing/2014/main" id="{235D246B-B61A-440B-969A-69B57BF5C70D}"/>
              </a:ext>
            </a:extLst>
          </p:cNvPr>
          <p:cNvGrpSpPr>
            <a:grpSpLocks/>
          </p:cNvGrpSpPr>
          <p:nvPr/>
        </p:nvGrpSpPr>
        <p:grpSpPr bwMode="auto">
          <a:xfrm>
            <a:off x="6386513" y="2941639"/>
            <a:ext cx="3808412" cy="3146425"/>
            <a:chOff x="4862173" y="2941810"/>
            <a:chExt cx="3808998" cy="3146623"/>
          </a:xfrm>
        </p:grpSpPr>
        <p:sp>
          <p:nvSpPr>
            <p:cNvPr id="12302" name="Rectangle 23">
              <a:extLst>
                <a:ext uri="{FF2B5EF4-FFF2-40B4-BE49-F238E27FC236}">
                  <a16:creationId xmlns:a16="http://schemas.microsoft.com/office/drawing/2014/main" id="{E8E3332A-617D-4217-B270-4C847AED71C2}"/>
                </a:ext>
              </a:extLst>
            </p:cNvPr>
            <p:cNvSpPr>
              <a:spLocks noChangeArrowheads="1"/>
            </p:cNvSpPr>
            <p:nvPr/>
          </p:nvSpPr>
          <p:spPr bwMode="auto">
            <a:xfrm>
              <a:off x="4862173" y="5811434"/>
              <a:ext cx="3808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A turtle!</a:t>
              </a:r>
            </a:p>
          </p:txBody>
        </p:sp>
        <p:pic>
          <p:nvPicPr>
            <p:cNvPr id="12303" name="Picture 2">
              <a:extLst>
                <a:ext uri="{FF2B5EF4-FFF2-40B4-BE49-F238E27FC236}">
                  <a16:creationId xmlns:a16="http://schemas.microsoft.com/office/drawing/2014/main" id="{51EDE5E0-928F-49A0-9A27-9577149179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62173" y="2941810"/>
              <a:ext cx="3666191" cy="2304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TextBox 16">
            <a:extLst>
              <a:ext uri="{FF2B5EF4-FFF2-40B4-BE49-F238E27FC236}">
                <a16:creationId xmlns:a16="http://schemas.microsoft.com/office/drawing/2014/main" id="{F584936A-4B20-46E8-9785-06916A08CE6B}"/>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nextCondLst>
                <p:cond evt="onClick" delay="0">
                  <p:tgtEl>
                    <p:spTgt spid="18"/>
                  </p:tgtEl>
                </p:cond>
              </p:nextCondLst>
            </p:seq>
          </p:childTnLst>
        </p:cTn>
      </p:par>
    </p:tnLst>
    <p:bldLst>
      <p:bldP spid="13" grpId="0" animBg="1"/>
      <p:bldP spid="12"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03F8C34-9E47-45DE-BBA9-10CB9E2BB569}"/>
              </a:ext>
            </a:extLst>
          </p:cNvPr>
          <p:cNvSpPr/>
          <p:nvPr/>
        </p:nvSpPr>
        <p:spPr>
          <a:xfrm>
            <a:off x="2876550" y="4710114"/>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can blow myself up to be twice</a:t>
            </a:r>
          </a:p>
          <a:p>
            <a:pPr>
              <a:defRPr/>
            </a:pPr>
            <a:r>
              <a:rPr lang="en-GB" dirty="0">
                <a:solidFill>
                  <a:srgbClr val="1C1C1C">
                    <a:lumMod val="90000"/>
                    <a:lumOff val="10000"/>
                  </a:srgbClr>
                </a:solidFill>
                <a:latin typeface="Twinkl"/>
              </a:rPr>
              <a:t>as big when I am in danger. </a:t>
            </a:r>
            <a:endParaRPr lang="en-GB" dirty="0">
              <a:solidFill>
                <a:prstClr val="white"/>
              </a:solidFill>
              <a:latin typeface="Twinkl"/>
            </a:endParaRPr>
          </a:p>
        </p:txBody>
      </p:sp>
      <p:sp>
        <p:nvSpPr>
          <p:cNvPr id="12" name="Rectangle: Rounded Corners 11">
            <a:extLst>
              <a:ext uri="{FF2B5EF4-FFF2-40B4-BE49-F238E27FC236}">
                <a16:creationId xmlns:a16="http://schemas.microsoft.com/office/drawing/2014/main" id="{EC5FD9F9-1762-4610-A878-E1B5203CEC93}"/>
              </a:ext>
            </a:extLst>
          </p:cNvPr>
          <p:cNvSpPr/>
          <p:nvPr/>
        </p:nvSpPr>
        <p:spPr>
          <a:xfrm>
            <a:off x="2876550" y="3581400"/>
            <a:ext cx="5772150" cy="693738"/>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Some Japanese people like </a:t>
            </a:r>
            <a:br>
              <a:rPr lang="en-GB" dirty="0">
                <a:solidFill>
                  <a:srgbClr val="1C1C1C">
                    <a:lumMod val="90000"/>
                    <a:lumOff val="10000"/>
                  </a:srgbClr>
                </a:solidFill>
                <a:latin typeface="Twinkl"/>
              </a:rPr>
            </a:br>
            <a:r>
              <a:rPr lang="en-GB" dirty="0">
                <a:solidFill>
                  <a:srgbClr val="1C1C1C">
                    <a:lumMod val="90000"/>
                    <a:lumOff val="10000"/>
                  </a:srgbClr>
                </a:solidFill>
                <a:latin typeface="Twinkl"/>
              </a:rPr>
              <a:t>to eat me. </a:t>
            </a:r>
            <a:endParaRPr lang="en-GB" dirty="0">
              <a:solidFill>
                <a:prstClr val="white"/>
              </a:solidFill>
              <a:latin typeface="Twinkl"/>
            </a:endParaRPr>
          </a:p>
        </p:txBody>
      </p:sp>
      <p:sp>
        <p:nvSpPr>
          <p:cNvPr id="10" name="Rectangle: Rounded Corners 9">
            <a:extLst>
              <a:ext uri="{FF2B5EF4-FFF2-40B4-BE49-F238E27FC236}">
                <a16:creationId xmlns:a16="http://schemas.microsoft.com/office/drawing/2014/main" id="{DC286C60-02E2-4E15-A61B-2B154CB6D944}"/>
              </a:ext>
            </a:extLst>
          </p:cNvPr>
          <p:cNvSpPr/>
          <p:nvPr/>
        </p:nvSpPr>
        <p:spPr>
          <a:xfrm>
            <a:off x="2876550" y="2541589"/>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look harmless but I am </a:t>
            </a:r>
            <a:br>
              <a:rPr lang="en-GB" dirty="0">
                <a:solidFill>
                  <a:srgbClr val="1C1C1C">
                    <a:lumMod val="90000"/>
                    <a:lumOff val="10000"/>
                  </a:srgbClr>
                </a:solidFill>
                <a:latin typeface="Twinkl"/>
              </a:rPr>
            </a:br>
            <a:r>
              <a:rPr lang="en-GB" dirty="0">
                <a:solidFill>
                  <a:srgbClr val="1C1C1C">
                    <a:lumMod val="90000"/>
                    <a:lumOff val="10000"/>
                  </a:srgbClr>
                </a:solidFill>
                <a:latin typeface="Twinkl"/>
              </a:rPr>
              <a:t>very poisonous.</a:t>
            </a:r>
            <a:endParaRPr lang="en-GB" dirty="0">
              <a:solidFill>
                <a:prstClr val="white"/>
              </a:solidFill>
              <a:latin typeface="Twinkl"/>
            </a:endParaRPr>
          </a:p>
        </p:txBody>
      </p:sp>
      <p:pic>
        <p:nvPicPr>
          <p:cNvPr id="16" name="Picture 15">
            <a:extLst>
              <a:ext uri="{FF2B5EF4-FFF2-40B4-BE49-F238E27FC236}">
                <a16:creationId xmlns:a16="http://schemas.microsoft.com/office/drawing/2014/main" id="{AB8E938A-7A97-4963-935E-6096EAB7CFC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822903" y="2522364"/>
            <a:ext cx="2935538" cy="2935538"/>
          </a:xfrm>
          <a:prstGeom prst="flowChartConnector">
            <a:avLst/>
          </a:prstGeom>
        </p:spPr>
      </p:pic>
      <p:sp>
        <p:nvSpPr>
          <p:cNvPr id="13318" name="Title 20">
            <a:extLst>
              <a:ext uri="{FF2B5EF4-FFF2-40B4-BE49-F238E27FC236}">
                <a16:creationId xmlns:a16="http://schemas.microsoft.com/office/drawing/2014/main" id="{3B71F002-5075-401A-99E1-758FE44D01D3}"/>
              </a:ext>
            </a:extLst>
          </p:cNvPr>
          <p:cNvSpPr>
            <a:spLocks noGrp="1" noChangeArrowheads="1"/>
          </p:cNvSpPr>
          <p:nvPr>
            <p:ph type="title"/>
          </p:nvPr>
        </p:nvSpPr>
        <p:spPr>
          <a:xfrm>
            <a:off x="1949450" y="765176"/>
            <a:ext cx="8275638" cy="993775"/>
          </a:xfrm>
          <a:solidFill>
            <a:srgbClr val="2C7EAB"/>
          </a:solidFill>
        </p:spPr>
        <p:txBody>
          <a:bodyPr/>
          <a:lstStyle/>
          <a:p>
            <a:r>
              <a:rPr lang="en-GB" altLang="en-US" sz="3600">
                <a:solidFill>
                  <a:schemeClr val="bg1"/>
                </a:solidFill>
              </a:rPr>
              <a:t>What am I?</a:t>
            </a:r>
          </a:p>
        </p:txBody>
      </p:sp>
      <p:sp>
        <p:nvSpPr>
          <p:cNvPr id="13319" name="Rectangle 4">
            <a:extLst>
              <a:ext uri="{FF2B5EF4-FFF2-40B4-BE49-F238E27FC236}">
                <a16:creationId xmlns:a16="http://schemas.microsoft.com/office/drawing/2014/main" id="{D33B6455-B042-4D4B-95C9-3AD625E163A3}"/>
              </a:ext>
            </a:extLst>
          </p:cNvPr>
          <p:cNvSpPr>
            <a:spLocks noChangeArrowheads="1"/>
          </p:cNvSpPr>
          <p:nvPr/>
        </p:nvSpPr>
        <p:spPr bwMode="auto">
          <a:xfrm>
            <a:off x="2279650" y="199390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Click the seaweed for clues.</a:t>
            </a:r>
          </a:p>
        </p:txBody>
      </p:sp>
      <p:pic>
        <p:nvPicPr>
          <p:cNvPr id="4" name="1">
            <a:extLst>
              <a:ext uri="{FF2B5EF4-FFF2-40B4-BE49-F238E27FC236}">
                <a16:creationId xmlns:a16="http://schemas.microsoft.com/office/drawing/2014/main" id="{106C750F-52E7-43A2-92CF-6761E6CFD0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05051"/>
            <a:ext cx="112553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2">
            <a:extLst>
              <a:ext uri="{FF2B5EF4-FFF2-40B4-BE49-F238E27FC236}">
                <a16:creationId xmlns:a16="http://schemas.microsoft.com/office/drawing/2014/main" id="{A20D9AD9-9AAC-4707-91C7-5FDC5E26AF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430588"/>
            <a:ext cx="11255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3">
            <a:extLst>
              <a:ext uri="{FF2B5EF4-FFF2-40B4-BE49-F238E27FC236}">
                <a16:creationId xmlns:a16="http://schemas.microsoft.com/office/drawing/2014/main" id="{13EF8EF5-B9C3-46BE-BC83-D21ACECA3E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4560889"/>
            <a:ext cx="1125538"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541A39B-9585-4D37-87E9-923BECA5F7B9}"/>
              </a:ext>
            </a:extLst>
          </p:cNvPr>
          <p:cNvSpPr/>
          <p:nvPr/>
        </p:nvSpPr>
        <p:spPr>
          <a:xfrm>
            <a:off x="6823075" y="2522539"/>
            <a:ext cx="2935288" cy="2935287"/>
          </a:xfrm>
          <a:prstGeom prst="ellipse">
            <a:avLst/>
          </a:prstGeom>
          <a:noFill/>
          <a:ln w="38100">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 name="What Am I?">
            <a:extLst>
              <a:ext uri="{FF2B5EF4-FFF2-40B4-BE49-F238E27FC236}">
                <a16:creationId xmlns:a16="http://schemas.microsoft.com/office/drawing/2014/main" id="{672FF682-DBC7-483F-BA42-6F89268EC34E}"/>
              </a:ext>
            </a:extLst>
          </p:cNvPr>
          <p:cNvSpPr/>
          <p:nvPr/>
        </p:nvSpPr>
        <p:spPr>
          <a:xfrm>
            <a:off x="5095875" y="5759451"/>
            <a:ext cx="1982788" cy="365125"/>
          </a:xfrm>
          <a:prstGeom prst="roundRect">
            <a:avLst/>
          </a:prstGeom>
          <a:solidFill>
            <a:srgbClr val="0096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am I?</a:t>
            </a:r>
          </a:p>
        </p:txBody>
      </p:sp>
      <p:grpSp>
        <p:nvGrpSpPr>
          <p:cNvPr id="11" name="Group 10">
            <a:extLst>
              <a:ext uri="{FF2B5EF4-FFF2-40B4-BE49-F238E27FC236}">
                <a16:creationId xmlns:a16="http://schemas.microsoft.com/office/drawing/2014/main" id="{EFD6A4FF-C0D2-4163-8E03-29B57C6943FC}"/>
              </a:ext>
            </a:extLst>
          </p:cNvPr>
          <p:cNvGrpSpPr>
            <a:grpSpLocks/>
          </p:cNvGrpSpPr>
          <p:nvPr/>
        </p:nvGrpSpPr>
        <p:grpSpPr bwMode="auto">
          <a:xfrm>
            <a:off x="6386513" y="2990851"/>
            <a:ext cx="3808412" cy="3097213"/>
            <a:chOff x="4862173" y="2991615"/>
            <a:chExt cx="3808998" cy="3096818"/>
          </a:xfrm>
        </p:grpSpPr>
        <p:sp>
          <p:nvSpPr>
            <p:cNvPr id="13326" name="Rectangle 23">
              <a:extLst>
                <a:ext uri="{FF2B5EF4-FFF2-40B4-BE49-F238E27FC236}">
                  <a16:creationId xmlns:a16="http://schemas.microsoft.com/office/drawing/2014/main" id="{4C058C77-1952-4712-B57B-9A90029FC370}"/>
                </a:ext>
              </a:extLst>
            </p:cNvPr>
            <p:cNvSpPr>
              <a:spLocks noChangeArrowheads="1"/>
            </p:cNvSpPr>
            <p:nvPr/>
          </p:nvSpPr>
          <p:spPr bwMode="auto">
            <a:xfrm>
              <a:off x="4862173" y="5811434"/>
              <a:ext cx="3808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A pufferfish!</a:t>
              </a:r>
            </a:p>
          </p:txBody>
        </p:sp>
        <p:pic>
          <p:nvPicPr>
            <p:cNvPr id="13327" name="Picture 5">
              <a:extLst>
                <a:ext uri="{FF2B5EF4-FFF2-40B4-BE49-F238E27FC236}">
                  <a16:creationId xmlns:a16="http://schemas.microsoft.com/office/drawing/2014/main" id="{02DC4946-0300-465B-A044-236FC29CA1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1019" y="2991615"/>
              <a:ext cx="2371305" cy="2098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TextBox 16">
            <a:extLst>
              <a:ext uri="{FF2B5EF4-FFF2-40B4-BE49-F238E27FC236}">
                <a16:creationId xmlns:a16="http://schemas.microsoft.com/office/drawing/2014/main" id="{DD6783B7-B24D-4FFF-8826-3E0FF1EA8104}"/>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nextCondLst>
                <p:cond evt="onClick" delay="0">
                  <p:tgtEl>
                    <p:spTgt spid="18"/>
                  </p:tgtEl>
                </p:cond>
              </p:nextCondLst>
            </p:seq>
          </p:childTnLst>
        </p:cTn>
      </p:par>
    </p:tnLst>
    <p:bldLst>
      <p:bldP spid="13" grpId="0" animBg="1"/>
      <p:bldP spid="12"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03F8C34-9E47-45DE-BBA9-10CB9E2BB569}"/>
              </a:ext>
            </a:extLst>
          </p:cNvPr>
          <p:cNvSpPr/>
          <p:nvPr/>
        </p:nvSpPr>
        <p:spPr>
          <a:xfrm>
            <a:off x="2876550" y="4710114"/>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can grow to be very big. </a:t>
            </a:r>
            <a:endParaRPr lang="en-GB" dirty="0">
              <a:solidFill>
                <a:prstClr val="white"/>
              </a:solidFill>
              <a:latin typeface="Twinkl"/>
            </a:endParaRPr>
          </a:p>
        </p:txBody>
      </p:sp>
      <p:sp>
        <p:nvSpPr>
          <p:cNvPr id="12" name="Rectangle: Rounded Corners 11">
            <a:extLst>
              <a:ext uri="{FF2B5EF4-FFF2-40B4-BE49-F238E27FC236}">
                <a16:creationId xmlns:a16="http://schemas.microsoft.com/office/drawing/2014/main" id="{EC5FD9F9-1762-4610-A878-E1B5203CEC93}"/>
              </a:ext>
            </a:extLst>
          </p:cNvPr>
          <p:cNvSpPr/>
          <p:nvPr/>
        </p:nvSpPr>
        <p:spPr>
          <a:xfrm>
            <a:off x="2876550" y="3581400"/>
            <a:ext cx="5772150" cy="693738"/>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a blowhole.</a:t>
            </a:r>
            <a:endParaRPr lang="en-GB" dirty="0">
              <a:solidFill>
                <a:prstClr val="white"/>
              </a:solidFill>
              <a:latin typeface="Twinkl"/>
            </a:endParaRPr>
          </a:p>
        </p:txBody>
      </p:sp>
      <p:sp>
        <p:nvSpPr>
          <p:cNvPr id="10" name="Rectangle: Rounded Corners 9">
            <a:extLst>
              <a:ext uri="{FF2B5EF4-FFF2-40B4-BE49-F238E27FC236}">
                <a16:creationId xmlns:a16="http://schemas.microsoft.com/office/drawing/2014/main" id="{DC286C60-02E2-4E15-A61B-2B154CB6D944}"/>
              </a:ext>
            </a:extLst>
          </p:cNvPr>
          <p:cNvSpPr/>
          <p:nvPr/>
        </p:nvSpPr>
        <p:spPr>
          <a:xfrm>
            <a:off x="2876550" y="2541589"/>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am a mammal.</a:t>
            </a:r>
            <a:endParaRPr lang="en-GB" dirty="0">
              <a:solidFill>
                <a:prstClr val="white"/>
              </a:solidFill>
              <a:latin typeface="Twinkl"/>
            </a:endParaRPr>
          </a:p>
        </p:txBody>
      </p:sp>
      <p:pic>
        <p:nvPicPr>
          <p:cNvPr id="16" name="Picture 15">
            <a:extLst>
              <a:ext uri="{FF2B5EF4-FFF2-40B4-BE49-F238E27FC236}">
                <a16:creationId xmlns:a16="http://schemas.microsoft.com/office/drawing/2014/main" id="{AB8E938A-7A97-4963-935E-6096EAB7CFC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822903" y="2522364"/>
            <a:ext cx="2935538" cy="2935538"/>
          </a:xfrm>
          <a:prstGeom prst="flowChartConnector">
            <a:avLst/>
          </a:prstGeom>
        </p:spPr>
      </p:pic>
      <p:sp>
        <p:nvSpPr>
          <p:cNvPr id="14342" name="Title 20">
            <a:extLst>
              <a:ext uri="{FF2B5EF4-FFF2-40B4-BE49-F238E27FC236}">
                <a16:creationId xmlns:a16="http://schemas.microsoft.com/office/drawing/2014/main" id="{4D1B2586-76C0-4282-83FA-32B2D31ADB81}"/>
              </a:ext>
            </a:extLst>
          </p:cNvPr>
          <p:cNvSpPr>
            <a:spLocks noGrp="1" noChangeArrowheads="1"/>
          </p:cNvSpPr>
          <p:nvPr>
            <p:ph type="title"/>
          </p:nvPr>
        </p:nvSpPr>
        <p:spPr>
          <a:xfrm>
            <a:off x="1949450" y="765176"/>
            <a:ext cx="8275638" cy="993775"/>
          </a:xfrm>
          <a:solidFill>
            <a:srgbClr val="2C7EAB"/>
          </a:solidFill>
        </p:spPr>
        <p:txBody>
          <a:bodyPr/>
          <a:lstStyle/>
          <a:p>
            <a:r>
              <a:rPr lang="en-GB" altLang="en-US" sz="3600">
                <a:solidFill>
                  <a:schemeClr val="bg1"/>
                </a:solidFill>
              </a:rPr>
              <a:t>What am I?</a:t>
            </a:r>
          </a:p>
        </p:txBody>
      </p:sp>
      <p:sp>
        <p:nvSpPr>
          <p:cNvPr id="14343" name="Rectangle 4">
            <a:extLst>
              <a:ext uri="{FF2B5EF4-FFF2-40B4-BE49-F238E27FC236}">
                <a16:creationId xmlns:a16="http://schemas.microsoft.com/office/drawing/2014/main" id="{06FE9E5B-CAC0-4B81-A101-3E06478EA395}"/>
              </a:ext>
            </a:extLst>
          </p:cNvPr>
          <p:cNvSpPr>
            <a:spLocks noChangeArrowheads="1"/>
          </p:cNvSpPr>
          <p:nvPr/>
        </p:nvSpPr>
        <p:spPr bwMode="auto">
          <a:xfrm>
            <a:off x="2279650" y="199390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Click the seaweed for clues.</a:t>
            </a:r>
          </a:p>
        </p:txBody>
      </p:sp>
      <p:pic>
        <p:nvPicPr>
          <p:cNvPr id="4" name="1">
            <a:extLst>
              <a:ext uri="{FF2B5EF4-FFF2-40B4-BE49-F238E27FC236}">
                <a16:creationId xmlns:a16="http://schemas.microsoft.com/office/drawing/2014/main" id="{FF7D4F05-AA50-4F33-AF9F-A0E0B57AED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05051"/>
            <a:ext cx="112553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2">
            <a:extLst>
              <a:ext uri="{FF2B5EF4-FFF2-40B4-BE49-F238E27FC236}">
                <a16:creationId xmlns:a16="http://schemas.microsoft.com/office/drawing/2014/main" id="{FC143A1F-60B9-4C52-91C9-251BE3EBA1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430588"/>
            <a:ext cx="11255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3">
            <a:extLst>
              <a:ext uri="{FF2B5EF4-FFF2-40B4-BE49-F238E27FC236}">
                <a16:creationId xmlns:a16="http://schemas.microsoft.com/office/drawing/2014/main" id="{97DA2896-E986-4830-9B6D-D99D69D7BD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4560889"/>
            <a:ext cx="1125538"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541A39B-9585-4D37-87E9-923BECA5F7B9}"/>
              </a:ext>
            </a:extLst>
          </p:cNvPr>
          <p:cNvSpPr/>
          <p:nvPr/>
        </p:nvSpPr>
        <p:spPr>
          <a:xfrm>
            <a:off x="6823075" y="2522539"/>
            <a:ext cx="2935288" cy="2935287"/>
          </a:xfrm>
          <a:prstGeom prst="ellipse">
            <a:avLst/>
          </a:prstGeom>
          <a:noFill/>
          <a:ln w="38100">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 name="What Am I?">
            <a:extLst>
              <a:ext uri="{FF2B5EF4-FFF2-40B4-BE49-F238E27FC236}">
                <a16:creationId xmlns:a16="http://schemas.microsoft.com/office/drawing/2014/main" id="{672FF682-DBC7-483F-BA42-6F89268EC34E}"/>
              </a:ext>
            </a:extLst>
          </p:cNvPr>
          <p:cNvSpPr/>
          <p:nvPr/>
        </p:nvSpPr>
        <p:spPr>
          <a:xfrm>
            <a:off x="5095875" y="5759451"/>
            <a:ext cx="1982788" cy="365125"/>
          </a:xfrm>
          <a:prstGeom prst="roundRect">
            <a:avLst/>
          </a:prstGeom>
          <a:solidFill>
            <a:srgbClr val="0096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am I?</a:t>
            </a:r>
          </a:p>
        </p:txBody>
      </p:sp>
      <p:grpSp>
        <p:nvGrpSpPr>
          <p:cNvPr id="11" name="Group 10">
            <a:extLst>
              <a:ext uri="{FF2B5EF4-FFF2-40B4-BE49-F238E27FC236}">
                <a16:creationId xmlns:a16="http://schemas.microsoft.com/office/drawing/2014/main" id="{07ED1A89-1661-4A02-95EB-CD8EEC26B1D6}"/>
              </a:ext>
            </a:extLst>
          </p:cNvPr>
          <p:cNvGrpSpPr>
            <a:grpSpLocks/>
          </p:cNvGrpSpPr>
          <p:nvPr/>
        </p:nvGrpSpPr>
        <p:grpSpPr bwMode="auto">
          <a:xfrm>
            <a:off x="6086475" y="3143251"/>
            <a:ext cx="4408488" cy="2944813"/>
            <a:chOff x="4561801" y="3143482"/>
            <a:chExt cx="4409741" cy="2944951"/>
          </a:xfrm>
        </p:grpSpPr>
        <p:sp>
          <p:nvSpPr>
            <p:cNvPr id="14350" name="Rectangle 23">
              <a:extLst>
                <a:ext uri="{FF2B5EF4-FFF2-40B4-BE49-F238E27FC236}">
                  <a16:creationId xmlns:a16="http://schemas.microsoft.com/office/drawing/2014/main" id="{249E1066-3ABE-4DDC-AD83-F49904B57A48}"/>
                </a:ext>
              </a:extLst>
            </p:cNvPr>
            <p:cNvSpPr>
              <a:spLocks noChangeArrowheads="1"/>
            </p:cNvSpPr>
            <p:nvPr/>
          </p:nvSpPr>
          <p:spPr bwMode="auto">
            <a:xfrm>
              <a:off x="4862173" y="5811434"/>
              <a:ext cx="3808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A whale!</a:t>
              </a:r>
            </a:p>
          </p:txBody>
        </p:sp>
        <p:pic>
          <p:nvPicPr>
            <p:cNvPr id="14351" name="Picture 2">
              <a:extLst>
                <a:ext uri="{FF2B5EF4-FFF2-40B4-BE49-F238E27FC236}">
                  <a16:creationId xmlns:a16="http://schemas.microsoft.com/office/drawing/2014/main" id="{38C29B14-FA23-4B67-A879-56C41952BE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862409" flipH="1">
              <a:off x="4561801" y="3143482"/>
              <a:ext cx="4409741" cy="169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TextBox 16">
            <a:extLst>
              <a:ext uri="{FF2B5EF4-FFF2-40B4-BE49-F238E27FC236}">
                <a16:creationId xmlns:a16="http://schemas.microsoft.com/office/drawing/2014/main" id="{FFD6E495-124B-469F-ACE8-483782BEFB2C}"/>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nextCondLst>
                <p:cond evt="onClick" delay="0">
                  <p:tgtEl>
                    <p:spTgt spid="18"/>
                  </p:tgtEl>
                </p:cond>
              </p:nextCondLst>
            </p:seq>
          </p:childTnLst>
        </p:cTn>
      </p:par>
    </p:tnLst>
    <p:bldLst>
      <p:bldP spid="13" grpId="0" animBg="1"/>
      <p:bldP spid="12"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03F8C34-9E47-45DE-BBA9-10CB9E2BB569}"/>
              </a:ext>
            </a:extLst>
          </p:cNvPr>
          <p:cNvSpPr/>
          <p:nvPr/>
        </p:nvSpPr>
        <p:spPr>
          <a:xfrm>
            <a:off x="2876550" y="4710114"/>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Despite my name, I am actually </a:t>
            </a:r>
          </a:p>
          <a:p>
            <a:pPr>
              <a:defRPr/>
            </a:pPr>
            <a:r>
              <a:rPr lang="en-GB" dirty="0">
                <a:solidFill>
                  <a:srgbClr val="1C1C1C">
                    <a:lumMod val="90000"/>
                    <a:lumOff val="10000"/>
                  </a:srgbClr>
                </a:solidFill>
                <a:latin typeface="Twinkl"/>
              </a:rPr>
              <a:t>A fish. </a:t>
            </a:r>
            <a:endParaRPr lang="en-GB" dirty="0">
              <a:solidFill>
                <a:prstClr val="white"/>
              </a:solidFill>
              <a:latin typeface="Twinkl"/>
            </a:endParaRPr>
          </a:p>
        </p:txBody>
      </p:sp>
      <p:sp>
        <p:nvSpPr>
          <p:cNvPr id="12" name="Rectangle: Rounded Corners 11">
            <a:extLst>
              <a:ext uri="{FF2B5EF4-FFF2-40B4-BE49-F238E27FC236}">
                <a16:creationId xmlns:a16="http://schemas.microsoft.com/office/drawing/2014/main" id="{EC5FD9F9-1762-4610-A878-E1B5203CEC93}"/>
              </a:ext>
            </a:extLst>
          </p:cNvPr>
          <p:cNvSpPr/>
          <p:nvPr/>
        </p:nvSpPr>
        <p:spPr>
          <a:xfrm>
            <a:off x="2876550" y="3581400"/>
            <a:ext cx="5772150" cy="693738"/>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am an endangered animal.</a:t>
            </a:r>
            <a:endParaRPr lang="en-GB" dirty="0">
              <a:solidFill>
                <a:prstClr val="white"/>
              </a:solidFill>
              <a:latin typeface="Twinkl"/>
            </a:endParaRPr>
          </a:p>
        </p:txBody>
      </p:sp>
      <p:sp>
        <p:nvSpPr>
          <p:cNvPr id="10" name="Rectangle: Rounded Corners 9">
            <a:extLst>
              <a:ext uri="{FF2B5EF4-FFF2-40B4-BE49-F238E27FC236}">
                <a16:creationId xmlns:a16="http://schemas.microsoft.com/office/drawing/2014/main" id="{DC286C60-02E2-4E15-A61B-2B154CB6D944}"/>
              </a:ext>
            </a:extLst>
          </p:cNvPr>
          <p:cNvSpPr/>
          <p:nvPr/>
        </p:nvSpPr>
        <p:spPr>
          <a:xfrm>
            <a:off x="2876550" y="2541589"/>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Unusually, the males of my </a:t>
            </a:r>
            <a:br>
              <a:rPr lang="en-GB" dirty="0">
                <a:solidFill>
                  <a:srgbClr val="1C1C1C">
                    <a:lumMod val="90000"/>
                    <a:lumOff val="10000"/>
                  </a:srgbClr>
                </a:solidFill>
                <a:latin typeface="Twinkl"/>
              </a:rPr>
            </a:br>
            <a:r>
              <a:rPr lang="en-GB" dirty="0">
                <a:solidFill>
                  <a:srgbClr val="1C1C1C">
                    <a:lumMod val="90000"/>
                    <a:lumOff val="10000"/>
                  </a:srgbClr>
                </a:solidFill>
                <a:latin typeface="Twinkl"/>
              </a:rPr>
              <a:t>species becomes pregnant.</a:t>
            </a:r>
            <a:endParaRPr lang="en-GB" dirty="0">
              <a:solidFill>
                <a:prstClr val="white"/>
              </a:solidFill>
              <a:latin typeface="Twinkl"/>
            </a:endParaRPr>
          </a:p>
        </p:txBody>
      </p:sp>
      <p:pic>
        <p:nvPicPr>
          <p:cNvPr id="16" name="Picture 15">
            <a:extLst>
              <a:ext uri="{FF2B5EF4-FFF2-40B4-BE49-F238E27FC236}">
                <a16:creationId xmlns:a16="http://schemas.microsoft.com/office/drawing/2014/main" id="{AB8E938A-7A97-4963-935E-6096EAB7CFC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822903" y="2522364"/>
            <a:ext cx="2935538" cy="2935538"/>
          </a:xfrm>
          <a:prstGeom prst="flowChartConnector">
            <a:avLst/>
          </a:prstGeom>
        </p:spPr>
      </p:pic>
      <p:sp>
        <p:nvSpPr>
          <p:cNvPr id="15366" name="Title 20">
            <a:extLst>
              <a:ext uri="{FF2B5EF4-FFF2-40B4-BE49-F238E27FC236}">
                <a16:creationId xmlns:a16="http://schemas.microsoft.com/office/drawing/2014/main" id="{FC95D941-D7B8-4A81-941C-7889066B5371}"/>
              </a:ext>
            </a:extLst>
          </p:cNvPr>
          <p:cNvSpPr>
            <a:spLocks noGrp="1" noChangeArrowheads="1"/>
          </p:cNvSpPr>
          <p:nvPr>
            <p:ph type="title"/>
          </p:nvPr>
        </p:nvSpPr>
        <p:spPr>
          <a:xfrm>
            <a:off x="1949450" y="765176"/>
            <a:ext cx="8275638" cy="993775"/>
          </a:xfrm>
          <a:solidFill>
            <a:srgbClr val="2C7EAB"/>
          </a:solidFill>
        </p:spPr>
        <p:txBody>
          <a:bodyPr/>
          <a:lstStyle/>
          <a:p>
            <a:r>
              <a:rPr lang="en-GB" altLang="en-US" sz="3600">
                <a:solidFill>
                  <a:schemeClr val="bg1"/>
                </a:solidFill>
              </a:rPr>
              <a:t>What am I?</a:t>
            </a:r>
          </a:p>
        </p:txBody>
      </p:sp>
      <p:sp>
        <p:nvSpPr>
          <p:cNvPr id="15367" name="Rectangle 4">
            <a:extLst>
              <a:ext uri="{FF2B5EF4-FFF2-40B4-BE49-F238E27FC236}">
                <a16:creationId xmlns:a16="http://schemas.microsoft.com/office/drawing/2014/main" id="{8E1D744E-A945-454D-B3B2-C1ADECB0E4DB}"/>
              </a:ext>
            </a:extLst>
          </p:cNvPr>
          <p:cNvSpPr>
            <a:spLocks noChangeArrowheads="1"/>
          </p:cNvSpPr>
          <p:nvPr/>
        </p:nvSpPr>
        <p:spPr bwMode="auto">
          <a:xfrm>
            <a:off x="2279650" y="199390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Click the seaweed for clues.</a:t>
            </a:r>
          </a:p>
        </p:txBody>
      </p:sp>
      <p:pic>
        <p:nvPicPr>
          <p:cNvPr id="4" name="1">
            <a:extLst>
              <a:ext uri="{FF2B5EF4-FFF2-40B4-BE49-F238E27FC236}">
                <a16:creationId xmlns:a16="http://schemas.microsoft.com/office/drawing/2014/main" id="{7D237794-CCC3-4BDD-AC80-EB3E4FF514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05051"/>
            <a:ext cx="112553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2">
            <a:extLst>
              <a:ext uri="{FF2B5EF4-FFF2-40B4-BE49-F238E27FC236}">
                <a16:creationId xmlns:a16="http://schemas.microsoft.com/office/drawing/2014/main" id="{1471AD93-2CD7-4758-85B6-CAA49AC3DD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430588"/>
            <a:ext cx="11255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3">
            <a:extLst>
              <a:ext uri="{FF2B5EF4-FFF2-40B4-BE49-F238E27FC236}">
                <a16:creationId xmlns:a16="http://schemas.microsoft.com/office/drawing/2014/main" id="{11C0EF55-0E80-4B4A-9B40-D4F87A7538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4560889"/>
            <a:ext cx="1125538"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541A39B-9585-4D37-87E9-923BECA5F7B9}"/>
              </a:ext>
            </a:extLst>
          </p:cNvPr>
          <p:cNvSpPr/>
          <p:nvPr/>
        </p:nvSpPr>
        <p:spPr>
          <a:xfrm>
            <a:off x="6823075" y="2522539"/>
            <a:ext cx="2935288" cy="2935287"/>
          </a:xfrm>
          <a:prstGeom prst="ellipse">
            <a:avLst/>
          </a:prstGeom>
          <a:noFill/>
          <a:ln w="38100">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 name="What Am I?">
            <a:extLst>
              <a:ext uri="{FF2B5EF4-FFF2-40B4-BE49-F238E27FC236}">
                <a16:creationId xmlns:a16="http://schemas.microsoft.com/office/drawing/2014/main" id="{672FF682-DBC7-483F-BA42-6F89268EC34E}"/>
              </a:ext>
            </a:extLst>
          </p:cNvPr>
          <p:cNvSpPr/>
          <p:nvPr/>
        </p:nvSpPr>
        <p:spPr>
          <a:xfrm>
            <a:off x="5095875" y="5759451"/>
            <a:ext cx="1982788" cy="365125"/>
          </a:xfrm>
          <a:prstGeom prst="roundRect">
            <a:avLst/>
          </a:prstGeom>
          <a:solidFill>
            <a:srgbClr val="0096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am I?</a:t>
            </a:r>
          </a:p>
        </p:txBody>
      </p:sp>
      <p:grpSp>
        <p:nvGrpSpPr>
          <p:cNvPr id="11" name="Group 10">
            <a:extLst>
              <a:ext uri="{FF2B5EF4-FFF2-40B4-BE49-F238E27FC236}">
                <a16:creationId xmlns:a16="http://schemas.microsoft.com/office/drawing/2014/main" id="{E0E702BA-E5C7-4FBE-B669-67DCC5197BEF}"/>
              </a:ext>
            </a:extLst>
          </p:cNvPr>
          <p:cNvGrpSpPr>
            <a:grpSpLocks/>
          </p:cNvGrpSpPr>
          <p:nvPr/>
        </p:nvGrpSpPr>
        <p:grpSpPr bwMode="auto">
          <a:xfrm>
            <a:off x="6386513" y="2249489"/>
            <a:ext cx="3808412" cy="3838575"/>
            <a:chOff x="4862173" y="2248845"/>
            <a:chExt cx="3808998" cy="3839588"/>
          </a:xfrm>
        </p:grpSpPr>
        <p:sp>
          <p:nvSpPr>
            <p:cNvPr id="15374" name="Rectangle 23">
              <a:extLst>
                <a:ext uri="{FF2B5EF4-FFF2-40B4-BE49-F238E27FC236}">
                  <a16:creationId xmlns:a16="http://schemas.microsoft.com/office/drawing/2014/main" id="{671EE7D0-F65B-4189-A661-D92ADEFD0BFF}"/>
                </a:ext>
              </a:extLst>
            </p:cNvPr>
            <p:cNvSpPr>
              <a:spLocks noChangeArrowheads="1"/>
            </p:cNvSpPr>
            <p:nvPr/>
          </p:nvSpPr>
          <p:spPr bwMode="auto">
            <a:xfrm>
              <a:off x="4862173" y="5811434"/>
              <a:ext cx="3808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A seahorse!</a:t>
              </a:r>
            </a:p>
          </p:txBody>
        </p:sp>
        <p:pic>
          <p:nvPicPr>
            <p:cNvPr id="15375" name="Picture 5">
              <a:extLst>
                <a:ext uri="{FF2B5EF4-FFF2-40B4-BE49-F238E27FC236}">
                  <a16:creationId xmlns:a16="http://schemas.microsoft.com/office/drawing/2014/main" id="{6E15C970-2171-4D03-9462-80DB042976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4684" y="2248845"/>
              <a:ext cx="1411448" cy="3385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TextBox 16">
            <a:extLst>
              <a:ext uri="{FF2B5EF4-FFF2-40B4-BE49-F238E27FC236}">
                <a16:creationId xmlns:a16="http://schemas.microsoft.com/office/drawing/2014/main" id="{217CC767-C397-4548-8317-9A9E4C4FE878}"/>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nextCondLst>
                <p:cond evt="onClick" delay="0">
                  <p:tgtEl>
                    <p:spTgt spid="18"/>
                  </p:tgtEl>
                </p:cond>
              </p:nextCondLst>
            </p:seq>
          </p:childTnLst>
        </p:cTn>
      </p:par>
    </p:tnLst>
    <p:bldLst>
      <p:bldP spid="13" grpId="0" animBg="1"/>
      <p:bldP spid="12"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03F8C34-9E47-45DE-BBA9-10CB9E2BB569}"/>
              </a:ext>
            </a:extLst>
          </p:cNvPr>
          <p:cNvSpPr/>
          <p:nvPr/>
        </p:nvSpPr>
        <p:spPr>
          <a:xfrm>
            <a:off x="2876550" y="4710114"/>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am most active at night. </a:t>
            </a:r>
            <a:endParaRPr lang="en-GB" dirty="0">
              <a:solidFill>
                <a:prstClr val="white"/>
              </a:solidFill>
              <a:latin typeface="Twinkl"/>
            </a:endParaRPr>
          </a:p>
        </p:txBody>
      </p:sp>
      <p:sp>
        <p:nvSpPr>
          <p:cNvPr id="12" name="Rectangle: Rounded Corners 11">
            <a:extLst>
              <a:ext uri="{FF2B5EF4-FFF2-40B4-BE49-F238E27FC236}">
                <a16:creationId xmlns:a16="http://schemas.microsoft.com/office/drawing/2014/main" id="{EC5FD9F9-1762-4610-A878-E1B5203CEC93}"/>
              </a:ext>
            </a:extLst>
          </p:cNvPr>
          <p:cNvSpPr/>
          <p:nvPr/>
        </p:nvSpPr>
        <p:spPr>
          <a:xfrm>
            <a:off x="2876550" y="3581400"/>
            <a:ext cx="5772150" cy="693738"/>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am one of the fastest </a:t>
            </a:r>
          </a:p>
          <a:p>
            <a:pPr>
              <a:defRPr/>
            </a:pPr>
            <a:r>
              <a:rPr lang="en-GB" dirty="0">
                <a:solidFill>
                  <a:srgbClr val="1C1C1C">
                    <a:lumMod val="90000"/>
                    <a:lumOff val="10000"/>
                  </a:srgbClr>
                </a:solidFill>
                <a:latin typeface="Twinkl"/>
              </a:rPr>
              <a:t>swimmers in the ocean.</a:t>
            </a:r>
            <a:endParaRPr lang="en-GB" dirty="0">
              <a:solidFill>
                <a:prstClr val="white"/>
              </a:solidFill>
              <a:latin typeface="Twinkl"/>
            </a:endParaRPr>
          </a:p>
        </p:txBody>
      </p:sp>
      <p:sp>
        <p:nvSpPr>
          <p:cNvPr id="10" name="Rectangle: Rounded Corners 9">
            <a:extLst>
              <a:ext uri="{FF2B5EF4-FFF2-40B4-BE49-F238E27FC236}">
                <a16:creationId xmlns:a16="http://schemas.microsoft.com/office/drawing/2014/main" id="{DC286C60-02E2-4E15-A61B-2B154CB6D944}"/>
              </a:ext>
            </a:extLst>
          </p:cNvPr>
          <p:cNvSpPr/>
          <p:nvPr/>
        </p:nvSpPr>
        <p:spPr>
          <a:xfrm>
            <a:off x="2876550" y="2541589"/>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a very long and </a:t>
            </a:r>
            <a:br>
              <a:rPr lang="en-GB" dirty="0">
                <a:solidFill>
                  <a:srgbClr val="1C1C1C">
                    <a:lumMod val="90000"/>
                    <a:lumOff val="10000"/>
                  </a:srgbClr>
                </a:solidFill>
                <a:latin typeface="Twinkl"/>
              </a:rPr>
            </a:br>
            <a:r>
              <a:rPr lang="en-GB" dirty="0">
                <a:solidFill>
                  <a:srgbClr val="1C1C1C">
                    <a:lumMod val="90000"/>
                    <a:lumOff val="10000"/>
                  </a:srgbClr>
                </a:solidFill>
                <a:latin typeface="Twinkl"/>
              </a:rPr>
              <a:t>sharp nose.</a:t>
            </a:r>
            <a:endParaRPr lang="en-GB" dirty="0">
              <a:solidFill>
                <a:prstClr val="white"/>
              </a:solidFill>
              <a:latin typeface="Twinkl"/>
            </a:endParaRPr>
          </a:p>
        </p:txBody>
      </p:sp>
      <p:pic>
        <p:nvPicPr>
          <p:cNvPr id="16" name="Picture 15">
            <a:extLst>
              <a:ext uri="{FF2B5EF4-FFF2-40B4-BE49-F238E27FC236}">
                <a16:creationId xmlns:a16="http://schemas.microsoft.com/office/drawing/2014/main" id="{AB8E938A-7A97-4963-935E-6096EAB7CFC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822903" y="2522364"/>
            <a:ext cx="2935538" cy="2935538"/>
          </a:xfrm>
          <a:prstGeom prst="flowChartConnector">
            <a:avLst/>
          </a:prstGeom>
        </p:spPr>
      </p:pic>
      <p:sp>
        <p:nvSpPr>
          <p:cNvPr id="16390" name="Title 20">
            <a:extLst>
              <a:ext uri="{FF2B5EF4-FFF2-40B4-BE49-F238E27FC236}">
                <a16:creationId xmlns:a16="http://schemas.microsoft.com/office/drawing/2014/main" id="{D9550113-89D4-4E5A-B6B9-DEE4DF8D66B0}"/>
              </a:ext>
            </a:extLst>
          </p:cNvPr>
          <p:cNvSpPr>
            <a:spLocks noGrp="1" noChangeArrowheads="1"/>
          </p:cNvSpPr>
          <p:nvPr>
            <p:ph type="title"/>
          </p:nvPr>
        </p:nvSpPr>
        <p:spPr>
          <a:xfrm>
            <a:off x="1949450" y="765176"/>
            <a:ext cx="8275638" cy="993775"/>
          </a:xfrm>
          <a:solidFill>
            <a:srgbClr val="2C7EAB"/>
          </a:solidFill>
        </p:spPr>
        <p:txBody>
          <a:bodyPr/>
          <a:lstStyle/>
          <a:p>
            <a:r>
              <a:rPr lang="en-GB" altLang="en-US" sz="3600">
                <a:solidFill>
                  <a:schemeClr val="bg1"/>
                </a:solidFill>
              </a:rPr>
              <a:t>What am I?</a:t>
            </a:r>
          </a:p>
        </p:txBody>
      </p:sp>
      <p:sp>
        <p:nvSpPr>
          <p:cNvPr id="16391" name="Rectangle 4">
            <a:extLst>
              <a:ext uri="{FF2B5EF4-FFF2-40B4-BE49-F238E27FC236}">
                <a16:creationId xmlns:a16="http://schemas.microsoft.com/office/drawing/2014/main" id="{B5F214F4-3EDA-483C-B04C-47A29831A0F0}"/>
              </a:ext>
            </a:extLst>
          </p:cNvPr>
          <p:cNvSpPr>
            <a:spLocks noChangeArrowheads="1"/>
          </p:cNvSpPr>
          <p:nvPr/>
        </p:nvSpPr>
        <p:spPr bwMode="auto">
          <a:xfrm>
            <a:off x="2279650" y="199390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Click the seaweed for clues.</a:t>
            </a:r>
          </a:p>
        </p:txBody>
      </p:sp>
      <p:pic>
        <p:nvPicPr>
          <p:cNvPr id="4" name="1">
            <a:extLst>
              <a:ext uri="{FF2B5EF4-FFF2-40B4-BE49-F238E27FC236}">
                <a16:creationId xmlns:a16="http://schemas.microsoft.com/office/drawing/2014/main" id="{C58B53F0-F480-4954-8F13-46213A7F19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05051"/>
            <a:ext cx="112553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2">
            <a:extLst>
              <a:ext uri="{FF2B5EF4-FFF2-40B4-BE49-F238E27FC236}">
                <a16:creationId xmlns:a16="http://schemas.microsoft.com/office/drawing/2014/main" id="{1E795812-1460-473A-AD76-17ADA49E68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430588"/>
            <a:ext cx="11255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3">
            <a:extLst>
              <a:ext uri="{FF2B5EF4-FFF2-40B4-BE49-F238E27FC236}">
                <a16:creationId xmlns:a16="http://schemas.microsoft.com/office/drawing/2014/main" id="{12DA9AF2-9702-4C89-BEB3-10FAB81E8B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4560889"/>
            <a:ext cx="1125538"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541A39B-9585-4D37-87E9-923BECA5F7B9}"/>
              </a:ext>
            </a:extLst>
          </p:cNvPr>
          <p:cNvSpPr/>
          <p:nvPr/>
        </p:nvSpPr>
        <p:spPr>
          <a:xfrm>
            <a:off x="6823075" y="2522539"/>
            <a:ext cx="2935288" cy="2935287"/>
          </a:xfrm>
          <a:prstGeom prst="ellipse">
            <a:avLst/>
          </a:prstGeom>
          <a:noFill/>
          <a:ln w="38100">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 name="What Am I?">
            <a:extLst>
              <a:ext uri="{FF2B5EF4-FFF2-40B4-BE49-F238E27FC236}">
                <a16:creationId xmlns:a16="http://schemas.microsoft.com/office/drawing/2014/main" id="{672FF682-DBC7-483F-BA42-6F89268EC34E}"/>
              </a:ext>
            </a:extLst>
          </p:cNvPr>
          <p:cNvSpPr/>
          <p:nvPr/>
        </p:nvSpPr>
        <p:spPr>
          <a:xfrm>
            <a:off x="5095875" y="5759451"/>
            <a:ext cx="1982788" cy="365125"/>
          </a:xfrm>
          <a:prstGeom prst="roundRect">
            <a:avLst/>
          </a:prstGeom>
          <a:solidFill>
            <a:srgbClr val="0096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am I?</a:t>
            </a:r>
          </a:p>
        </p:txBody>
      </p:sp>
      <p:grpSp>
        <p:nvGrpSpPr>
          <p:cNvPr id="2" name="Group 1">
            <a:extLst>
              <a:ext uri="{FF2B5EF4-FFF2-40B4-BE49-F238E27FC236}">
                <a16:creationId xmlns:a16="http://schemas.microsoft.com/office/drawing/2014/main" id="{00492709-EB01-4E0D-9D72-2C8EEF51003E}"/>
              </a:ext>
            </a:extLst>
          </p:cNvPr>
          <p:cNvGrpSpPr>
            <a:grpSpLocks/>
          </p:cNvGrpSpPr>
          <p:nvPr/>
        </p:nvGrpSpPr>
        <p:grpSpPr bwMode="auto">
          <a:xfrm>
            <a:off x="6386513" y="3224213"/>
            <a:ext cx="3808412" cy="2863850"/>
            <a:chOff x="4862173" y="3224883"/>
            <a:chExt cx="3808998" cy="2863550"/>
          </a:xfrm>
        </p:grpSpPr>
        <p:sp>
          <p:nvSpPr>
            <p:cNvPr id="16398" name="Rectangle 23">
              <a:extLst>
                <a:ext uri="{FF2B5EF4-FFF2-40B4-BE49-F238E27FC236}">
                  <a16:creationId xmlns:a16="http://schemas.microsoft.com/office/drawing/2014/main" id="{E1E5805C-09FD-420D-A0D9-0870A248024C}"/>
                </a:ext>
              </a:extLst>
            </p:cNvPr>
            <p:cNvSpPr>
              <a:spLocks noChangeArrowheads="1"/>
            </p:cNvSpPr>
            <p:nvPr/>
          </p:nvSpPr>
          <p:spPr bwMode="auto">
            <a:xfrm>
              <a:off x="4862173" y="5811434"/>
              <a:ext cx="3808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A swordfish!</a:t>
              </a:r>
            </a:p>
          </p:txBody>
        </p:sp>
        <p:pic>
          <p:nvPicPr>
            <p:cNvPr id="16399" name="Picture 17" descr="Z:\# Action Folder!\PDF &amp; Preview\PNG\Minibeasts\caterpillar-minibeast-new.png">
              <a:extLst>
                <a:ext uri="{FF2B5EF4-FFF2-40B4-BE49-F238E27FC236}">
                  <a16:creationId xmlns:a16="http://schemas.microsoft.com/office/drawing/2014/main" id="{4C88FF43-ACC0-4629-9619-7ABE31E140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55834" y="3224883"/>
              <a:ext cx="3078607" cy="1432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TextBox 16">
            <a:extLst>
              <a:ext uri="{FF2B5EF4-FFF2-40B4-BE49-F238E27FC236}">
                <a16:creationId xmlns:a16="http://schemas.microsoft.com/office/drawing/2014/main" id="{C3BF3912-A8B0-4538-A077-C6859F70C43E}"/>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nextCondLst>
                <p:cond evt="onClick" delay="0">
                  <p:tgtEl>
                    <p:spTgt spid="18"/>
                  </p:tgtEl>
                </p:cond>
              </p:nextCondLst>
            </p:seq>
          </p:childTnLst>
        </p:cTn>
      </p:par>
    </p:tnLst>
    <p:bldLst>
      <p:bldP spid="13" grpId="0" animBg="1"/>
      <p:bldP spid="12"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03F8C34-9E47-45DE-BBA9-10CB9E2BB569}"/>
              </a:ext>
            </a:extLst>
          </p:cNvPr>
          <p:cNvSpPr/>
          <p:nvPr/>
        </p:nvSpPr>
        <p:spPr>
          <a:xfrm>
            <a:off x="2876550" y="4710114"/>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can sometimes change colours.</a:t>
            </a:r>
            <a:endParaRPr lang="en-GB" dirty="0">
              <a:solidFill>
                <a:prstClr val="white"/>
              </a:solidFill>
              <a:latin typeface="Twinkl"/>
            </a:endParaRPr>
          </a:p>
        </p:txBody>
      </p:sp>
      <p:sp>
        <p:nvSpPr>
          <p:cNvPr id="12" name="Rectangle: Rounded Corners 11">
            <a:extLst>
              <a:ext uri="{FF2B5EF4-FFF2-40B4-BE49-F238E27FC236}">
                <a16:creationId xmlns:a16="http://schemas.microsoft.com/office/drawing/2014/main" id="{EC5FD9F9-1762-4610-A878-E1B5203CEC93}"/>
              </a:ext>
            </a:extLst>
          </p:cNvPr>
          <p:cNvSpPr/>
          <p:nvPr/>
        </p:nvSpPr>
        <p:spPr>
          <a:xfrm>
            <a:off x="2876550" y="3581400"/>
            <a:ext cx="5772150" cy="693738"/>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have no brain.</a:t>
            </a:r>
            <a:endParaRPr lang="en-GB" dirty="0">
              <a:solidFill>
                <a:prstClr val="white"/>
              </a:solidFill>
              <a:latin typeface="Twinkl"/>
            </a:endParaRPr>
          </a:p>
        </p:txBody>
      </p:sp>
      <p:sp>
        <p:nvSpPr>
          <p:cNvPr id="10" name="Rectangle: Rounded Corners 9">
            <a:extLst>
              <a:ext uri="{FF2B5EF4-FFF2-40B4-BE49-F238E27FC236}">
                <a16:creationId xmlns:a16="http://schemas.microsoft.com/office/drawing/2014/main" id="{DC286C60-02E2-4E15-A61B-2B154CB6D944}"/>
              </a:ext>
            </a:extLst>
          </p:cNvPr>
          <p:cNvSpPr/>
          <p:nvPr/>
        </p:nvSpPr>
        <p:spPr>
          <a:xfrm>
            <a:off x="2876550" y="2541589"/>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can be smaller than a pinhead</a:t>
            </a:r>
          </a:p>
          <a:p>
            <a:pPr>
              <a:defRPr/>
            </a:pPr>
            <a:r>
              <a:rPr lang="en-GB" dirty="0">
                <a:solidFill>
                  <a:srgbClr val="1C1C1C">
                    <a:lumMod val="90000"/>
                    <a:lumOff val="10000"/>
                  </a:srgbClr>
                </a:solidFill>
                <a:latin typeface="Twinkl"/>
              </a:rPr>
              <a:t>or bigger than a human. </a:t>
            </a:r>
            <a:endParaRPr lang="en-GB" dirty="0">
              <a:solidFill>
                <a:prstClr val="white"/>
              </a:solidFill>
              <a:latin typeface="Twinkl"/>
            </a:endParaRPr>
          </a:p>
        </p:txBody>
      </p:sp>
      <p:pic>
        <p:nvPicPr>
          <p:cNvPr id="16" name="Picture 15">
            <a:extLst>
              <a:ext uri="{FF2B5EF4-FFF2-40B4-BE49-F238E27FC236}">
                <a16:creationId xmlns:a16="http://schemas.microsoft.com/office/drawing/2014/main" id="{AB8E938A-7A97-4963-935E-6096EAB7CFC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822903" y="2522364"/>
            <a:ext cx="2935538" cy="2935538"/>
          </a:xfrm>
          <a:prstGeom prst="flowChartConnector">
            <a:avLst/>
          </a:prstGeom>
        </p:spPr>
      </p:pic>
      <p:sp>
        <p:nvSpPr>
          <p:cNvPr id="17414" name="Title 20">
            <a:extLst>
              <a:ext uri="{FF2B5EF4-FFF2-40B4-BE49-F238E27FC236}">
                <a16:creationId xmlns:a16="http://schemas.microsoft.com/office/drawing/2014/main" id="{D95414AD-3C3A-4E17-A857-C90E7235F1A5}"/>
              </a:ext>
            </a:extLst>
          </p:cNvPr>
          <p:cNvSpPr>
            <a:spLocks noGrp="1" noChangeArrowheads="1"/>
          </p:cNvSpPr>
          <p:nvPr>
            <p:ph type="title"/>
          </p:nvPr>
        </p:nvSpPr>
        <p:spPr>
          <a:xfrm>
            <a:off x="1949450" y="765176"/>
            <a:ext cx="8275638" cy="993775"/>
          </a:xfrm>
          <a:solidFill>
            <a:srgbClr val="2C7EAB"/>
          </a:solidFill>
        </p:spPr>
        <p:txBody>
          <a:bodyPr/>
          <a:lstStyle/>
          <a:p>
            <a:r>
              <a:rPr lang="en-GB" altLang="en-US" sz="3600">
                <a:solidFill>
                  <a:schemeClr val="bg1"/>
                </a:solidFill>
              </a:rPr>
              <a:t>What am I?</a:t>
            </a:r>
          </a:p>
        </p:txBody>
      </p:sp>
      <p:sp>
        <p:nvSpPr>
          <p:cNvPr id="17415" name="Rectangle 4">
            <a:extLst>
              <a:ext uri="{FF2B5EF4-FFF2-40B4-BE49-F238E27FC236}">
                <a16:creationId xmlns:a16="http://schemas.microsoft.com/office/drawing/2014/main" id="{D1D56469-8AA1-4368-A465-E2749682E446}"/>
              </a:ext>
            </a:extLst>
          </p:cNvPr>
          <p:cNvSpPr>
            <a:spLocks noChangeArrowheads="1"/>
          </p:cNvSpPr>
          <p:nvPr/>
        </p:nvSpPr>
        <p:spPr bwMode="auto">
          <a:xfrm>
            <a:off x="2279650" y="199390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Click the seaweed for clues.</a:t>
            </a:r>
          </a:p>
        </p:txBody>
      </p:sp>
      <p:pic>
        <p:nvPicPr>
          <p:cNvPr id="4" name="1">
            <a:extLst>
              <a:ext uri="{FF2B5EF4-FFF2-40B4-BE49-F238E27FC236}">
                <a16:creationId xmlns:a16="http://schemas.microsoft.com/office/drawing/2014/main" id="{40039AD1-45D9-4955-B703-B38732DDA0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05051"/>
            <a:ext cx="112553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2">
            <a:extLst>
              <a:ext uri="{FF2B5EF4-FFF2-40B4-BE49-F238E27FC236}">
                <a16:creationId xmlns:a16="http://schemas.microsoft.com/office/drawing/2014/main" id="{E2F84BDC-9183-4877-8B3F-5FB2919C0D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430588"/>
            <a:ext cx="11255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3">
            <a:extLst>
              <a:ext uri="{FF2B5EF4-FFF2-40B4-BE49-F238E27FC236}">
                <a16:creationId xmlns:a16="http://schemas.microsoft.com/office/drawing/2014/main" id="{4DAA9060-5108-4123-AA6A-03ADBA9CB4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4560889"/>
            <a:ext cx="1125538"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541A39B-9585-4D37-87E9-923BECA5F7B9}"/>
              </a:ext>
            </a:extLst>
          </p:cNvPr>
          <p:cNvSpPr/>
          <p:nvPr/>
        </p:nvSpPr>
        <p:spPr>
          <a:xfrm>
            <a:off x="6823075" y="2522539"/>
            <a:ext cx="2935288" cy="2935287"/>
          </a:xfrm>
          <a:prstGeom prst="ellipse">
            <a:avLst/>
          </a:prstGeom>
          <a:noFill/>
          <a:ln w="38100">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 name="What Am I?">
            <a:extLst>
              <a:ext uri="{FF2B5EF4-FFF2-40B4-BE49-F238E27FC236}">
                <a16:creationId xmlns:a16="http://schemas.microsoft.com/office/drawing/2014/main" id="{672FF682-DBC7-483F-BA42-6F89268EC34E}"/>
              </a:ext>
            </a:extLst>
          </p:cNvPr>
          <p:cNvSpPr/>
          <p:nvPr/>
        </p:nvSpPr>
        <p:spPr>
          <a:xfrm>
            <a:off x="5095875" y="5759451"/>
            <a:ext cx="1982788" cy="365125"/>
          </a:xfrm>
          <a:prstGeom prst="roundRect">
            <a:avLst/>
          </a:prstGeom>
          <a:solidFill>
            <a:srgbClr val="0096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am I?</a:t>
            </a:r>
          </a:p>
        </p:txBody>
      </p:sp>
      <p:grpSp>
        <p:nvGrpSpPr>
          <p:cNvPr id="17" name="Group 16">
            <a:extLst>
              <a:ext uri="{FF2B5EF4-FFF2-40B4-BE49-F238E27FC236}">
                <a16:creationId xmlns:a16="http://schemas.microsoft.com/office/drawing/2014/main" id="{8479DFA6-A43A-43B5-80E6-50778D4131B8}"/>
              </a:ext>
            </a:extLst>
          </p:cNvPr>
          <p:cNvGrpSpPr>
            <a:grpSpLocks/>
          </p:cNvGrpSpPr>
          <p:nvPr/>
        </p:nvGrpSpPr>
        <p:grpSpPr bwMode="auto">
          <a:xfrm>
            <a:off x="6386513" y="2398713"/>
            <a:ext cx="3808412" cy="3689350"/>
            <a:chOff x="4862173" y="2398982"/>
            <a:chExt cx="3808998" cy="3689451"/>
          </a:xfrm>
        </p:grpSpPr>
        <p:sp>
          <p:nvSpPr>
            <p:cNvPr id="17422" name="Rectangle 23">
              <a:extLst>
                <a:ext uri="{FF2B5EF4-FFF2-40B4-BE49-F238E27FC236}">
                  <a16:creationId xmlns:a16="http://schemas.microsoft.com/office/drawing/2014/main" id="{0054E4F3-C096-4F2A-9428-B7B2E4ACC8AB}"/>
                </a:ext>
              </a:extLst>
            </p:cNvPr>
            <p:cNvSpPr>
              <a:spLocks noChangeArrowheads="1"/>
            </p:cNvSpPr>
            <p:nvPr/>
          </p:nvSpPr>
          <p:spPr bwMode="auto">
            <a:xfrm>
              <a:off x="4862173" y="5811434"/>
              <a:ext cx="3808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A jellyfish!</a:t>
              </a:r>
            </a:p>
          </p:txBody>
        </p:sp>
        <p:grpSp>
          <p:nvGrpSpPr>
            <p:cNvPr id="17423" name="Group 13">
              <a:extLst>
                <a:ext uri="{FF2B5EF4-FFF2-40B4-BE49-F238E27FC236}">
                  <a16:creationId xmlns:a16="http://schemas.microsoft.com/office/drawing/2014/main" id="{77808157-5B04-48EF-8D68-536B1DC3705D}"/>
                </a:ext>
              </a:extLst>
            </p:cNvPr>
            <p:cNvGrpSpPr>
              <a:grpSpLocks/>
            </p:cNvGrpSpPr>
            <p:nvPr/>
          </p:nvGrpSpPr>
          <p:grpSpPr bwMode="auto">
            <a:xfrm>
              <a:off x="5693837" y="2398982"/>
              <a:ext cx="1714266" cy="3283635"/>
              <a:chOff x="5693837" y="2398982"/>
              <a:chExt cx="1714266" cy="3283635"/>
            </a:xfrm>
          </p:grpSpPr>
          <p:pic>
            <p:nvPicPr>
              <p:cNvPr id="17424" name="Picture 2">
                <a:extLst>
                  <a:ext uri="{FF2B5EF4-FFF2-40B4-BE49-F238E27FC236}">
                    <a16:creationId xmlns:a16="http://schemas.microsoft.com/office/drawing/2014/main" id="{95CE25F6-A530-4A7B-8A7B-00A1038141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93837" y="3089580"/>
                <a:ext cx="698208" cy="1902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5" name="Picture 10">
                <a:extLst>
                  <a:ext uri="{FF2B5EF4-FFF2-40B4-BE49-F238E27FC236}">
                    <a16:creationId xmlns:a16="http://schemas.microsoft.com/office/drawing/2014/main" id="{ACC4C9A2-7C2B-4C9B-A64F-1A1CFF3369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02748" y="2398982"/>
                <a:ext cx="1205355" cy="3283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19" name="TextBox 18">
            <a:extLst>
              <a:ext uri="{FF2B5EF4-FFF2-40B4-BE49-F238E27FC236}">
                <a16:creationId xmlns:a16="http://schemas.microsoft.com/office/drawing/2014/main" id="{A42DCD6A-3F20-48E9-8374-6D5EAF4CE230}"/>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childTnLst>
                    </p:cTn>
                  </p:par>
                </p:childTnLst>
              </p:cTn>
              <p:nextCondLst>
                <p:cond evt="onClick" delay="0">
                  <p:tgtEl>
                    <p:spTgt spid="18"/>
                  </p:tgtEl>
                </p:cond>
              </p:nextCondLst>
            </p:seq>
          </p:childTnLst>
        </p:cTn>
      </p:par>
    </p:tnLst>
    <p:bldLst>
      <p:bldP spid="13" grpId="0" animBg="1"/>
      <p:bldP spid="12"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403F8C34-9E47-45DE-BBA9-10CB9E2BB569}"/>
              </a:ext>
            </a:extLst>
          </p:cNvPr>
          <p:cNvSpPr/>
          <p:nvPr/>
        </p:nvSpPr>
        <p:spPr>
          <a:xfrm>
            <a:off x="2876550" y="4710114"/>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spend most of my time on land.</a:t>
            </a:r>
            <a:endParaRPr lang="en-GB" dirty="0">
              <a:solidFill>
                <a:prstClr val="white"/>
              </a:solidFill>
              <a:latin typeface="Twinkl"/>
            </a:endParaRPr>
          </a:p>
        </p:txBody>
      </p:sp>
      <p:sp>
        <p:nvSpPr>
          <p:cNvPr id="12" name="Rectangle: Rounded Corners 11">
            <a:extLst>
              <a:ext uri="{FF2B5EF4-FFF2-40B4-BE49-F238E27FC236}">
                <a16:creationId xmlns:a16="http://schemas.microsoft.com/office/drawing/2014/main" id="{EC5FD9F9-1762-4610-A878-E1B5203CEC93}"/>
              </a:ext>
            </a:extLst>
          </p:cNvPr>
          <p:cNvSpPr/>
          <p:nvPr/>
        </p:nvSpPr>
        <p:spPr>
          <a:xfrm>
            <a:off x="2876550" y="3581400"/>
            <a:ext cx="5772150" cy="693738"/>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use special equipment to </a:t>
            </a:r>
          </a:p>
          <a:p>
            <a:pPr>
              <a:defRPr/>
            </a:pPr>
            <a:r>
              <a:rPr lang="en-GB" dirty="0">
                <a:solidFill>
                  <a:srgbClr val="1C1C1C">
                    <a:lumMod val="90000"/>
                    <a:lumOff val="10000"/>
                  </a:srgbClr>
                </a:solidFill>
                <a:latin typeface="Twinkl"/>
              </a:rPr>
              <a:t>Breathe underwater. </a:t>
            </a:r>
            <a:endParaRPr lang="en-GB" dirty="0">
              <a:solidFill>
                <a:prstClr val="white"/>
              </a:solidFill>
              <a:latin typeface="Twinkl"/>
            </a:endParaRPr>
          </a:p>
        </p:txBody>
      </p:sp>
      <p:sp>
        <p:nvSpPr>
          <p:cNvPr id="10" name="Rectangle: Rounded Corners 9">
            <a:extLst>
              <a:ext uri="{FF2B5EF4-FFF2-40B4-BE49-F238E27FC236}">
                <a16:creationId xmlns:a16="http://schemas.microsoft.com/office/drawing/2014/main" id="{DC286C60-02E2-4E15-A61B-2B154CB6D944}"/>
              </a:ext>
            </a:extLst>
          </p:cNvPr>
          <p:cNvSpPr/>
          <p:nvPr/>
        </p:nvSpPr>
        <p:spPr>
          <a:xfrm>
            <a:off x="2876550" y="2541589"/>
            <a:ext cx="5772150" cy="695325"/>
          </a:xfrm>
          <a:prstGeom prst="roundRect">
            <a:avLst/>
          </a:prstGeom>
          <a:solidFill>
            <a:schemeClr val="bg1"/>
          </a:solidFill>
          <a:ln w="28575">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lIns="792000" anchor="ctr"/>
          <a:lstStyle/>
          <a:p>
            <a:pPr>
              <a:defRPr/>
            </a:pPr>
            <a:r>
              <a:rPr lang="en-GB" dirty="0">
                <a:solidFill>
                  <a:srgbClr val="1C1C1C">
                    <a:lumMod val="90000"/>
                    <a:lumOff val="10000"/>
                  </a:srgbClr>
                </a:solidFill>
                <a:latin typeface="Twinkl"/>
              </a:rPr>
              <a:t>I am a mammal.</a:t>
            </a:r>
            <a:endParaRPr lang="en-GB" dirty="0">
              <a:solidFill>
                <a:prstClr val="white"/>
              </a:solidFill>
              <a:latin typeface="Twinkl"/>
            </a:endParaRPr>
          </a:p>
        </p:txBody>
      </p:sp>
      <p:pic>
        <p:nvPicPr>
          <p:cNvPr id="16" name="Picture 15">
            <a:extLst>
              <a:ext uri="{FF2B5EF4-FFF2-40B4-BE49-F238E27FC236}">
                <a16:creationId xmlns:a16="http://schemas.microsoft.com/office/drawing/2014/main" id="{AB8E938A-7A97-4963-935E-6096EAB7CFC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822903" y="2522364"/>
            <a:ext cx="2935538" cy="2935538"/>
          </a:xfrm>
          <a:prstGeom prst="flowChartConnector">
            <a:avLst/>
          </a:prstGeom>
        </p:spPr>
      </p:pic>
      <p:sp>
        <p:nvSpPr>
          <p:cNvPr id="18438" name="Title 20">
            <a:extLst>
              <a:ext uri="{FF2B5EF4-FFF2-40B4-BE49-F238E27FC236}">
                <a16:creationId xmlns:a16="http://schemas.microsoft.com/office/drawing/2014/main" id="{A3D16C56-4F18-47E4-9688-C34D6FA041A3}"/>
              </a:ext>
            </a:extLst>
          </p:cNvPr>
          <p:cNvSpPr>
            <a:spLocks noGrp="1" noChangeArrowheads="1"/>
          </p:cNvSpPr>
          <p:nvPr>
            <p:ph type="title"/>
          </p:nvPr>
        </p:nvSpPr>
        <p:spPr>
          <a:xfrm>
            <a:off x="1949450" y="765176"/>
            <a:ext cx="8275638" cy="993775"/>
          </a:xfrm>
          <a:solidFill>
            <a:srgbClr val="2C7EAB"/>
          </a:solidFill>
        </p:spPr>
        <p:txBody>
          <a:bodyPr/>
          <a:lstStyle/>
          <a:p>
            <a:r>
              <a:rPr lang="en-GB" altLang="en-US" sz="3600">
                <a:solidFill>
                  <a:schemeClr val="bg1"/>
                </a:solidFill>
              </a:rPr>
              <a:t>What am I?</a:t>
            </a:r>
          </a:p>
        </p:txBody>
      </p:sp>
      <p:sp>
        <p:nvSpPr>
          <p:cNvPr id="18439" name="Rectangle 4">
            <a:extLst>
              <a:ext uri="{FF2B5EF4-FFF2-40B4-BE49-F238E27FC236}">
                <a16:creationId xmlns:a16="http://schemas.microsoft.com/office/drawing/2014/main" id="{15BEC3DE-6FA1-4B33-B59F-F3CAEA347CDB}"/>
              </a:ext>
            </a:extLst>
          </p:cNvPr>
          <p:cNvSpPr>
            <a:spLocks noChangeArrowheads="1"/>
          </p:cNvSpPr>
          <p:nvPr/>
        </p:nvSpPr>
        <p:spPr bwMode="auto">
          <a:xfrm>
            <a:off x="2279650" y="1993901"/>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Click the seaweed for clues.</a:t>
            </a:r>
          </a:p>
        </p:txBody>
      </p:sp>
      <p:pic>
        <p:nvPicPr>
          <p:cNvPr id="4" name="1">
            <a:extLst>
              <a:ext uri="{FF2B5EF4-FFF2-40B4-BE49-F238E27FC236}">
                <a16:creationId xmlns:a16="http://schemas.microsoft.com/office/drawing/2014/main" id="{EB656F41-A53E-4C34-828A-D753FFF845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2305051"/>
            <a:ext cx="112553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2">
            <a:extLst>
              <a:ext uri="{FF2B5EF4-FFF2-40B4-BE49-F238E27FC236}">
                <a16:creationId xmlns:a16="http://schemas.microsoft.com/office/drawing/2014/main" id="{E58113B4-5E75-42F2-890D-86295466EB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430588"/>
            <a:ext cx="11255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3">
            <a:extLst>
              <a:ext uri="{FF2B5EF4-FFF2-40B4-BE49-F238E27FC236}">
                <a16:creationId xmlns:a16="http://schemas.microsoft.com/office/drawing/2014/main" id="{A03050D7-FB4C-4385-8CED-013F531B2C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4560889"/>
            <a:ext cx="1125538"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16:creationId xmlns:a16="http://schemas.microsoft.com/office/drawing/2014/main" id="{4541A39B-9585-4D37-87E9-923BECA5F7B9}"/>
              </a:ext>
            </a:extLst>
          </p:cNvPr>
          <p:cNvSpPr/>
          <p:nvPr/>
        </p:nvSpPr>
        <p:spPr>
          <a:xfrm>
            <a:off x="6823075" y="2522539"/>
            <a:ext cx="2935288" cy="2935287"/>
          </a:xfrm>
          <a:prstGeom prst="ellipse">
            <a:avLst/>
          </a:prstGeom>
          <a:noFill/>
          <a:ln w="38100">
            <a:solidFill>
              <a:srgbClr val="2C7E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 name="What Am I?">
            <a:extLst>
              <a:ext uri="{FF2B5EF4-FFF2-40B4-BE49-F238E27FC236}">
                <a16:creationId xmlns:a16="http://schemas.microsoft.com/office/drawing/2014/main" id="{672FF682-DBC7-483F-BA42-6F89268EC34E}"/>
              </a:ext>
            </a:extLst>
          </p:cNvPr>
          <p:cNvSpPr/>
          <p:nvPr/>
        </p:nvSpPr>
        <p:spPr>
          <a:xfrm>
            <a:off x="5095875" y="5759451"/>
            <a:ext cx="1982788" cy="365125"/>
          </a:xfrm>
          <a:prstGeom prst="roundRect">
            <a:avLst/>
          </a:prstGeom>
          <a:solidFill>
            <a:srgbClr val="0096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am I?</a:t>
            </a:r>
          </a:p>
        </p:txBody>
      </p:sp>
      <p:grpSp>
        <p:nvGrpSpPr>
          <p:cNvPr id="15" name="Group 14">
            <a:extLst>
              <a:ext uri="{FF2B5EF4-FFF2-40B4-BE49-F238E27FC236}">
                <a16:creationId xmlns:a16="http://schemas.microsoft.com/office/drawing/2014/main" id="{4FD9042E-1B67-41F3-AB22-193AA25083C7}"/>
              </a:ext>
            </a:extLst>
          </p:cNvPr>
          <p:cNvGrpSpPr>
            <a:grpSpLocks/>
          </p:cNvGrpSpPr>
          <p:nvPr/>
        </p:nvGrpSpPr>
        <p:grpSpPr bwMode="auto">
          <a:xfrm>
            <a:off x="6329363" y="2251075"/>
            <a:ext cx="3922712" cy="3836988"/>
            <a:chOff x="4805936" y="2250899"/>
            <a:chExt cx="3921471" cy="3837534"/>
          </a:xfrm>
        </p:grpSpPr>
        <p:sp>
          <p:nvSpPr>
            <p:cNvPr id="18446" name="Rectangle 23">
              <a:extLst>
                <a:ext uri="{FF2B5EF4-FFF2-40B4-BE49-F238E27FC236}">
                  <a16:creationId xmlns:a16="http://schemas.microsoft.com/office/drawing/2014/main" id="{53606E45-EB44-4DF9-9A22-9D876F46A58F}"/>
                </a:ext>
              </a:extLst>
            </p:cNvPr>
            <p:cNvSpPr>
              <a:spLocks noChangeArrowheads="1"/>
            </p:cNvSpPr>
            <p:nvPr/>
          </p:nvSpPr>
          <p:spPr bwMode="auto">
            <a:xfrm>
              <a:off x="4862173" y="5811434"/>
              <a:ext cx="3808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fontAlgn="base">
                <a:spcBef>
                  <a:spcPct val="0"/>
                </a:spcBef>
                <a:spcAft>
                  <a:spcPct val="0"/>
                </a:spcAft>
                <a:defRPr>
                  <a:solidFill>
                    <a:schemeClr val="tx1"/>
                  </a:solidFill>
                  <a:latin typeface="Twinkl" panose="020B0604020202020204" pitchFamily="2" charset="0"/>
                </a:defRPr>
              </a:lvl6pPr>
              <a:lvl7pPr marL="2971800" indent="-228600" fontAlgn="base">
                <a:spcBef>
                  <a:spcPct val="0"/>
                </a:spcBef>
                <a:spcAft>
                  <a:spcPct val="0"/>
                </a:spcAft>
                <a:defRPr>
                  <a:solidFill>
                    <a:schemeClr val="tx1"/>
                  </a:solidFill>
                  <a:latin typeface="Twinkl" panose="020B0604020202020204" pitchFamily="2" charset="0"/>
                </a:defRPr>
              </a:lvl7pPr>
              <a:lvl8pPr marL="3429000" indent="-228600" fontAlgn="base">
                <a:spcBef>
                  <a:spcPct val="0"/>
                </a:spcBef>
                <a:spcAft>
                  <a:spcPct val="0"/>
                </a:spcAft>
                <a:defRPr>
                  <a:solidFill>
                    <a:schemeClr val="tx1"/>
                  </a:solidFill>
                  <a:latin typeface="Twinkl" panose="020B0604020202020204" pitchFamily="2" charset="0"/>
                </a:defRPr>
              </a:lvl8pPr>
              <a:lvl9pPr marL="3886200" indent="-228600" fontAlgn="base">
                <a:spcBef>
                  <a:spcPct val="0"/>
                </a:spcBef>
                <a:spcAft>
                  <a:spcPct val="0"/>
                </a:spcAft>
                <a:defRPr>
                  <a:solidFill>
                    <a:schemeClr val="tx1"/>
                  </a:solidFill>
                  <a:latin typeface="Twinkl" panose="020B0604020202020204" pitchFamily="2" charset="0"/>
                </a:defRPr>
              </a:lvl9pPr>
            </a:lstStyle>
            <a:p>
              <a:pPr algn="ctr" fontAlgn="base">
                <a:spcBef>
                  <a:spcPct val="0"/>
                </a:spcBef>
                <a:spcAft>
                  <a:spcPct val="0"/>
                </a:spcAft>
              </a:pPr>
              <a:r>
                <a:rPr lang="en-GB" altLang="en-US">
                  <a:solidFill>
                    <a:srgbClr val="1C1C1C"/>
                  </a:solidFill>
                </a:rPr>
                <a:t>A scuba diver!</a:t>
              </a:r>
            </a:p>
          </p:txBody>
        </p:sp>
        <p:pic>
          <p:nvPicPr>
            <p:cNvPr id="18447" name="Picture 5">
              <a:extLst>
                <a:ext uri="{FF2B5EF4-FFF2-40B4-BE49-F238E27FC236}">
                  <a16:creationId xmlns:a16="http://schemas.microsoft.com/office/drawing/2014/main" id="{6741BB2B-7641-4701-A088-B4B76A7DA7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5936" y="2250899"/>
              <a:ext cx="3921471" cy="3153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TextBox 16">
            <a:extLst>
              <a:ext uri="{FF2B5EF4-FFF2-40B4-BE49-F238E27FC236}">
                <a16:creationId xmlns:a16="http://schemas.microsoft.com/office/drawing/2014/main" id="{6D2297B2-CA91-4268-B084-76CD8C238297}"/>
              </a:ext>
            </a:extLst>
          </p:cNvPr>
          <p:cNvSpPr txBox="1"/>
          <p:nvPr/>
        </p:nvSpPr>
        <p:spPr>
          <a:xfrm>
            <a:off x="11800115" y="0"/>
            <a:ext cx="391886" cy="369332"/>
          </a:xfrm>
          <a:prstGeom prst="rect">
            <a:avLst/>
          </a:prstGeom>
          <a:noFill/>
        </p:spPr>
        <p:txBody>
          <a:bodyPr wrap="square" rtlCol="0">
            <a:spAutoFit/>
          </a:bodyPr>
          <a:lstStyle/>
          <a:p>
            <a:r>
              <a:rPr lang="en-GB" dirty="0"/>
              <a:t>4</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childTnLst>
              </p:cTn>
              <p:nextCondLst>
                <p:cond evt="onClick" delay="0">
                  <p:tgtEl>
                    <p:spTgt spid="18"/>
                  </p:tgtEl>
                </p:cond>
              </p:nextCondLst>
            </p:seq>
          </p:childTnLst>
        </p:cTn>
      </p:par>
    </p:tnLst>
    <p:bldLst>
      <p:bldP spid="13" grpId="0" animBg="1"/>
      <p:bldP spid="12"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EB03F-7BAE-48AC-883C-BF4430643E3D}"/>
              </a:ext>
            </a:extLst>
          </p:cNvPr>
          <p:cNvSpPr>
            <a:spLocks noGrp="1"/>
          </p:cNvSpPr>
          <p:nvPr>
            <p:ph type="title"/>
          </p:nvPr>
        </p:nvSpPr>
        <p:spPr/>
        <p:txBody>
          <a:bodyPr/>
          <a:lstStyle/>
          <a:p>
            <a:pPr algn="ctr"/>
            <a:r>
              <a:rPr lang="en-GB" dirty="0"/>
              <a:t>Here are 3 activities to do related to the Great Barrier Reef:</a:t>
            </a:r>
          </a:p>
        </p:txBody>
      </p:sp>
      <p:sp>
        <p:nvSpPr>
          <p:cNvPr id="3" name="Content Placeholder 2">
            <a:extLst>
              <a:ext uri="{FF2B5EF4-FFF2-40B4-BE49-F238E27FC236}">
                <a16:creationId xmlns:a16="http://schemas.microsoft.com/office/drawing/2014/main" id="{747ADABC-3572-4574-ACC3-3AA79151E178}"/>
              </a:ext>
            </a:extLst>
          </p:cNvPr>
          <p:cNvSpPr>
            <a:spLocks noGrp="1"/>
          </p:cNvSpPr>
          <p:nvPr>
            <p:ph idx="1"/>
          </p:nvPr>
        </p:nvSpPr>
        <p:spPr/>
        <p:txBody>
          <a:bodyPr/>
          <a:lstStyle/>
          <a:p>
            <a:pPr>
              <a:lnSpc>
                <a:spcPct val="200000"/>
              </a:lnSpc>
            </a:pPr>
            <a:r>
              <a:rPr lang="en-GB" dirty="0"/>
              <a:t>Great Barrier Reef Word Search</a:t>
            </a:r>
          </a:p>
          <a:p>
            <a:pPr>
              <a:lnSpc>
                <a:spcPct val="200000"/>
              </a:lnSpc>
            </a:pPr>
            <a:r>
              <a:rPr lang="en-GB" dirty="0"/>
              <a:t>Great Barrier Reef Reading Comprehension</a:t>
            </a:r>
          </a:p>
          <a:p>
            <a:pPr>
              <a:lnSpc>
                <a:spcPct val="200000"/>
              </a:lnSpc>
            </a:pPr>
            <a:r>
              <a:rPr lang="en-GB" dirty="0"/>
              <a:t>The Great Barrier Reef at Risk </a:t>
            </a:r>
          </a:p>
        </p:txBody>
      </p:sp>
      <p:sp>
        <p:nvSpPr>
          <p:cNvPr id="4" name="TextBox 3">
            <a:extLst>
              <a:ext uri="{FF2B5EF4-FFF2-40B4-BE49-F238E27FC236}">
                <a16:creationId xmlns:a16="http://schemas.microsoft.com/office/drawing/2014/main" id="{CC6388B2-588D-46E7-AFD4-63B2612BFF97}"/>
              </a:ext>
            </a:extLst>
          </p:cNvPr>
          <p:cNvSpPr txBox="1"/>
          <p:nvPr/>
        </p:nvSpPr>
        <p:spPr>
          <a:xfrm>
            <a:off x="11800115" y="0"/>
            <a:ext cx="391886" cy="369332"/>
          </a:xfrm>
          <a:prstGeom prst="rect">
            <a:avLst/>
          </a:prstGeom>
          <a:noFill/>
        </p:spPr>
        <p:txBody>
          <a:bodyPr wrap="square" rtlCol="0">
            <a:spAutoFit/>
          </a:bodyPr>
          <a:lstStyle/>
          <a:p>
            <a:r>
              <a:rPr lang="en-GB" dirty="0"/>
              <a:t>5</a:t>
            </a:r>
          </a:p>
        </p:txBody>
      </p:sp>
      <p:pic>
        <p:nvPicPr>
          <p:cNvPr id="4098" name="Picture 2" descr="Great Barrier Reef Faces Climate Threats | Time">
            <a:extLst>
              <a:ext uri="{FF2B5EF4-FFF2-40B4-BE49-F238E27FC236}">
                <a16:creationId xmlns:a16="http://schemas.microsoft.com/office/drawing/2014/main" id="{F6B7C904-7E10-4488-BC0D-9A759C217F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2157" y="3613079"/>
            <a:ext cx="6489843" cy="32449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F0AA716-F71F-475C-8EB6-720C7975E74B}"/>
              </a:ext>
            </a:extLst>
          </p:cNvPr>
          <p:cNvSpPr txBox="1"/>
          <p:nvPr/>
        </p:nvSpPr>
        <p:spPr>
          <a:xfrm>
            <a:off x="0" y="5753528"/>
            <a:ext cx="5619964" cy="369332"/>
          </a:xfrm>
          <a:prstGeom prst="rect">
            <a:avLst/>
          </a:prstGeom>
          <a:noFill/>
        </p:spPr>
        <p:txBody>
          <a:bodyPr wrap="square" rtlCol="0">
            <a:spAutoFit/>
          </a:bodyPr>
          <a:lstStyle/>
          <a:p>
            <a:r>
              <a:rPr lang="en-GB" dirty="0"/>
              <a:t>(Answers are included so that work can also be marked.)</a:t>
            </a:r>
          </a:p>
        </p:txBody>
      </p:sp>
    </p:spTree>
    <p:extLst>
      <p:ext uri="{BB962C8B-B14F-4D97-AF65-F5344CB8AC3E}">
        <p14:creationId xmlns:p14="http://schemas.microsoft.com/office/powerpoint/2010/main" val="33273180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Read-Only]" id="{B29F6C71-AAE0-4B64-A45A-1046B855C9CC}" vid="{8E495050-AD79-41D8-9298-D2CAD143682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1080</Words>
  <Application>Microsoft Office PowerPoint</Application>
  <PresentationFormat>Widescreen</PresentationFormat>
  <Paragraphs>159</Paragraphs>
  <Slides>30</Slides>
  <Notes>5</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30</vt:i4>
      </vt:variant>
    </vt:vector>
  </HeadingPairs>
  <TitlesOfParts>
    <vt:vector size="40" baseType="lpstr">
      <vt:lpstr>Arial</vt:lpstr>
      <vt:lpstr>Calibri</vt:lpstr>
      <vt:lpstr>Calibri Light</vt:lpstr>
      <vt:lpstr>Comic Sans MS</vt:lpstr>
      <vt:lpstr>Twinkl</vt:lpstr>
      <vt:lpstr>Twinkl SemiBold</vt:lpstr>
      <vt:lpstr>Office Theme</vt:lpstr>
      <vt:lpstr>1_Office Theme</vt:lpstr>
      <vt:lpstr>2_Office Theme</vt:lpstr>
      <vt:lpstr>3_Office Theme</vt:lpstr>
      <vt:lpstr>PowerPoint Presentation</vt:lpstr>
      <vt:lpstr>Guide for parents/carers,</vt:lpstr>
      <vt:lpstr>Submarines</vt:lpstr>
      <vt:lpstr>Watch this informative video about submarines:</vt:lpstr>
      <vt:lpstr>Can you draw and label your own submarine? Research the parts that you are unsure of.</vt:lpstr>
      <vt:lpstr>Submarine experiment!</vt:lpstr>
      <vt:lpstr>PowerPoint Presentation</vt:lpstr>
      <vt:lpstr>PowerPoint Presentation</vt:lpstr>
      <vt:lpstr>The Great Barrier Reef!</vt:lpstr>
      <vt:lpstr>Watch these videos about the Great Barrier Reef:</vt:lpstr>
      <vt:lpstr>PowerPoint Presentation</vt:lpstr>
      <vt:lpstr>Where is the Great Barrier Reef?</vt:lpstr>
      <vt:lpstr>How Big Is the Great Barrier Reef?</vt:lpstr>
      <vt:lpstr>Animals of the Great Barrier Reef</vt:lpstr>
      <vt:lpstr>Animals of the Great Barrier Reef</vt:lpstr>
      <vt:lpstr>Animals of the Great Barrier Reef</vt:lpstr>
      <vt:lpstr>Animals of the Great Barrier Reef</vt:lpstr>
      <vt:lpstr>Indigenous People and the Great Barrier Reef</vt:lpstr>
      <vt:lpstr>PowerPoint Presentation</vt:lpstr>
      <vt:lpstr>What am I?</vt:lpstr>
      <vt:lpstr>What am I?</vt:lpstr>
      <vt:lpstr>What am I?</vt:lpstr>
      <vt:lpstr>What am I?</vt:lpstr>
      <vt:lpstr>What am I?</vt:lpstr>
      <vt:lpstr>What am I?</vt:lpstr>
      <vt:lpstr>What am I?</vt:lpstr>
      <vt:lpstr>What am I?</vt:lpstr>
      <vt:lpstr>What am I?</vt:lpstr>
      <vt:lpstr>What am I?</vt:lpstr>
      <vt:lpstr>Here are 3 activities to do related to the Great Barrier Reef:</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Rianne Foster</dc:creator>
  <cp:lastModifiedBy>Rianne Foster</cp:lastModifiedBy>
  <cp:revision>4</cp:revision>
  <dcterms:created xsi:type="dcterms:W3CDTF">2020-06-07T11:49:25Z</dcterms:created>
  <dcterms:modified xsi:type="dcterms:W3CDTF">2020-06-07T12:07:30Z</dcterms:modified>
</cp:coreProperties>
</file>