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72" r:id="rId5"/>
    <p:sldId id="261" r:id="rId6"/>
    <p:sldId id="258" r:id="rId7"/>
    <p:sldId id="262" r:id="rId8"/>
    <p:sldId id="263" r:id="rId9"/>
    <p:sldId id="259" r:id="rId10"/>
    <p:sldId id="264" r:id="rId11"/>
    <p:sldId id="265" r:id="rId12"/>
    <p:sldId id="267" r:id="rId13"/>
    <p:sldId id="266" r:id="rId14"/>
    <p:sldId id="268" r:id="rId15"/>
    <p:sldId id="269" r:id="rId16"/>
    <p:sldId id="271" r:id="rId17"/>
    <p:sldId id="260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9E9B"/>
    <a:srgbClr val="ECFA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26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847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05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204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719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898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7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416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37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687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143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BA8E2-B40C-4EC8-BFE5-686E039F06BC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F115D-2F9F-4F17-BFDE-34D9D22EF5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50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22" y="206984"/>
            <a:ext cx="11845555" cy="64440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474345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 Brothers and Sisters All</a:t>
            </a:r>
          </a:p>
          <a:p>
            <a:endParaRPr lang="en-GB" dirty="0"/>
          </a:p>
          <a:p>
            <a:r>
              <a:rPr lang="en-GB" dirty="0"/>
              <a:t>Lord, father of our human family,</a:t>
            </a:r>
          </a:p>
          <a:p>
            <a:r>
              <a:rPr lang="en-GB" dirty="0"/>
              <a:t>You created everyone equally.</a:t>
            </a:r>
          </a:p>
          <a:p>
            <a:r>
              <a:rPr lang="en-GB" dirty="0"/>
              <a:t>Pour into our hearts a spirit </a:t>
            </a:r>
          </a:p>
          <a:p>
            <a:r>
              <a:rPr lang="en-GB" dirty="0"/>
              <a:t>of fraternal love.</a:t>
            </a:r>
          </a:p>
          <a:p>
            <a:endParaRPr lang="en-GB" dirty="0"/>
          </a:p>
          <a:p>
            <a:r>
              <a:rPr lang="en-GB" dirty="0"/>
              <a:t>Move us to build a better world, </a:t>
            </a:r>
          </a:p>
          <a:p>
            <a:r>
              <a:rPr lang="en-GB" dirty="0"/>
              <a:t>a world without hunger,</a:t>
            </a:r>
          </a:p>
          <a:p>
            <a:r>
              <a:rPr lang="en-GB" dirty="0"/>
              <a:t>poverty, violence and war.</a:t>
            </a:r>
          </a:p>
          <a:p>
            <a:endParaRPr lang="en-GB" dirty="0"/>
          </a:p>
          <a:p>
            <a:r>
              <a:rPr lang="en-GB" dirty="0"/>
              <a:t>May our hearts be open,</a:t>
            </a:r>
          </a:p>
          <a:p>
            <a:r>
              <a:rPr lang="en-GB" dirty="0"/>
              <a:t>to all the people and</a:t>
            </a:r>
          </a:p>
          <a:p>
            <a:r>
              <a:rPr lang="en-GB" dirty="0"/>
              <a:t>nations of the earth.</a:t>
            </a:r>
          </a:p>
          <a:p>
            <a:endParaRPr lang="en-GB" dirty="0"/>
          </a:p>
          <a:p>
            <a:r>
              <a:rPr lang="en-GB" dirty="0"/>
              <a:t>May we see the </a:t>
            </a:r>
          </a:p>
          <a:p>
            <a:r>
              <a:rPr lang="en-GB" dirty="0"/>
              <a:t>goodness and beauty</a:t>
            </a:r>
          </a:p>
          <a:p>
            <a:r>
              <a:rPr lang="en-GB" dirty="0"/>
              <a:t>that you have sown in each of us, </a:t>
            </a:r>
          </a:p>
          <a:p>
            <a:r>
              <a:rPr lang="en-GB" dirty="0"/>
              <a:t>so that we can join together </a:t>
            </a:r>
          </a:p>
          <a:p>
            <a:r>
              <a:rPr lang="en-GB" dirty="0"/>
              <a:t>with shared dreams.</a:t>
            </a:r>
          </a:p>
          <a:p>
            <a:r>
              <a:rPr lang="en-GB" dirty="0"/>
              <a:t>Amen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24995" y="2951018"/>
            <a:ext cx="2751694" cy="20073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792427" y="702186"/>
            <a:ext cx="2892967" cy="923330"/>
          </a:xfrm>
          <a:prstGeom prst="rect">
            <a:avLst/>
          </a:prstGeom>
          <a:ln>
            <a:solidFill>
              <a:srgbClr val="229E9B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dirty="0"/>
              <a:t>PRAYING TOGETHER </a:t>
            </a:r>
          </a:p>
          <a:p>
            <a:pPr algn="ctr"/>
            <a:r>
              <a:rPr lang="en-GB" dirty="0"/>
              <a:t>FOR THE </a:t>
            </a:r>
          </a:p>
          <a:p>
            <a:pPr algn="ctr"/>
            <a:r>
              <a:rPr lang="en-GB" dirty="0"/>
              <a:t>HEALING OF OUR PLANET</a:t>
            </a:r>
          </a:p>
        </p:txBody>
      </p:sp>
    </p:spTree>
    <p:extLst>
      <p:ext uri="{BB962C8B-B14F-4D97-AF65-F5344CB8AC3E}">
        <p14:creationId xmlns:p14="http://schemas.microsoft.com/office/powerpoint/2010/main" val="3725822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66255" y="249382"/>
            <a:ext cx="11829010" cy="6434051"/>
          </a:xfrm>
          <a:prstGeom prst="roundRect">
            <a:avLst/>
          </a:prstGeom>
          <a:solidFill>
            <a:srgbClr val="ECFAF4"/>
          </a:solidFill>
          <a:ln>
            <a:solidFill>
              <a:srgbClr val="229E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8803533" y="3249249"/>
            <a:ext cx="2520168" cy="255313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99753" y="3216425"/>
            <a:ext cx="3037064" cy="2960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34612" y="494054"/>
            <a:ext cx="958948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Compassion</a:t>
            </a:r>
            <a:endParaRPr lang="en-US" sz="5400" b="1" cap="none" spc="0" dirty="0">
              <a:ln w="10160">
                <a:solidFill>
                  <a:srgbClr val="229E9B"/>
                </a:solidFill>
                <a:prstDash val="solid"/>
              </a:ln>
              <a:solidFill>
                <a:srgbClr val="229E9B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7533" y="340242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dirty="0" smtClean="0"/>
              <a:t>Compassion, kindness, service of neighbour</a:t>
            </a:r>
          </a:p>
          <a:p>
            <a:pPr algn="ctr"/>
            <a:endParaRPr lang="en-GB" sz="2800" dirty="0" smtClean="0"/>
          </a:p>
          <a:p>
            <a:pPr algn="ctr"/>
            <a:r>
              <a:rPr lang="en-GB" sz="2800" dirty="0" smtClean="0"/>
              <a:t>“When the Lord saw her, he had compassion for her.” (7:13),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60514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22" y="206984"/>
            <a:ext cx="11845555" cy="64440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3222" y="2039125"/>
            <a:ext cx="5506580" cy="425325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30770" y="509885"/>
            <a:ext cx="89670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Showing concern or sympathy </a:t>
            </a:r>
          </a:p>
          <a:p>
            <a:pPr algn="ctr"/>
            <a:r>
              <a:rPr lang="en-US" sz="54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for others</a:t>
            </a:r>
            <a:endParaRPr lang="en-US" sz="5400" b="1" cap="none" spc="0" dirty="0">
              <a:ln w="10160">
                <a:solidFill>
                  <a:srgbClr val="229E9B"/>
                </a:solidFill>
                <a:prstDash val="solid"/>
              </a:ln>
              <a:solidFill>
                <a:srgbClr val="229E9B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79751" y="2718675"/>
            <a:ext cx="633897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It is not just feeling sorry for someone</a:t>
            </a:r>
          </a:p>
          <a:p>
            <a:pPr algn="ctr"/>
            <a:endParaRPr lang="en-GB" sz="4400" dirty="0" smtClean="0"/>
          </a:p>
          <a:p>
            <a:pPr algn="ctr"/>
            <a:r>
              <a:rPr lang="en-GB" sz="4400" dirty="0" smtClean="0"/>
              <a:t>It is acting on your concerns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220881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22" y="206984"/>
            <a:ext cx="11845555" cy="64440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9135" y="376535"/>
            <a:ext cx="10047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Kind Compassionate children…</a:t>
            </a:r>
            <a:endParaRPr lang="en-US" sz="5400" b="1" cap="none" spc="0" dirty="0">
              <a:ln w="10160">
                <a:solidFill>
                  <a:srgbClr val="229E9B"/>
                </a:solidFill>
                <a:prstDash val="solid"/>
              </a:ln>
              <a:solidFill>
                <a:srgbClr val="229E9B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8406" y="1420894"/>
            <a:ext cx="755583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Put others needs before their own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Help others because they want to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 and provide sympathy when it is needed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Show kindness without expecting rewards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Tell others that they care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Share with others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Recognise and help those less fortunate than themselves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Raise money for charity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Try to make the world a better place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2545" y="1299865"/>
            <a:ext cx="1740628" cy="27975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5478" y="1518317"/>
            <a:ext cx="2003021" cy="27578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b="24295"/>
          <a:stretch/>
        </p:blipFill>
        <p:spPr>
          <a:xfrm>
            <a:off x="8044237" y="4435008"/>
            <a:ext cx="3149266" cy="193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34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22" y="206984"/>
            <a:ext cx="11845555" cy="64440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25766" y="1243615"/>
            <a:ext cx="1176623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What do compassionate</a:t>
            </a:r>
          </a:p>
          <a:p>
            <a:pPr algn="ctr"/>
            <a:r>
              <a:rPr lang="en-US" sz="88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people say?</a:t>
            </a:r>
            <a:endParaRPr lang="en-US" sz="8800" b="1" cap="none" spc="0" dirty="0">
              <a:ln w="10160">
                <a:solidFill>
                  <a:srgbClr val="229E9B"/>
                </a:solidFill>
                <a:prstDash val="solid"/>
              </a:ln>
              <a:solidFill>
                <a:srgbClr val="229E9B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7200" y="4044382"/>
            <a:ext cx="3390900" cy="2270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920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33351" y="180350"/>
            <a:ext cx="11849100" cy="6487150"/>
          </a:xfrm>
          <a:prstGeom prst="roundRect">
            <a:avLst/>
          </a:prstGeom>
          <a:solidFill>
            <a:srgbClr val="229E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Callout 2"/>
          <p:cNvSpPr/>
          <p:nvPr/>
        </p:nvSpPr>
        <p:spPr>
          <a:xfrm>
            <a:off x="327593" y="411175"/>
            <a:ext cx="4286250" cy="2476500"/>
          </a:xfrm>
          <a:prstGeom prst="wedgeEllipseCallout">
            <a:avLst/>
          </a:prstGeom>
          <a:solidFill>
            <a:srgbClr val="ECFAF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229E9B"/>
                </a:solidFill>
              </a:rPr>
              <a:t>That happened to me once- I know how it feels </a:t>
            </a:r>
            <a:endParaRPr lang="en-GB" sz="3200" dirty="0">
              <a:solidFill>
                <a:srgbClr val="229E9B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9177" y="180350"/>
            <a:ext cx="4310246" cy="2810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97" y="3666500"/>
            <a:ext cx="4310246" cy="2810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8344" y="3857000"/>
            <a:ext cx="4310246" cy="2810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1981" y="2060783"/>
            <a:ext cx="4310246" cy="2810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4894" y="1923425"/>
            <a:ext cx="4310246" cy="2810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95166" y="2599622"/>
            <a:ext cx="3222533" cy="1105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229E9B"/>
                </a:solidFill>
              </a:rPr>
              <a:t>What can I do to help?</a:t>
            </a:r>
            <a:endParaRPr lang="en-GB" sz="3200" dirty="0">
              <a:solidFill>
                <a:srgbClr val="229E9B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30417" y="616075"/>
            <a:ext cx="3086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229E9B"/>
                </a:solidFill>
              </a:rPr>
              <a:t>You look upset, what would you like to do?</a:t>
            </a:r>
            <a:endParaRPr lang="en-GB" sz="3200" dirty="0">
              <a:solidFill>
                <a:srgbClr val="229E9B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2669" y="2444793"/>
            <a:ext cx="29991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229E9B"/>
                </a:solidFill>
              </a:rPr>
              <a:t>That must really hurt, I’ll get the first aider</a:t>
            </a:r>
            <a:endParaRPr lang="en-GB" sz="3200" dirty="0">
              <a:solidFill>
                <a:srgbClr val="229E9B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3092" y="4217760"/>
            <a:ext cx="30633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229E9B"/>
                </a:solidFill>
              </a:rPr>
              <a:t>Do you want me to get someone to help?</a:t>
            </a:r>
            <a:endParaRPr lang="en-GB" sz="3200" dirty="0">
              <a:solidFill>
                <a:srgbClr val="229E9B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3549" y="4660215"/>
            <a:ext cx="30422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229E9B"/>
                </a:solidFill>
              </a:rPr>
              <a:t>I’m sad that you got hurt</a:t>
            </a:r>
            <a:endParaRPr lang="en-GB" sz="3200" dirty="0">
              <a:solidFill>
                <a:srgbClr val="229E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886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61950" y="133350"/>
            <a:ext cx="11506200" cy="6477000"/>
          </a:xfrm>
          <a:prstGeom prst="roundRect">
            <a:avLst/>
          </a:prstGeom>
          <a:solidFill>
            <a:srgbClr val="ECFAF4"/>
          </a:solidFill>
          <a:ln>
            <a:solidFill>
              <a:srgbClr val="229E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030" y="318421"/>
            <a:ext cx="8239020" cy="6161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684" y="547022"/>
            <a:ext cx="3734011" cy="1670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96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49" y="172480"/>
            <a:ext cx="8658225" cy="65521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06201" y="0"/>
            <a:ext cx="209550" cy="6858000"/>
          </a:xfrm>
          <a:prstGeom prst="rect">
            <a:avLst/>
          </a:prstGeom>
          <a:solidFill>
            <a:srgbClr val="ECFAF4"/>
          </a:solidFill>
          <a:ln>
            <a:solidFill>
              <a:srgbClr val="229E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201400" y="19565"/>
            <a:ext cx="95250" cy="6858000"/>
          </a:xfrm>
          <a:prstGeom prst="rect">
            <a:avLst/>
          </a:prstGeom>
          <a:solidFill>
            <a:srgbClr val="ECFAF4"/>
          </a:solidFill>
          <a:ln>
            <a:solidFill>
              <a:srgbClr val="229E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34676" y="5334515"/>
            <a:ext cx="154305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939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5" y="160301"/>
            <a:ext cx="8677275" cy="65214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4562" y="0"/>
            <a:ext cx="219475" cy="6870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9579" y="-14350"/>
            <a:ext cx="103641" cy="68707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9578" y="160301"/>
            <a:ext cx="1542422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46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963" y="0"/>
            <a:ext cx="8662988" cy="64412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9312" y="0"/>
            <a:ext cx="219475" cy="68707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16229" y="0"/>
            <a:ext cx="103641" cy="6870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8101" y="5315578"/>
            <a:ext cx="1542422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325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362" y="357188"/>
            <a:ext cx="8765841" cy="65008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974" y="-12788"/>
            <a:ext cx="219475" cy="68707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982" y="-12787"/>
            <a:ext cx="103641" cy="6870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encil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457" y="0"/>
            <a:ext cx="154305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21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850" y="241319"/>
            <a:ext cx="8858250" cy="66166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162" y="-12787"/>
            <a:ext cx="219475" cy="68707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460" y="-12788"/>
            <a:ext cx="103641" cy="6870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49" y="5134289"/>
            <a:ext cx="1542422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410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413" y="217058"/>
            <a:ext cx="8510588" cy="62742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1662" y="-12787"/>
            <a:ext cx="219475" cy="68707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5729" y="-12788"/>
            <a:ext cx="103641" cy="6870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8159" y="0"/>
            <a:ext cx="1542422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760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137" y="151681"/>
            <a:ext cx="8863013" cy="6568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8812" y="-12787"/>
            <a:ext cx="219475" cy="68707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4210" y="390"/>
            <a:ext cx="103641" cy="6870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44150" y="151681"/>
            <a:ext cx="1542422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443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850" y="336799"/>
            <a:ext cx="8367712" cy="62259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8201" y="0"/>
            <a:ext cx="209550" cy="6858000"/>
          </a:xfrm>
          <a:prstGeom prst="rect">
            <a:avLst/>
          </a:prstGeom>
          <a:solidFill>
            <a:srgbClr val="ECFAF4"/>
          </a:solidFill>
          <a:ln>
            <a:solidFill>
              <a:srgbClr val="229E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619" y="-12787"/>
            <a:ext cx="103641" cy="6870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540" y="5020302"/>
            <a:ext cx="1542422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8383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49" y="180134"/>
            <a:ext cx="10925175" cy="6396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475" y="4077141"/>
            <a:ext cx="3592178" cy="216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368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4" y="206984"/>
            <a:ext cx="11851651" cy="64440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0714" t="14972" r="7143" b="42090"/>
          <a:stretch/>
        </p:blipFill>
        <p:spPr>
          <a:xfrm>
            <a:off x="7682268" y="3068052"/>
            <a:ext cx="4214878" cy="21990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1289" y="452735"/>
            <a:ext cx="1136163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Tips on becoming more compassionate</a:t>
            </a:r>
          </a:p>
          <a:p>
            <a:pPr algn="ctr"/>
            <a:r>
              <a:rPr lang="en-US" sz="54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and caring:</a:t>
            </a:r>
            <a:endParaRPr lang="en-US" sz="5400" b="1" cap="none" spc="0" dirty="0">
              <a:ln w="10160">
                <a:solidFill>
                  <a:srgbClr val="229E9B"/>
                </a:solidFill>
                <a:prstDash val="solid"/>
              </a:ln>
              <a:solidFill>
                <a:srgbClr val="229E9B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5510" y="2057399"/>
            <a:ext cx="71467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Be a good listener</a:t>
            </a:r>
          </a:p>
          <a:p>
            <a:r>
              <a:rPr lang="en-GB" sz="2800" dirty="0" smtClean="0"/>
              <a:t>Look people in the eye, when they speak</a:t>
            </a:r>
          </a:p>
          <a:p>
            <a:r>
              <a:rPr lang="en-GB" sz="2800" dirty="0" smtClean="0"/>
              <a:t>Look for children who are alone on the playground</a:t>
            </a:r>
          </a:p>
          <a:p>
            <a:r>
              <a:rPr lang="en-GB" sz="2800" dirty="0" smtClean="0"/>
              <a:t>Stick up for someone </a:t>
            </a:r>
          </a:p>
          <a:p>
            <a:r>
              <a:rPr lang="en-GB" sz="2800" dirty="0" smtClean="0"/>
              <a:t>Do one nice thing for a friend or family member weekly</a:t>
            </a:r>
          </a:p>
          <a:p>
            <a:r>
              <a:rPr lang="en-GB" sz="2800" dirty="0" smtClean="0"/>
              <a:t>Recycle</a:t>
            </a:r>
          </a:p>
          <a:p>
            <a:r>
              <a:rPr lang="en-GB" sz="2800" dirty="0" smtClean="0"/>
              <a:t>Protect God’s creation, by being ‘green’</a:t>
            </a:r>
          </a:p>
        </p:txBody>
      </p:sp>
    </p:spTree>
    <p:extLst>
      <p:ext uri="{BB962C8B-B14F-4D97-AF65-F5344CB8AC3E}">
        <p14:creationId xmlns:p14="http://schemas.microsoft.com/office/powerpoint/2010/main" val="2691681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4" y="206984"/>
            <a:ext cx="11851651" cy="644403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2399" y="360808"/>
            <a:ext cx="90540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rgbClr val="229E9B"/>
                  </a:solidFill>
                  <a:prstDash val="solid"/>
                </a:ln>
                <a:solidFill>
                  <a:srgbClr val="229E9B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Put Compassion into action</a:t>
            </a:r>
            <a:endParaRPr lang="en-US" sz="5400" b="1" cap="none" spc="0" dirty="0">
              <a:ln w="10160">
                <a:solidFill>
                  <a:srgbClr val="229E9B"/>
                </a:solidFill>
                <a:prstDash val="solid"/>
              </a:ln>
              <a:solidFill>
                <a:srgbClr val="229E9B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579" y="1336087"/>
            <a:ext cx="7086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Be friendly to someone who needs a friend</a:t>
            </a:r>
          </a:p>
          <a:p>
            <a:r>
              <a:rPr lang="en-GB" sz="2800" dirty="0" smtClean="0"/>
              <a:t>Do things at home without being asked</a:t>
            </a:r>
          </a:p>
          <a:p>
            <a:r>
              <a:rPr lang="en-GB" sz="2800" dirty="0" smtClean="0"/>
              <a:t>Be generous with your time</a:t>
            </a:r>
          </a:p>
          <a:p>
            <a:r>
              <a:rPr lang="en-GB" sz="2800" dirty="0" smtClean="0"/>
              <a:t>Donate to charities</a:t>
            </a:r>
          </a:p>
          <a:p>
            <a:r>
              <a:rPr lang="en-GB" sz="2800" dirty="0" smtClean="0"/>
              <a:t>Put someone else’s needs before your own</a:t>
            </a:r>
          </a:p>
          <a:p>
            <a:r>
              <a:rPr lang="en-GB" sz="2800" dirty="0" smtClean="0"/>
              <a:t>Look for ways to help in your community</a:t>
            </a:r>
          </a:p>
          <a:p>
            <a:r>
              <a:rPr lang="en-GB" sz="2800" dirty="0" smtClean="0"/>
              <a:t>Try to understand when someone is sad</a:t>
            </a:r>
          </a:p>
          <a:p>
            <a:r>
              <a:rPr lang="en-GB" sz="2800" dirty="0" smtClean="0"/>
              <a:t>Be kind to all people</a:t>
            </a:r>
          </a:p>
          <a:p>
            <a:r>
              <a:rPr lang="en-GB" sz="2800" dirty="0" smtClean="0"/>
              <a:t>Treat all people fairly</a:t>
            </a:r>
          </a:p>
          <a:p>
            <a:r>
              <a:rPr lang="en-GB" sz="2800" dirty="0" smtClean="0"/>
              <a:t>Be an up stander not a bystander</a:t>
            </a:r>
          </a:p>
          <a:p>
            <a:r>
              <a:rPr lang="en-GB" sz="2800" dirty="0" smtClean="0"/>
              <a:t>Forgive someone who has hurt you</a:t>
            </a:r>
          </a:p>
          <a:p>
            <a:r>
              <a:rPr lang="en-GB" sz="2800" dirty="0" smtClean="0"/>
              <a:t>Protect our planet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981" r="7516"/>
          <a:stretch/>
        </p:blipFill>
        <p:spPr>
          <a:xfrm>
            <a:off x="7411452" y="3284621"/>
            <a:ext cx="4379495" cy="286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33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391</Words>
  <Application>Microsoft Office PowerPoint</Application>
  <PresentationFormat>Widescreen</PresentationFormat>
  <Paragraphs>73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Mitchener</dc:creator>
  <cp:lastModifiedBy>Jennifer Mooney</cp:lastModifiedBy>
  <cp:revision>13</cp:revision>
  <dcterms:created xsi:type="dcterms:W3CDTF">2021-09-09T18:36:48Z</dcterms:created>
  <dcterms:modified xsi:type="dcterms:W3CDTF">2021-09-10T06:58:41Z</dcterms:modified>
</cp:coreProperties>
</file>