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3" r:id="rId2"/>
  </p:sldMasterIdLst>
  <p:notesMasterIdLst>
    <p:notesMasterId r:id="rId22"/>
  </p:notesMasterIdLst>
  <p:sldIdLst>
    <p:sldId id="256" r:id="rId3"/>
    <p:sldId id="260" r:id="rId4"/>
    <p:sldId id="266" r:id="rId5"/>
    <p:sldId id="290" r:id="rId6"/>
    <p:sldId id="303" r:id="rId7"/>
    <p:sldId id="304" r:id="rId8"/>
    <p:sldId id="299" r:id="rId9"/>
    <p:sldId id="302" r:id="rId10"/>
    <p:sldId id="297" r:id="rId11"/>
    <p:sldId id="298" r:id="rId12"/>
    <p:sldId id="305" r:id="rId13"/>
    <p:sldId id="306" r:id="rId14"/>
    <p:sldId id="307" r:id="rId15"/>
    <p:sldId id="308" r:id="rId16"/>
    <p:sldId id="309" r:id="rId17"/>
    <p:sldId id="310" r:id="rId18"/>
    <p:sldId id="311" r:id="rId19"/>
    <p:sldId id="312" r:id="rId20"/>
    <p:sldId id="31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D01"/>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FDA46D-34C7-4CB6-A2B6-9B4DD4DA2FF5}" type="datetimeFigureOut">
              <a:rPr lang="en-GB" smtClean="0"/>
              <a:t>27/04/2020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B03CC0-981A-468B-B69F-D765530D2B26}" type="slidenum">
              <a:rPr lang="en-GB" smtClean="0"/>
              <a:t>‹#›</a:t>
            </a:fld>
            <a:endParaRPr lang="en-GB"/>
          </a:p>
        </p:txBody>
      </p:sp>
    </p:spTree>
    <p:extLst>
      <p:ext uri="{BB962C8B-B14F-4D97-AF65-F5344CB8AC3E}">
        <p14:creationId xmlns:p14="http://schemas.microsoft.com/office/powerpoint/2010/main" val="3756786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084615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536327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1018849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975530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30EC71E-2E94-4FD4-A21F-D95EFA166CD6}"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2149785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30EC71E-2E94-4FD4-A21F-D95EFA166CD6}"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4193038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0EC71E-2E94-4FD4-A21F-D95EFA166CD6}"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136011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532749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704083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1366628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4186926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3667" y="1905001"/>
            <a:ext cx="10242551" cy="1523495"/>
          </a:xfrm>
        </p:spPr>
        <p:txBody>
          <a:bodyPr>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973666" y="4344989"/>
            <a:ext cx="10242551"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874603479"/>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extLst>
      <p:ext uri="{BB962C8B-B14F-4D97-AF65-F5344CB8AC3E}">
        <p14:creationId xmlns:p14="http://schemas.microsoft.com/office/powerpoint/2010/main" val="1417959370"/>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508000" y="1411552"/>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47408042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508000" y="1412875"/>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699445315"/>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8000" y="1411553"/>
            <a:ext cx="5486400" cy="1742015"/>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7600" y="1411553"/>
            <a:ext cx="5486400" cy="1742015"/>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98234252"/>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08000" y="1757802"/>
            <a:ext cx="5486400"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7999" y="2174875"/>
            <a:ext cx="54864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4642" y="1757802"/>
            <a:ext cx="5489359"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490632"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217747897"/>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85954023"/>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2230010"/>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6698254"/>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923743917"/>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1" y="6238876"/>
            <a:ext cx="12192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smtClean="0"/>
              <a:t>Click to edit Master text styles</a:t>
            </a:r>
          </a:p>
        </p:txBody>
      </p:sp>
    </p:spTree>
    <p:extLst>
      <p:ext uri="{BB962C8B-B14F-4D97-AF65-F5344CB8AC3E}">
        <p14:creationId xmlns:p14="http://schemas.microsoft.com/office/powerpoint/2010/main" val="2511206614"/>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extLst>
      <p:ext uri="{BB962C8B-B14F-4D97-AF65-F5344CB8AC3E}">
        <p14:creationId xmlns:p14="http://schemas.microsoft.com/office/powerpoint/2010/main" val="3636246177"/>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0EC71E-2E94-4FD4-A21F-D95EFA166CD6}" type="datetimeFigureOut">
              <a:rPr lang="en-GB" smtClean="0"/>
              <a:t>27/04/2020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021672-E9DF-4AE3-A10F-41B5BBB3BE4E}" type="slidenum">
              <a:rPr lang="en-GB" smtClean="0"/>
              <a:t>‹#›</a:t>
            </a:fld>
            <a:endParaRPr lang="en-GB"/>
          </a:p>
        </p:txBody>
      </p:sp>
    </p:spTree>
    <p:extLst>
      <p:ext uri="{BB962C8B-B14F-4D97-AF65-F5344CB8AC3E}">
        <p14:creationId xmlns:p14="http://schemas.microsoft.com/office/powerpoint/2010/main" val="1053746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8000" y="230189"/>
            <a:ext cx="1117600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08000" y="1412876"/>
            <a:ext cx="11176000" cy="2135969"/>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76250136"/>
      </p:ext>
    </p:extLst>
  </p:cSld>
  <p:clrMap bg1="dk1" tx1="lt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80999"/>
            <a:ext cx="9144000" cy="1147763"/>
          </a:xfrm>
        </p:spPr>
        <p:txBody>
          <a:bodyPr/>
          <a:lstStyle/>
          <a:p>
            <a:r>
              <a:rPr lang="en-GB" dirty="0" smtClean="0"/>
              <a:t>Practical Science Re-cap 1</a:t>
            </a:r>
            <a:endParaRPr lang="en-GB" dirty="0"/>
          </a:p>
        </p:txBody>
      </p:sp>
      <p:sp>
        <p:nvSpPr>
          <p:cNvPr id="3" name="Subtitle 2"/>
          <p:cNvSpPr>
            <a:spLocks noGrp="1"/>
          </p:cNvSpPr>
          <p:nvPr>
            <p:ph type="subTitle" idx="1"/>
          </p:nvPr>
        </p:nvSpPr>
        <p:spPr>
          <a:xfrm>
            <a:off x="3073400" y="2116138"/>
            <a:ext cx="5702300" cy="1655762"/>
          </a:xfrm>
        </p:spPr>
        <p:txBody>
          <a:bodyPr>
            <a:normAutofit/>
          </a:bodyPr>
          <a:lstStyle/>
          <a:p>
            <a:r>
              <a:rPr lang="en-GB" sz="4800" dirty="0" smtClean="0"/>
              <a:t>Summer 1</a:t>
            </a:r>
          </a:p>
          <a:p>
            <a:r>
              <a:rPr lang="en-GB" sz="4800" dirty="0" smtClean="0"/>
              <a:t>Week </a:t>
            </a:r>
            <a:r>
              <a:rPr lang="en-GB" sz="4800" dirty="0"/>
              <a:t>5</a:t>
            </a:r>
            <a:endParaRPr lang="en-GB" sz="4800" dirty="0"/>
          </a:p>
        </p:txBody>
      </p:sp>
    </p:spTree>
    <p:extLst>
      <p:ext uri="{BB962C8B-B14F-4D97-AF65-F5344CB8AC3E}">
        <p14:creationId xmlns:p14="http://schemas.microsoft.com/office/powerpoint/2010/main" val="3042669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fontScale="92500" lnSpcReduction="10000"/>
          </a:bodyPr>
          <a:lstStyle/>
          <a:p>
            <a:pPr marL="0" indent="0">
              <a:buNone/>
            </a:pPr>
            <a:r>
              <a:rPr lang="en-GB" sz="4800" u="sng" dirty="0" smtClean="0"/>
              <a:t>About this power-point:</a:t>
            </a:r>
          </a:p>
          <a:p>
            <a:pPr marL="0" indent="0">
              <a:buNone/>
            </a:pPr>
            <a:endParaRPr lang="en-GB" dirty="0"/>
          </a:p>
          <a:p>
            <a:pPr marL="0" indent="0">
              <a:buNone/>
            </a:pPr>
            <a:r>
              <a:rPr lang="en-GB" sz="3600" dirty="0" smtClean="0"/>
              <a:t>This power-point contains a practical exercise that children can do at home with an adult.  This  exercise is related to a topic that children in Year 6 need to know about, before they move on, into Year 7.  Key vocabulary is stated at the beginning of each session.</a:t>
            </a:r>
          </a:p>
          <a:p>
            <a:pPr marL="0" indent="0">
              <a:buNone/>
            </a:pPr>
            <a:endParaRPr lang="en-GB" sz="3600" dirty="0"/>
          </a:p>
          <a:p>
            <a:pPr marL="0" indent="0">
              <a:buNone/>
            </a:pPr>
            <a:r>
              <a:rPr lang="en-GB" sz="3600" dirty="0" smtClean="0"/>
              <a:t>The exercise will help Year 6 children to re-cap their existing knowledge and further their understanding of scientific principles, that they are expected to know. </a:t>
            </a:r>
          </a:p>
          <a:p>
            <a:pPr marL="0" indent="0">
              <a:buNone/>
            </a:pPr>
            <a:endParaRPr lang="en-GB" sz="3600" dirty="0"/>
          </a:p>
          <a:p>
            <a:pPr marL="0" indent="0">
              <a:buNone/>
            </a:pPr>
            <a:r>
              <a:rPr lang="en-GB" sz="3600" dirty="0" smtClean="0"/>
              <a:t>After completing each session, there are further challenges (that children can choose from, just as they would do in school), however they can do more than one challenge if they wish!</a:t>
            </a:r>
          </a:p>
          <a:p>
            <a:pPr marL="0" indent="0">
              <a:buNone/>
            </a:pPr>
            <a:endParaRPr lang="en-GB"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67668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20861"/>
            <a:ext cx="12192000" cy="7078861"/>
          </a:xfrm>
          <a:prstGeom prst="rect">
            <a:avLst/>
          </a:prstGeom>
          <a:solidFill>
            <a:schemeClr val="accent1">
              <a:lumMod val="20000"/>
              <a:lumOff val="80000"/>
            </a:schemeClr>
          </a:solidFill>
        </p:spPr>
        <p:txBody>
          <a:bodyPr wrap="square">
            <a:spAutoFit/>
          </a:bodyPr>
          <a:lstStyle/>
          <a:p>
            <a:endParaRPr lang="en-GB" dirty="0" smtClean="0"/>
          </a:p>
          <a:p>
            <a:r>
              <a:rPr lang="en-GB" sz="4400" u="sng" dirty="0" smtClean="0"/>
              <a:t>Contents for entire Summer 1:</a:t>
            </a:r>
          </a:p>
          <a:p>
            <a:endParaRPr lang="en-GB" sz="1000" dirty="0"/>
          </a:p>
          <a:p>
            <a:r>
              <a:rPr lang="en-GB" sz="4400" dirty="0" smtClean="0"/>
              <a:t>Practical 1:  Sedimentary Rocks – Chocolate Rocks</a:t>
            </a:r>
          </a:p>
          <a:p>
            <a:endParaRPr lang="en-GB" sz="2000" dirty="0" smtClean="0"/>
          </a:p>
          <a:p>
            <a:r>
              <a:rPr lang="en-GB" sz="4400" dirty="0" smtClean="0"/>
              <a:t>Practical 2:  Materials – Egg White and Yoke</a:t>
            </a:r>
            <a:endParaRPr lang="en-GB" sz="4400" dirty="0"/>
          </a:p>
          <a:p>
            <a:endParaRPr lang="en-GB" sz="2000" dirty="0" smtClean="0"/>
          </a:p>
          <a:p>
            <a:r>
              <a:rPr lang="en-GB" sz="4400" dirty="0" smtClean="0"/>
              <a:t>Practical 3:  Materials 2 – Magic Potions 1</a:t>
            </a:r>
            <a:endParaRPr lang="en-GB" sz="4400" dirty="0"/>
          </a:p>
          <a:p>
            <a:endParaRPr lang="en-GB" sz="2000" dirty="0" smtClean="0"/>
          </a:p>
          <a:p>
            <a:r>
              <a:rPr lang="en-GB" sz="4400" dirty="0" smtClean="0"/>
              <a:t>Practical 4: Solids and Liquids – </a:t>
            </a:r>
            <a:r>
              <a:rPr lang="en-GB" sz="3600" dirty="0" smtClean="0"/>
              <a:t>Picking Up An Ice Cube</a:t>
            </a:r>
            <a:endParaRPr lang="en-GB" sz="3600" dirty="0"/>
          </a:p>
          <a:p>
            <a:endParaRPr lang="en-GB" sz="2000" dirty="0" smtClean="0"/>
          </a:p>
          <a:p>
            <a:r>
              <a:rPr lang="en-GB" sz="4400" dirty="0" smtClean="0"/>
              <a:t>Practical 5: Animals including humans 1 - Heart </a:t>
            </a:r>
          </a:p>
          <a:p>
            <a:endParaRPr lang="en-GB" sz="2000" dirty="0" smtClean="0"/>
          </a:p>
          <a:p>
            <a:r>
              <a:rPr lang="en-GB" sz="4400" dirty="0" smtClean="0"/>
              <a:t>Practical 6:  Animals including humans 2 - Blood</a:t>
            </a:r>
          </a:p>
          <a:p>
            <a:endParaRPr lang="en-GB" dirty="0"/>
          </a:p>
        </p:txBody>
      </p:sp>
    </p:spTree>
    <p:extLst>
      <p:ext uri="{BB962C8B-B14F-4D97-AF65-F5344CB8AC3E}">
        <p14:creationId xmlns:p14="http://schemas.microsoft.com/office/powerpoint/2010/main" val="1297349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70781" y="148688"/>
            <a:ext cx="10264726" cy="3192463"/>
          </a:xfrm>
        </p:spPr>
        <p:txBody>
          <a:bodyPr>
            <a:normAutofit fontScale="90000"/>
          </a:bodyPr>
          <a:lstStyle/>
          <a:p>
            <a:r>
              <a:rPr lang="en-GB" dirty="0" smtClean="0"/>
              <a:t>Practical 5</a:t>
            </a:r>
            <a:br>
              <a:rPr lang="en-GB" dirty="0" smtClean="0"/>
            </a:br>
            <a:r>
              <a:rPr lang="en-GB" dirty="0"/>
              <a:t/>
            </a:r>
            <a:br>
              <a:rPr lang="en-GB" dirty="0"/>
            </a:br>
            <a:r>
              <a:rPr lang="en-GB" dirty="0" smtClean="0"/>
              <a:t>Animals including humans 1 - Heart</a:t>
            </a:r>
            <a:endParaRPr lang="en-GB" dirty="0"/>
          </a:p>
        </p:txBody>
      </p:sp>
      <p:sp>
        <p:nvSpPr>
          <p:cNvPr id="3" name="Subtitle 2"/>
          <p:cNvSpPr>
            <a:spLocks noGrp="1"/>
          </p:cNvSpPr>
          <p:nvPr>
            <p:ph type="subTitle" idx="1"/>
          </p:nvPr>
        </p:nvSpPr>
        <p:spPr>
          <a:xfrm>
            <a:off x="888022" y="3654791"/>
            <a:ext cx="10647485" cy="3203209"/>
          </a:xfrm>
        </p:spPr>
        <p:txBody>
          <a:bodyPr>
            <a:normAutofit lnSpcReduction="10000"/>
          </a:bodyPr>
          <a:lstStyle/>
          <a:p>
            <a:pPr algn="l"/>
            <a:r>
              <a:rPr lang="en-GB" dirty="0" smtClean="0"/>
              <a:t>During this session, you will initially re-cap your knowledge of various structures and organs of the human body.  You will then looking at the circulatory system.</a:t>
            </a:r>
          </a:p>
          <a:p>
            <a:pPr algn="l"/>
            <a:endParaRPr lang="en-GB" dirty="0"/>
          </a:p>
          <a:p>
            <a:pPr algn="l"/>
            <a:r>
              <a:rPr lang="en-GB" u="sng" dirty="0" smtClean="0"/>
              <a:t>Vocabulary:  </a:t>
            </a:r>
            <a:endParaRPr lang="en-GB" dirty="0" smtClean="0"/>
          </a:p>
          <a:p>
            <a:pPr algn="l"/>
            <a:r>
              <a:rPr lang="en-GB" dirty="0"/>
              <a:t> </a:t>
            </a:r>
            <a:r>
              <a:rPr lang="en-GB" dirty="0" smtClean="0"/>
              <a:t>                      circulatory system</a:t>
            </a:r>
          </a:p>
          <a:p>
            <a:pPr algn="l"/>
            <a:r>
              <a:rPr lang="en-GB" dirty="0" smtClean="0"/>
              <a:t>                       heart                              lungs</a:t>
            </a:r>
          </a:p>
          <a:p>
            <a:pPr algn="l"/>
            <a:r>
              <a:rPr lang="en-GB" dirty="0" smtClean="0"/>
              <a:t>                       veins                              arteries</a:t>
            </a:r>
          </a:p>
          <a:p>
            <a:pPr algn="l"/>
            <a:r>
              <a:rPr lang="en-GB" dirty="0" smtClean="0"/>
              <a:t>                        </a:t>
            </a:r>
            <a:endParaRPr lang="en-GB" dirty="0"/>
          </a:p>
        </p:txBody>
      </p:sp>
    </p:spTree>
    <p:extLst>
      <p:ext uri="{BB962C8B-B14F-4D97-AF65-F5344CB8AC3E}">
        <p14:creationId xmlns:p14="http://schemas.microsoft.com/office/powerpoint/2010/main" val="717847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
            <a:ext cx="12192000" cy="6823063"/>
          </a:xfrm>
          <a:prstGeom prst="rect">
            <a:avLst/>
          </a:prstGeom>
        </p:spPr>
      </p:pic>
    </p:spTree>
    <p:extLst>
      <p:ext uri="{BB962C8B-B14F-4D97-AF65-F5344CB8AC3E}">
        <p14:creationId xmlns:p14="http://schemas.microsoft.com/office/powerpoint/2010/main" val="17897725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1999" cy="6840372"/>
          </a:xfrm>
          <a:prstGeom prst="rect">
            <a:avLst/>
          </a:prstGeom>
        </p:spPr>
      </p:pic>
      <p:sp>
        <p:nvSpPr>
          <p:cNvPr id="3" name="Rectangle 2"/>
          <p:cNvSpPr/>
          <p:nvPr/>
        </p:nvSpPr>
        <p:spPr>
          <a:xfrm>
            <a:off x="9856924" y="0"/>
            <a:ext cx="2079352" cy="769441"/>
          </a:xfrm>
          <a:prstGeom prst="rect">
            <a:avLst/>
          </a:prstGeom>
        </p:spPr>
        <p:txBody>
          <a:bodyPr wrap="none">
            <a:spAutoFit/>
          </a:bodyPr>
          <a:lstStyle/>
          <a:p>
            <a:pPr lvl="0"/>
            <a:r>
              <a:rPr lang="en-GB" sz="4400" dirty="0">
                <a:solidFill>
                  <a:srgbClr val="FF3D01"/>
                </a:solidFill>
                <a:latin typeface="Calibri Light" panose="020F0302020204030204"/>
              </a:rPr>
              <a:t>Answers</a:t>
            </a:r>
            <a:endParaRPr lang="en-GB" dirty="0">
              <a:solidFill>
                <a:srgbClr val="FF3D01"/>
              </a:solidFill>
            </a:endParaRPr>
          </a:p>
        </p:txBody>
      </p:sp>
    </p:spTree>
    <p:extLst>
      <p:ext uri="{BB962C8B-B14F-4D97-AF65-F5344CB8AC3E}">
        <p14:creationId xmlns:p14="http://schemas.microsoft.com/office/powerpoint/2010/main" val="856989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5134708" cy="6877173"/>
          </a:xfrm>
          <a:prstGeom prst="rect">
            <a:avLst/>
          </a:prstGeom>
        </p:spPr>
      </p:pic>
      <p:pic>
        <p:nvPicPr>
          <p:cNvPr id="7" name="Picture 6"/>
          <p:cNvPicPr>
            <a:picLocks noChangeAspect="1"/>
          </p:cNvPicPr>
          <p:nvPr/>
        </p:nvPicPr>
        <p:blipFill>
          <a:blip r:embed="rId3"/>
          <a:stretch>
            <a:fillRect/>
          </a:stretch>
        </p:blipFill>
        <p:spPr>
          <a:xfrm>
            <a:off x="5926015" y="0"/>
            <a:ext cx="6265985" cy="6974126"/>
          </a:xfrm>
          <a:prstGeom prst="rect">
            <a:avLst/>
          </a:prstGeom>
        </p:spPr>
      </p:pic>
    </p:spTree>
    <p:extLst>
      <p:ext uri="{BB962C8B-B14F-4D97-AF65-F5344CB8AC3E}">
        <p14:creationId xmlns:p14="http://schemas.microsoft.com/office/powerpoint/2010/main" val="88882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5059758" cy="6858000"/>
          </a:xfrm>
          <a:prstGeom prst="rect">
            <a:avLst/>
          </a:prstGeom>
        </p:spPr>
      </p:pic>
      <p:pic>
        <p:nvPicPr>
          <p:cNvPr id="5" name="Picture 4"/>
          <p:cNvPicPr>
            <a:picLocks noChangeAspect="1"/>
          </p:cNvPicPr>
          <p:nvPr/>
        </p:nvPicPr>
        <p:blipFill>
          <a:blip r:embed="rId2"/>
          <a:stretch>
            <a:fillRect/>
          </a:stretch>
        </p:blipFill>
        <p:spPr>
          <a:xfrm>
            <a:off x="7278931" y="-7740"/>
            <a:ext cx="5065469" cy="6865740"/>
          </a:xfrm>
          <a:prstGeom prst="rect">
            <a:avLst/>
          </a:prstGeom>
        </p:spPr>
      </p:pic>
      <p:sp>
        <p:nvSpPr>
          <p:cNvPr id="7" name="Rectangle 6"/>
          <p:cNvSpPr/>
          <p:nvPr/>
        </p:nvSpPr>
        <p:spPr>
          <a:xfrm>
            <a:off x="5129668" y="0"/>
            <a:ext cx="2079352" cy="769441"/>
          </a:xfrm>
          <a:prstGeom prst="rect">
            <a:avLst/>
          </a:prstGeom>
        </p:spPr>
        <p:txBody>
          <a:bodyPr wrap="none">
            <a:spAutoFit/>
          </a:bodyPr>
          <a:lstStyle/>
          <a:p>
            <a:pPr lvl="0"/>
            <a:r>
              <a:rPr lang="en-GB" sz="4400" dirty="0">
                <a:solidFill>
                  <a:srgbClr val="FF3D01"/>
                </a:solidFill>
                <a:latin typeface="Calibri Light" panose="020F0302020204030204"/>
              </a:rPr>
              <a:t>Answers</a:t>
            </a:r>
            <a:endParaRPr lang="en-GB" dirty="0">
              <a:solidFill>
                <a:srgbClr val="FF3D01"/>
              </a:solidFill>
            </a:endParaRPr>
          </a:p>
        </p:txBody>
      </p:sp>
    </p:spTree>
    <p:extLst>
      <p:ext uri="{BB962C8B-B14F-4D97-AF65-F5344CB8AC3E}">
        <p14:creationId xmlns:p14="http://schemas.microsoft.com/office/powerpoint/2010/main" val="2600471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973015"/>
            <a:ext cx="12192000" cy="5882853"/>
          </a:xfrm>
          <a:prstGeom prst="rect">
            <a:avLst/>
          </a:prstGeom>
        </p:spPr>
      </p:pic>
      <p:sp>
        <p:nvSpPr>
          <p:cNvPr id="3" name="Rectangle 2"/>
          <p:cNvSpPr/>
          <p:nvPr/>
        </p:nvSpPr>
        <p:spPr>
          <a:xfrm>
            <a:off x="0" y="0"/>
            <a:ext cx="12192000" cy="769441"/>
          </a:xfrm>
          <a:prstGeom prst="rect">
            <a:avLst/>
          </a:prstGeom>
        </p:spPr>
        <p:txBody>
          <a:bodyPr wrap="square">
            <a:spAutoFit/>
          </a:bodyPr>
          <a:lstStyle/>
          <a:p>
            <a:r>
              <a:rPr lang="en-GB" sz="4400" dirty="0">
                <a:solidFill>
                  <a:prstClr val="black"/>
                </a:solidFill>
                <a:latin typeface="Calibri Light" panose="020F0302020204030204"/>
                <a:ea typeface="+mj-ea"/>
                <a:cs typeface="+mj-cs"/>
              </a:rPr>
              <a:t>Label the different parts of the circulatory system.</a:t>
            </a:r>
            <a:endParaRPr lang="en-GB" dirty="0"/>
          </a:p>
        </p:txBody>
      </p:sp>
    </p:spTree>
    <p:extLst>
      <p:ext uri="{BB962C8B-B14F-4D97-AF65-F5344CB8AC3E}">
        <p14:creationId xmlns:p14="http://schemas.microsoft.com/office/powerpoint/2010/main" val="2806934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021006"/>
            <a:ext cx="12192000" cy="5805021"/>
          </a:xfrm>
          <a:prstGeom prst="rect">
            <a:avLst/>
          </a:prstGeom>
        </p:spPr>
      </p:pic>
      <p:sp>
        <p:nvSpPr>
          <p:cNvPr id="3" name="Rectangle 2"/>
          <p:cNvSpPr/>
          <p:nvPr/>
        </p:nvSpPr>
        <p:spPr>
          <a:xfrm>
            <a:off x="0" y="0"/>
            <a:ext cx="12192000" cy="769441"/>
          </a:xfrm>
          <a:prstGeom prst="rect">
            <a:avLst/>
          </a:prstGeom>
        </p:spPr>
        <p:txBody>
          <a:bodyPr wrap="square">
            <a:spAutoFit/>
          </a:bodyPr>
          <a:lstStyle/>
          <a:p>
            <a:r>
              <a:rPr lang="en-GB" sz="4400" dirty="0" smtClean="0">
                <a:solidFill>
                  <a:srgbClr val="FF3D01"/>
                </a:solidFill>
                <a:latin typeface="Calibri Light" panose="020F0302020204030204"/>
                <a:ea typeface="+mj-ea"/>
                <a:cs typeface="+mj-cs"/>
              </a:rPr>
              <a:t>Answers</a:t>
            </a:r>
            <a:endParaRPr lang="en-GB" dirty="0">
              <a:solidFill>
                <a:srgbClr val="FF3D01"/>
              </a:solidFill>
            </a:endParaRPr>
          </a:p>
        </p:txBody>
      </p:sp>
    </p:spTree>
    <p:extLst>
      <p:ext uri="{BB962C8B-B14F-4D97-AF65-F5344CB8AC3E}">
        <p14:creationId xmlns:p14="http://schemas.microsoft.com/office/powerpoint/2010/main" val="15981070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99139" y="0"/>
            <a:ext cx="8792308" cy="6854291"/>
          </a:xfrm>
          <a:prstGeom prst="rect">
            <a:avLst/>
          </a:prstGeom>
        </p:spPr>
      </p:pic>
      <p:sp>
        <p:nvSpPr>
          <p:cNvPr id="3" name="Rectangle 2"/>
          <p:cNvSpPr/>
          <p:nvPr/>
        </p:nvSpPr>
        <p:spPr>
          <a:xfrm>
            <a:off x="199292" y="0"/>
            <a:ext cx="11992707" cy="769441"/>
          </a:xfrm>
          <a:prstGeom prst="rect">
            <a:avLst/>
          </a:prstGeom>
        </p:spPr>
        <p:txBody>
          <a:bodyPr wrap="square">
            <a:spAutoFit/>
          </a:bodyPr>
          <a:lstStyle/>
          <a:p>
            <a:r>
              <a:rPr lang="en-GB" sz="4400" dirty="0">
                <a:solidFill>
                  <a:prstClr val="black"/>
                </a:solidFill>
                <a:latin typeface="Calibri Light" panose="020F0302020204030204"/>
              </a:rPr>
              <a:t>Label the different parts of the </a:t>
            </a:r>
            <a:r>
              <a:rPr lang="en-GB" sz="4400" dirty="0" smtClean="0">
                <a:solidFill>
                  <a:prstClr val="black"/>
                </a:solidFill>
                <a:latin typeface="Calibri Light" panose="020F0302020204030204"/>
              </a:rPr>
              <a:t>heart.</a:t>
            </a:r>
            <a:endParaRPr lang="en-GB" dirty="0"/>
          </a:p>
        </p:txBody>
      </p:sp>
    </p:spTree>
    <p:extLst>
      <p:ext uri="{BB962C8B-B14F-4D97-AF65-F5344CB8AC3E}">
        <p14:creationId xmlns:p14="http://schemas.microsoft.com/office/powerpoint/2010/main" val="39909202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52283" y="0"/>
            <a:ext cx="9144000" cy="6815832"/>
          </a:xfrm>
          <a:prstGeom prst="rect">
            <a:avLst/>
          </a:prstGeom>
        </p:spPr>
      </p:pic>
      <p:cxnSp>
        <p:nvCxnSpPr>
          <p:cNvPr id="5" name="Straight Connector 4"/>
          <p:cNvCxnSpPr/>
          <p:nvPr/>
        </p:nvCxnSpPr>
        <p:spPr>
          <a:xfrm flipH="1">
            <a:off x="1635617" y="4275786"/>
            <a:ext cx="12879" cy="32197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97957" y="0"/>
            <a:ext cx="2079352" cy="769441"/>
          </a:xfrm>
          <a:prstGeom prst="rect">
            <a:avLst/>
          </a:prstGeom>
        </p:spPr>
        <p:txBody>
          <a:bodyPr wrap="none">
            <a:spAutoFit/>
          </a:bodyPr>
          <a:lstStyle/>
          <a:p>
            <a:pPr lvl="0"/>
            <a:r>
              <a:rPr lang="en-GB" sz="4400" dirty="0">
                <a:solidFill>
                  <a:srgbClr val="FF3D01"/>
                </a:solidFill>
                <a:latin typeface="Calibri Light" panose="020F0302020204030204"/>
              </a:rPr>
              <a:t>Answers</a:t>
            </a:r>
            <a:endParaRPr lang="en-GB" dirty="0">
              <a:solidFill>
                <a:srgbClr val="FF3D01"/>
              </a:solidFill>
            </a:endParaRPr>
          </a:p>
        </p:txBody>
      </p:sp>
    </p:spTree>
    <p:extLst>
      <p:ext uri="{BB962C8B-B14F-4D97-AF65-F5344CB8AC3E}">
        <p14:creationId xmlns:p14="http://schemas.microsoft.com/office/powerpoint/2010/main" val="14641819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05292" y="976312"/>
            <a:ext cx="9340947" cy="5881688"/>
          </a:xfrm>
          <a:prstGeom prst="rect">
            <a:avLst/>
          </a:prstGeom>
        </p:spPr>
      </p:pic>
      <p:sp>
        <p:nvSpPr>
          <p:cNvPr id="4" name="Rectangle 3"/>
          <p:cNvSpPr/>
          <p:nvPr/>
        </p:nvSpPr>
        <p:spPr>
          <a:xfrm>
            <a:off x="1305600" y="206871"/>
            <a:ext cx="9970550" cy="769441"/>
          </a:xfrm>
          <a:prstGeom prst="rect">
            <a:avLst/>
          </a:prstGeom>
        </p:spPr>
        <p:txBody>
          <a:bodyPr wrap="none">
            <a:spAutoFit/>
          </a:bodyPr>
          <a:lstStyle/>
          <a:p>
            <a:pPr lvl="0"/>
            <a:r>
              <a:rPr lang="en-GB" sz="4400" b="1" u="sng" dirty="0" smtClean="0">
                <a:latin typeface="Calibri Light" panose="020F0302020204030204"/>
              </a:rPr>
              <a:t>L.O:  To create a model of the human heart. </a:t>
            </a:r>
            <a:endParaRPr lang="en-GB" b="1" u="sng" dirty="0"/>
          </a:p>
        </p:txBody>
      </p:sp>
    </p:spTree>
    <p:extLst>
      <p:ext uri="{BB962C8B-B14F-4D97-AF65-F5344CB8AC3E}">
        <p14:creationId xmlns:p14="http://schemas.microsoft.com/office/powerpoint/2010/main" val="4901753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53551" y="0"/>
            <a:ext cx="10058400" cy="6912914"/>
          </a:xfrm>
          <a:prstGeom prst="rect">
            <a:avLst/>
          </a:prstGeom>
        </p:spPr>
      </p:pic>
    </p:spTree>
    <p:extLst>
      <p:ext uri="{BB962C8B-B14F-4D97-AF65-F5344CB8AC3E}">
        <p14:creationId xmlns:p14="http://schemas.microsoft.com/office/powerpoint/2010/main" val="19344370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11348" y="0"/>
            <a:ext cx="10058399" cy="6825170"/>
          </a:xfrm>
          <a:prstGeom prst="rect">
            <a:avLst/>
          </a:prstGeom>
        </p:spPr>
      </p:pic>
    </p:spTree>
    <p:extLst>
      <p:ext uri="{BB962C8B-B14F-4D97-AF65-F5344CB8AC3E}">
        <p14:creationId xmlns:p14="http://schemas.microsoft.com/office/powerpoint/2010/main" val="39203797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39483" y="0"/>
            <a:ext cx="10156874" cy="6838099"/>
          </a:xfrm>
          <a:prstGeom prst="rect">
            <a:avLst/>
          </a:prstGeom>
        </p:spPr>
      </p:pic>
    </p:spTree>
    <p:extLst>
      <p:ext uri="{BB962C8B-B14F-4D97-AF65-F5344CB8AC3E}">
        <p14:creationId xmlns:p14="http://schemas.microsoft.com/office/powerpoint/2010/main" val="3251432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53551" y="0"/>
            <a:ext cx="10142806" cy="6839421"/>
          </a:xfrm>
          <a:prstGeom prst="rect">
            <a:avLst/>
          </a:prstGeom>
        </p:spPr>
      </p:pic>
    </p:spTree>
    <p:extLst>
      <p:ext uri="{BB962C8B-B14F-4D97-AF65-F5344CB8AC3E}">
        <p14:creationId xmlns:p14="http://schemas.microsoft.com/office/powerpoint/2010/main" val="32827630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53551" y="0"/>
            <a:ext cx="10170941" cy="6769402"/>
          </a:xfrm>
          <a:prstGeom prst="rect">
            <a:avLst/>
          </a:prstGeom>
        </p:spPr>
      </p:pic>
    </p:spTree>
    <p:extLst>
      <p:ext uri="{BB962C8B-B14F-4D97-AF65-F5344CB8AC3E}">
        <p14:creationId xmlns:p14="http://schemas.microsoft.com/office/powerpoint/2010/main" val="3749082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773723"/>
          </a:xfrm>
        </p:spPr>
        <p:txBody>
          <a:bodyPr>
            <a:normAutofit/>
          </a:bodyPr>
          <a:lstStyle/>
          <a:p>
            <a:pPr algn="l"/>
            <a:r>
              <a:rPr lang="en-GB" sz="3600" u="sng" dirty="0" smtClean="0"/>
              <a:t>Choose your challenge:</a:t>
            </a:r>
            <a:endParaRPr lang="en-GB" sz="3600" u="sng" dirty="0"/>
          </a:p>
        </p:txBody>
      </p:sp>
      <p:sp>
        <p:nvSpPr>
          <p:cNvPr id="3" name="Subtitle 2"/>
          <p:cNvSpPr>
            <a:spLocks noGrp="1"/>
          </p:cNvSpPr>
          <p:nvPr>
            <p:ph type="subTitle" idx="1"/>
          </p:nvPr>
        </p:nvSpPr>
        <p:spPr>
          <a:xfrm>
            <a:off x="152400" y="1210529"/>
            <a:ext cx="3681046" cy="5647471"/>
          </a:xfrm>
          <a:solidFill>
            <a:schemeClr val="accent6">
              <a:lumMod val="20000"/>
              <a:lumOff val="80000"/>
            </a:schemeClr>
          </a:solidFill>
        </p:spPr>
        <p:txBody>
          <a:bodyPr>
            <a:normAutofit/>
          </a:bodyPr>
          <a:lstStyle/>
          <a:p>
            <a:r>
              <a:rPr lang="en-GB" u="sng" dirty="0" smtClean="0"/>
              <a:t>Mild</a:t>
            </a:r>
          </a:p>
          <a:p>
            <a:pPr algn="l"/>
            <a:endParaRPr lang="en-GB" dirty="0" smtClean="0"/>
          </a:p>
          <a:p>
            <a:pPr algn="just"/>
            <a:r>
              <a:rPr lang="en-GB" dirty="0" smtClean="0"/>
              <a:t>Create a comic strip to demonstrate what happens at each part of the experiment.</a:t>
            </a:r>
          </a:p>
          <a:p>
            <a:pPr algn="just"/>
            <a:endParaRPr lang="en-GB" dirty="0"/>
          </a:p>
          <a:p>
            <a:pPr algn="just"/>
            <a:r>
              <a:rPr lang="en-GB" dirty="0" smtClean="0"/>
              <a:t>Explain what happens when you press the centre of the balloon.</a:t>
            </a:r>
            <a:endParaRPr lang="en-GB" dirty="0"/>
          </a:p>
        </p:txBody>
      </p:sp>
      <p:sp>
        <p:nvSpPr>
          <p:cNvPr id="4" name="Subtitle 2"/>
          <p:cNvSpPr txBox="1">
            <a:spLocks/>
          </p:cNvSpPr>
          <p:nvPr/>
        </p:nvSpPr>
        <p:spPr>
          <a:xfrm>
            <a:off x="4085492" y="1210529"/>
            <a:ext cx="3681046" cy="5647471"/>
          </a:xfrm>
          <a:prstGeom prst="rect">
            <a:avLst/>
          </a:prstGeom>
          <a:solidFill>
            <a:srgbClr val="FFC000"/>
          </a:solidFill>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u="sng" dirty="0" smtClean="0"/>
              <a:t>Spicy</a:t>
            </a:r>
          </a:p>
          <a:p>
            <a:pPr algn="l"/>
            <a:endParaRPr lang="en-GB" sz="1500" dirty="0" smtClean="0"/>
          </a:p>
          <a:p>
            <a:pPr algn="just"/>
            <a:r>
              <a:rPr lang="en-GB" dirty="0" smtClean="0"/>
              <a:t>Write a detailed account of your observations throughout the experiment, using scientific language.  </a:t>
            </a:r>
          </a:p>
          <a:p>
            <a:pPr algn="just"/>
            <a:endParaRPr lang="en-GB" sz="1400" dirty="0"/>
          </a:p>
          <a:p>
            <a:pPr algn="just"/>
            <a:r>
              <a:rPr lang="en-GB" dirty="0"/>
              <a:t>Explain what happens when you press the centre of the balloon</a:t>
            </a:r>
            <a:r>
              <a:rPr lang="en-GB" dirty="0" smtClean="0"/>
              <a:t>.</a:t>
            </a:r>
          </a:p>
          <a:p>
            <a:pPr algn="just"/>
            <a:endParaRPr lang="en-GB" sz="1400" dirty="0"/>
          </a:p>
          <a:p>
            <a:pPr algn="just"/>
            <a:r>
              <a:rPr lang="en-GB" dirty="0" smtClean="0"/>
              <a:t>What do you think the central part of the heart is called? (Look at the diagram).  What  does it remind you of?</a:t>
            </a:r>
          </a:p>
          <a:p>
            <a:pPr algn="just"/>
            <a:endParaRPr lang="en-GB" sz="1500" dirty="0"/>
          </a:p>
          <a:p>
            <a:pPr algn="just"/>
            <a:r>
              <a:rPr lang="en-GB" dirty="0" smtClean="0"/>
              <a:t>How could you record your results?</a:t>
            </a:r>
            <a:endParaRPr lang="en-GB" dirty="0"/>
          </a:p>
        </p:txBody>
      </p:sp>
      <p:sp>
        <p:nvSpPr>
          <p:cNvPr id="5" name="Subtitle 2"/>
          <p:cNvSpPr txBox="1">
            <a:spLocks/>
          </p:cNvSpPr>
          <p:nvPr/>
        </p:nvSpPr>
        <p:spPr>
          <a:xfrm>
            <a:off x="8305800" y="1210530"/>
            <a:ext cx="3681046" cy="5647470"/>
          </a:xfrm>
          <a:prstGeom prst="rect">
            <a:avLst/>
          </a:prstGeom>
          <a:solidFill>
            <a:srgbClr val="FF3D01"/>
          </a:solidFill>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u="sng" dirty="0" smtClean="0"/>
              <a:t>Hot</a:t>
            </a:r>
          </a:p>
          <a:p>
            <a:pPr algn="just"/>
            <a:endParaRPr lang="en-GB" sz="1500" dirty="0" smtClean="0"/>
          </a:p>
          <a:p>
            <a:pPr algn="just"/>
            <a:r>
              <a:rPr lang="en-GB" dirty="0" smtClean="0"/>
              <a:t>Write </a:t>
            </a:r>
            <a:r>
              <a:rPr lang="en-GB" dirty="0"/>
              <a:t>a detailed account of your observations throughout the experiment, using scientific language.  </a:t>
            </a:r>
          </a:p>
          <a:p>
            <a:pPr algn="just"/>
            <a:endParaRPr lang="en-GB" sz="1800" dirty="0"/>
          </a:p>
          <a:p>
            <a:pPr algn="just"/>
            <a:r>
              <a:rPr lang="en-GB" dirty="0"/>
              <a:t>Explain what happens when you press the centre of the balloon.</a:t>
            </a:r>
          </a:p>
          <a:p>
            <a:pPr algn="just"/>
            <a:endParaRPr lang="en-GB" sz="1800" dirty="0"/>
          </a:p>
          <a:p>
            <a:pPr algn="just"/>
            <a:r>
              <a:rPr lang="en-GB" dirty="0"/>
              <a:t>What do you think the central part of the heart is called? (Look at the diagram).  What  does it remind you of?</a:t>
            </a:r>
          </a:p>
          <a:p>
            <a:pPr algn="just"/>
            <a:endParaRPr lang="en-GB" sz="2000" dirty="0"/>
          </a:p>
          <a:p>
            <a:pPr algn="just"/>
            <a:r>
              <a:rPr lang="en-GB" dirty="0"/>
              <a:t>How could you record your results?</a:t>
            </a:r>
          </a:p>
          <a:p>
            <a:pPr algn="l"/>
            <a:endParaRPr lang="en-GB" dirty="0" smtClean="0"/>
          </a:p>
          <a:p>
            <a:pPr algn="l"/>
            <a:endParaRPr lang="en-GB" dirty="0">
              <a:solidFill>
                <a:srgbClr val="212121"/>
              </a:solidFill>
              <a:latin typeface="Lato"/>
            </a:endParaRPr>
          </a:p>
          <a:p>
            <a:pPr algn="l"/>
            <a:endParaRPr lang="en-GB" dirty="0"/>
          </a:p>
        </p:txBody>
      </p:sp>
    </p:spTree>
    <p:extLst>
      <p:ext uri="{BB962C8B-B14F-4D97-AF65-F5344CB8AC3E}">
        <p14:creationId xmlns:p14="http://schemas.microsoft.com/office/powerpoint/2010/main" val="32545348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xtured template_Wine Segoe_TP10286784">
  <a:themeElements>
    <a:clrScheme name="Red Template Template">
      <a:dk1>
        <a:srgbClr val="000000"/>
      </a:dk1>
      <a:lt1>
        <a:srgbClr val="FFFFFF"/>
      </a:lt1>
      <a:dk2>
        <a:srgbClr val="9C2828"/>
      </a:dk2>
      <a:lt2>
        <a:srgbClr val="FFFF99"/>
      </a:lt2>
      <a:accent1>
        <a:srgbClr val="FFC000"/>
      </a:accent1>
      <a:accent2>
        <a:srgbClr val="0D84CD"/>
      </a:accent2>
      <a:accent3>
        <a:srgbClr val="AD5778"/>
      </a:accent3>
      <a:accent4>
        <a:srgbClr val="919E7A"/>
      </a:accent4>
      <a:accent5>
        <a:srgbClr val="DA804E"/>
      </a:accent5>
      <a:accent6>
        <a:srgbClr val="7D3DA1"/>
      </a:accent6>
      <a:hlink>
        <a:srgbClr val="F0ED7B"/>
      </a:hlink>
      <a:folHlink>
        <a:srgbClr val="F3EB4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rgbClr val="FFFFFF"/>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2953</TotalTime>
  <Words>419</Words>
  <Application>Microsoft Office PowerPoint</Application>
  <PresentationFormat>Widescreen</PresentationFormat>
  <Paragraphs>65</Paragraphs>
  <Slides>19</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19</vt:i4>
      </vt:variant>
    </vt:vector>
  </HeadingPairs>
  <TitlesOfParts>
    <vt:vector size="26" baseType="lpstr">
      <vt:lpstr>Arial</vt:lpstr>
      <vt:lpstr>Calibri</vt:lpstr>
      <vt:lpstr>Calibri Light</vt:lpstr>
      <vt:lpstr>Lato</vt:lpstr>
      <vt:lpstr>Wingdings</vt:lpstr>
      <vt:lpstr>Office Theme</vt:lpstr>
      <vt:lpstr>1_Textured template_Wine Segoe_TP10286784</vt:lpstr>
      <vt:lpstr>Practical Science Re-cap 1</vt:lpstr>
      <vt:lpstr>PowerPoint Presentation</vt:lpstr>
      <vt:lpstr>PowerPoint Presentation</vt:lpstr>
      <vt:lpstr>Practical 5  Animals including humans 1 - Heart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Choose your challenge: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Practical Science re-cap</dc:title>
  <dc:creator>zaki</dc:creator>
  <cp:lastModifiedBy>zaki</cp:lastModifiedBy>
  <cp:revision>77</cp:revision>
  <dcterms:created xsi:type="dcterms:W3CDTF">2020-04-25T07:18:23Z</dcterms:created>
  <dcterms:modified xsi:type="dcterms:W3CDTF">2020-04-27T13:15:09Z</dcterms:modified>
</cp:coreProperties>
</file>