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6" r:id="rId2"/>
    <p:sldId id="259" r:id="rId3"/>
    <p:sldId id="286" r:id="rId4"/>
    <p:sldId id="284" r:id="rId5"/>
    <p:sldId id="285" r:id="rId6"/>
    <p:sldId id="290" r:id="rId7"/>
    <p:sldId id="287" r:id="rId8"/>
    <p:sldId id="291" r:id="rId9"/>
    <p:sldId id="289" r:id="rId10"/>
    <p:sldId id="294" r:id="rId11"/>
    <p:sldId id="292" r:id="rId12"/>
    <p:sldId id="295" r:id="rId13"/>
    <p:sldId id="296" r:id="rId14"/>
    <p:sldId id="298" r:id="rId15"/>
    <p:sldId id="297" r:id="rId16"/>
    <p:sldId id="288" r:id="rId17"/>
    <p:sldId id="305" r:id="rId18"/>
    <p:sldId id="301" r:id="rId19"/>
    <p:sldId id="299" r:id="rId20"/>
    <p:sldId id="303" r:id="rId21"/>
    <p:sldId id="304" r:id="rId22"/>
    <p:sldId id="293" r:id="rId23"/>
    <p:sldId id="302" r:id="rId24"/>
    <p:sldId id="306" r:id="rId25"/>
    <p:sldId id="308" r:id="rId26"/>
    <p:sldId id="309" r:id="rId27"/>
    <p:sldId id="310" r:id="rId28"/>
    <p:sldId id="307" r:id="rId29"/>
    <p:sldId id="312" r:id="rId30"/>
    <p:sldId id="311" r:id="rId31"/>
    <p:sldId id="313" r:id="rId32"/>
    <p:sldId id="314" r:id="rId33"/>
    <p:sldId id="315" r:id="rId34"/>
  </p:sldIdLst>
  <p:sldSz cx="12192000" cy="6858000"/>
  <p:notesSz cx="9926638" cy="1435576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525" autoAdjust="0"/>
    <p:restoredTop sz="74865" autoAdjust="0"/>
  </p:normalViewPr>
  <p:slideViewPr>
    <p:cSldViewPr snapToGrid="0">
      <p:cViewPr varScale="1">
        <p:scale>
          <a:sx n="64" d="100"/>
          <a:sy n="64" d="100"/>
        </p:scale>
        <p:origin x="1445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301543" cy="720282"/>
          </a:xfrm>
          <a:prstGeom prst="rect">
            <a:avLst/>
          </a:prstGeom>
        </p:spPr>
        <p:txBody>
          <a:bodyPr vert="horz" lIns="132131" tIns="66065" rIns="132131" bIns="66065" rtlCol="0"/>
          <a:lstStyle>
            <a:lvl1pPr algn="l">
              <a:defRPr sz="17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622798" y="0"/>
            <a:ext cx="4301543" cy="720282"/>
          </a:xfrm>
          <a:prstGeom prst="rect">
            <a:avLst/>
          </a:prstGeom>
        </p:spPr>
        <p:txBody>
          <a:bodyPr vert="horz" lIns="132131" tIns="66065" rIns="132131" bIns="66065" rtlCol="0"/>
          <a:lstStyle>
            <a:lvl1pPr algn="r">
              <a:defRPr sz="1700"/>
            </a:lvl1pPr>
          </a:lstStyle>
          <a:p>
            <a:fld id="{95630813-45F5-4342-95E0-B58295B0E37C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55638" y="1793875"/>
            <a:ext cx="8615362" cy="48466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132131" tIns="66065" rIns="132131" bIns="66065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92664" y="6908711"/>
            <a:ext cx="7941310" cy="5652582"/>
          </a:xfrm>
          <a:prstGeom prst="rect">
            <a:avLst/>
          </a:prstGeom>
        </p:spPr>
        <p:txBody>
          <a:bodyPr vert="horz" lIns="132131" tIns="66065" rIns="132131" bIns="66065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13635485"/>
            <a:ext cx="4301543" cy="720280"/>
          </a:xfrm>
          <a:prstGeom prst="rect">
            <a:avLst/>
          </a:prstGeom>
        </p:spPr>
        <p:txBody>
          <a:bodyPr vert="horz" lIns="132131" tIns="66065" rIns="132131" bIns="66065" rtlCol="0" anchor="b"/>
          <a:lstStyle>
            <a:lvl1pPr algn="l">
              <a:defRPr sz="17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622798" y="13635485"/>
            <a:ext cx="4301543" cy="720280"/>
          </a:xfrm>
          <a:prstGeom prst="rect">
            <a:avLst/>
          </a:prstGeom>
        </p:spPr>
        <p:txBody>
          <a:bodyPr vert="horz" lIns="132131" tIns="66065" rIns="132131" bIns="66065" rtlCol="0" anchor="b"/>
          <a:lstStyle>
            <a:lvl1pPr algn="r">
              <a:defRPr sz="1700"/>
            </a:lvl1pPr>
          </a:lstStyle>
          <a:p>
            <a:fld id="{C10BE4A6-16EA-4644-8C61-809CCCFAD7C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56240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topics/z36tyrd/articles/z2fkwxs" TargetMode="External"/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Interactive</a:t>
            </a:r>
            <a:r>
              <a:rPr lang="en-GB" baseline="0" dirty="0"/>
              <a:t> times tables games to be used as starter activities/plenaries throughout the topic</a:t>
            </a:r>
          </a:p>
          <a:p>
            <a:endParaRPr lang="en-GB" baseline="0" dirty="0"/>
          </a:p>
          <a:p>
            <a:r>
              <a:rPr lang="en-GB" baseline="0" dirty="0"/>
              <a:t>Rainbow tests to be given on Tuesday, Wednesday and Friday. </a:t>
            </a:r>
          </a:p>
          <a:p>
            <a:r>
              <a:rPr lang="en-GB" baseline="0" dirty="0"/>
              <a:t>Start tables practise in computing lesson before main lesson begins.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09051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Children</a:t>
            </a:r>
            <a:r>
              <a:rPr lang="en-GB" baseline="0" dirty="0"/>
              <a:t> to understand that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512830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LA-</a:t>
            </a:r>
            <a:r>
              <a:rPr lang="en-GB" baseline="0" dirty="0"/>
              <a:t> TU x 10 with counters and place value grid. </a:t>
            </a:r>
          </a:p>
          <a:p>
            <a:r>
              <a:rPr lang="en-GB" baseline="0" dirty="0"/>
              <a:t>MA- TU x 10 and </a:t>
            </a:r>
            <a:r>
              <a:rPr lang="en-GB" baseline="0" dirty="0" err="1"/>
              <a:t>extention</a:t>
            </a:r>
            <a:r>
              <a:rPr lang="en-GB" baseline="0" dirty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956295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HA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31862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LA.</a:t>
            </a:r>
            <a:r>
              <a:rPr lang="en-GB" baseline="0" dirty="0"/>
              <a:t> MA </a:t>
            </a:r>
            <a:r>
              <a:rPr lang="en-GB" baseline="0" dirty="0" err="1"/>
              <a:t>extention</a:t>
            </a:r>
            <a:r>
              <a:rPr lang="en-GB" baseline="0" dirty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14849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LA.</a:t>
            </a:r>
            <a:r>
              <a:rPr lang="en-GB" baseline="0" dirty="0"/>
              <a:t> MA </a:t>
            </a:r>
            <a:r>
              <a:rPr lang="en-GB" baseline="0" dirty="0" err="1"/>
              <a:t>extention</a:t>
            </a:r>
            <a:r>
              <a:rPr lang="en-GB" baseline="0" dirty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826502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HA extension</a:t>
            </a:r>
            <a:r>
              <a:rPr lang="en-GB" baseline="0" dirty="0"/>
              <a:t> </a:t>
            </a:r>
          </a:p>
          <a:p>
            <a:endParaRPr lang="en-GB" baseline="0" dirty="0"/>
          </a:p>
          <a:p>
            <a:r>
              <a:rPr lang="en-GB" baseline="0" dirty="0"/>
              <a:t>Next Step- Is multiplying be ten easy? Explain your answer. 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77283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Summarise what happens</a:t>
            </a:r>
            <a:r>
              <a:rPr lang="en-GB" baseline="0" dirty="0"/>
              <a:t> when you multiply numbers by ten. </a:t>
            </a:r>
          </a:p>
          <a:p>
            <a:r>
              <a:rPr lang="en-GB" baseline="0" dirty="0"/>
              <a:t>When you multiply numbers by ten, the digits move one place to the left. A zero is place in the units column.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308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919419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MA/HA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59391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Leonor</a:t>
            </a:r>
            <a:r>
              <a:rPr lang="en-GB" baseline="0" dirty="0"/>
              <a:t> has multiplied a number by 10.</a:t>
            </a:r>
          </a:p>
          <a:p>
            <a:r>
              <a:rPr lang="en-GB" baseline="0" dirty="0"/>
              <a:t>Her answers is between 320 and 420.</a:t>
            </a:r>
          </a:p>
          <a:p>
            <a:r>
              <a:rPr lang="en-GB" baseline="0" dirty="0"/>
              <a:t>What could her original calculation have been?</a:t>
            </a:r>
          </a:p>
          <a:p>
            <a:r>
              <a:rPr lang="en-GB" baseline="0" dirty="0"/>
              <a:t>How many possibilities can you find? </a:t>
            </a:r>
          </a:p>
          <a:p>
            <a:endParaRPr lang="en-GB" baseline="0" dirty="0"/>
          </a:p>
          <a:p>
            <a:r>
              <a:rPr lang="en-GB" baseline="0" dirty="0"/>
              <a:t>For reasoning: Share working for Annie question.</a:t>
            </a:r>
          </a:p>
          <a:p>
            <a:r>
              <a:rPr lang="en-GB" baseline="0" dirty="0"/>
              <a:t>Model to children what a good answer to this question should be.</a:t>
            </a:r>
          </a:p>
          <a:p>
            <a:endParaRPr lang="en-GB" baseline="0" dirty="0"/>
          </a:p>
          <a:p>
            <a:r>
              <a:rPr lang="en-GB" baseline="0" dirty="0"/>
              <a:t>Then children are to attempt the Leonor question independently.</a:t>
            </a:r>
          </a:p>
          <a:p>
            <a:endParaRPr lang="en-GB" baseline="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47527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HA- Choose their own calculation</a:t>
            </a:r>
            <a:r>
              <a:rPr lang="en-GB" baseline="0" dirty="0"/>
              <a:t> and get everyone to guess what is it from the representation they have drawn.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161326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Plenary.</a:t>
            </a:r>
            <a:r>
              <a:rPr lang="en-GB" baseline="0" dirty="0"/>
              <a:t> </a:t>
            </a:r>
            <a:r>
              <a:rPr lang="en-GB" dirty="0">
                <a:hlinkClick r:id="rId3"/>
              </a:rPr>
              <a:t>https://www.bbc.co.uk/bitesize/topics/z36tyrd/articles/z2fkwxs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921382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Opening.</a:t>
            </a:r>
          </a:p>
          <a:p>
            <a:r>
              <a:rPr lang="en-GB" dirty="0"/>
              <a:t>What</a:t>
            </a:r>
            <a:r>
              <a:rPr lang="en-GB" baseline="0" dirty="0"/>
              <a:t> do you notice when multiplying a number by 100.?</a:t>
            </a:r>
          </a:p>
          <a:p>
            <a:r>
              <a:rPr lang="en-GB" baseline="0" dirty="0"/>
              <a:t>What does the answer end in?</a:t>
            </a:r>
          </a:p>
          <a:p>
            <a:r>
              <a:rPr lang="en-GB" baseline="0" dirty="0"/>
              <a:t>What is happening to the digits?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24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83532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26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62358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Complete </a:t>
            </a:r>
            <a:r>
              <a:rPr lang="en-GB" dirty="0" err="1"/>
              <a:t>calcualtions</a:t>
            </a:r>
            <a:r>
              <a:rPr lang="en-GB" baseline="0" dirty="0"/>
              <a:t> and choose 5 to represent as a visual representation.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10BE4A6-16EA-4644-8C61-809CCCFAD7C3}" type="slidenum">
              <a:rPr lang="en-GB" smtClean="0"/>
              <a:t>27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4675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36955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6053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12467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845997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0130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65299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3487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8608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5905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57151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53872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98521D-F718-4A28-B1E2-5374D5349190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DF2EA6-055C-4AC3-AC3E-1E4A10F04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48300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hyperlink" Target="https://www.topmarks.co.uk/maths-games/7-11-years/multiplication-and-division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aths-games.org/times-tables-games.html" TargetMode="External"/><Relationship Id="rId5" Type="http://schemas.openxmlformats.org/officeDocument/2006/relationships/hyperlink" Target="https://www.youtube.com/watch?v=igoGDE5hLjw" TargetMode="External"/><Relationship Id="rId4" Type="http://schemas.openxmlformats.org/officeDocument/2006/relationships/hyperlink" Target="https://www.timestables.co.uk/" TargetMode="Externa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49758" y="1998126"/>
            <a:ext cx="9144000" cy="2387600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entury Gothic" panose="020B0502020202020204" pitchFamily="34" charset="0"/>
              </a:rPr>
              <a:t>Multiplication and Division</a:t>
            </a:r>
            <a:br>
              <a:rPr lang="en-GB" dirty="0">
                <a:latin typeface="Century Gothic" panose="020B0502020202020204" pitchFamily="34" charset="0"/>
              </a:rPr>
            </a:br>
            <a:r>
              <a:rPr lang="en-GB" dirty="0">
                <a:latin typeface="Century Gothic" panose="020B0502020202020204" pitchFamily="34" charset="0"/>
              </a:rPr>
              <a:t>Home Learning </a:t>
            </a:r>
            <a:br>
              <a:rPr lang="en-GB" dirty="0">
                <a:latin typeface="Century Gothic" panose="020B0502020202020204" pitchFamily="34" charset="0"/>
              </a:rPr>
            </a:br>
            <a:br>
              <a:rPr lang="en-GB" dirty="0">
                <a:latin typeface="Century Gothic" panose="020B0502020202020204" pitchFamily="34" charset="0"/>
              </a:rPr>
            </a:br>
            <a:r>
              <a:rPr lang="en-GB" dirty="0">
                <a:latin typeface="Century Gothic" panose="020B0502020202020204" pitchFamily="34" charset="0"/>
              </a:rPr>
              <a:t>Week 1</a:t>
            </a:r>
          </a:p>
        </p:txBody>
      </p:sp>
      <p:pic>
        <p:nvPicPr>
          <p:cNvPr id="1026" name="Picture 2" descr="Image result for multiplic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275" y="3427456"/>
            <a:ext cx="3333750" cy="305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Image result for multiplicatio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09491" y="3427456"/>
            <a:ext cx="3333750" cy="3057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53994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5232" y="922420"/>
            <a:ext cx="4648200" cy="4953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015232" y="1692271"/>
            <a:ext cx="566533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entury Gothic" panose="020B0502020202020204" pitchFamily="34" charset="0"/>
                <a:hlinkClick r:id="rId4"/>
              </a:rPr>
              <a:t>https://www.timestables.co.uk</a:t>
            </a:r>
            <a:r>
              <a:rPr lang="en-GB" sz="2800" dirty="0"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967977" y="4194532"/>
            <a:ext cx="9746031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entury Gothic" panose="020B0502020202020204" pitchFamily="34" charset="0"/>
                <a:hlinkClick r:id="rId5"/>
              </a:rPr>
              <a:t>https://www.youtube.com/watch?v=igoGDE5hLjw</a:t>
            </a:r>
            <a:r>
              <a:rPr lang="en-GB" sz="2800" dirty="0"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7" name="Rectangle 6"/>
          <p:cNvSpPr/>
          <p:nvPr/>
        </p:nvSpPr>
        <p:spPr>
          <a:xfrm>
            <a:off x="1015232" y="2382729"/>
            <a:ext cx="98668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2800" dirty="0">
                <a:latin typeface="Century Gothic" panose="020B0502020202020204" pitchFamily="34" charset="0"/>
                <a:hlinkClick r:id="rId6"/>
              </a:rPr>
              <a:t>http://www.maths-games.org/times-tables-games.html</a:t>
            </a:r>
            <a:r>
              <a:rPr lang="en-GB" sz="2800" dirty="0">
                <a:latin typeface="Century Gothic" panose="020B0502020202020204" pitchFamily="34" charset="0"/>
              </a:rPr>
              <a:t> </a:t>
            </a:r>
          </a:p>
        </p:txBody>
      </p:sp>
      <p:sp>
        <p:nvSpPr>
          <p:cNvPr id="8" name="Rectangle 7"/>
          <p:cNvSpPr/>
          <p:nvPr/>
        </p:nvSpPr>
        <p:spPr>
          <a:xfrm>
            <a:off x="967977" y="3073187"/>
            <a:ext cx="110599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entury Gothic" panose="020B0502020202020204" pitchFamily="34" charset="0"/>
                <a:hlinkClick r:id="rId7"/>
              </a:rPr>
              <a:t>https://www.topmarks.co.uk/maths-games/7-11-years/multiplication-and-division</a:t>
            </a:r>
            <a:r>
              <a:rPr lang="en-GB" sz="2800" dirty="0">
                <a:latin typeface="Century Gothic" panose="020B0502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1891454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29. 6.2020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u="sng" dirty="0">
                <a:latin typeface="Comic Sans MS" panose="030F0702030302020204" pitchFamily="66" charset="0"/>
              </a:rPr>
              <a:t>LO: To multiply numbers by ten and one hundred</a:t>
            </a:r>
          </a:p>
        </p:txBody>
      </p:sp>
    </p:spTree>
    <p:extLst>
      <p:ext uri="{BB962C8B-B14F-4D97-AF65-F5344CB8AC3E}">
        <p14:creationId xmlns:p14="http://schemas.microsoft.com/office/powerpoint/2010/main" val="1184002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2928" y="6854"/>
            <a:ext cx="10790936" cy="452079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8199" y="4885918"/>
            <a:ext cx="10836287" cy="1860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83760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91930" y="127707"/>
            <a:ext cx="8111046" cy="31259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13210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0502" y="733115"/>
            <a:ext cx="10515600" cy="1325563"/>
          </a:xfrm>
        </p:spPr>
        <p:txBody>
          <a:bodyPr/>
          <a:lstStyle/>
          <a:p>
            <a:r>
              <a:rPr lang="en-GB" dirty="0"/>
              <a:t>What is happening when we multiply by ten?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2083" y="1797883"/>
            <a:ext cx="6298580" cy="39255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76839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2861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en-GB" b="1" dirty="0"/>
              <a:t>Fluency 1 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84113" y="1322703"/>
            <a:ext cx="3796667" cy="545771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27886" y="1322702"/>
            <a:ext cx="7877387" cy="45043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72612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27913"/>
            <a:ext cx="7163421" cy="409686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44154" y="365125"/>
            <a:ext cx="3909646" cy="1325563"/>
          </a:xfrm>
        </p:spPr>
        <p:txBody>
          <a:bodyPr/>
          <a:lstStyle/>
          <a:p>
            <a:r>
              <a:rPr lang="en-GB" dirty="0"/>
              <a:t>Fluency 2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0" y="4192637"/>
            <a:ext cx="11403246" cy="2082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87968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9294"/>
            <a:ext cx="5882815" cy="685799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A744C47-2224-40FA-B703-FDFEBF2A0F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79294"/>
            <a:ext cx="5882816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331694"/>
            <a:ext cx="588281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4672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79294"/>
            <a:ext cx="5882815" cy="685799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BA744C47-2224-40FA-B703-FDFEBF2A0F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179294"/>
            <a:ext cx="5882816" cy="68580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2400" y="331694"/>
            <a:ext cx="5882815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609253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90892" y="365125"/>
            <a:ext cx="2854568" cy="1325563"/>
          </a:xfrm>
        </p:spPr>
        <p:txBody>
          <a:bodyPr/>
          <a:lstStyle/>
          <a:p>
            <a:r>
              <a:rPr lang="en-GB" dirty="0"/>
              <a:t>Extension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40676" y="0"/>
            <a:ext cx="8745416" cy="6719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04400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30.6. 2020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5400" dirty="0"/>
              <a:t>LO: To multiply numbers by ten and one hundred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29163" y="3322770"/>
            <a:ext cx="6066046" cy="333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257258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b="1" dirty="0"/>
              <a:t>When you multiply a number by ten, each of the digits move one place to the left. A zero is then placed in the units column. 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743523" y="2133171"/>
            <a:ext cx="6066046" cy="33348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4658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60852" y="223579"/>
            <a:ext cx="11527070" cy="64839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72021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14" y="1"/>
            <a:ext cx="12338986" cy="69468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461702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528296" y="244140"/>
            <a:ext cx="4586557" cy="3156981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97912" y="251005"/>
            <a:ext cx="6065792" cy="3336186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38200" y="3749208"/>
            <a:ext cx="976661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3600" dirty="0">
                <a:latin typeface="Comic Sans MS" panose="030F0702030302020204" pitchFamily="66" charset="0"/>
              </a:rPr>
              <a:t>Leonor has multiplied a number by 10.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Her answers is between 320 and 420.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What could her original calculation have been?</a:t>
            </a:r>
          </a:p>
          <a:p>
            <a:r>
              <a:rPr lang="en-GB" sz="3600" dirty="0">
                <a:latin typeface="Comic Sans MS" panose="030F0702030302020204" pitchFamily="66" charset="0"/>
              </a:rPr>
              <a:t>How many possibilities can you find? </a:t>
            </a:r>
          </a:p>
        </p:txBody>
      </p:sp>
    </p:spTree>
    <p:extLst>
      <p:ext uri="{BB962C8B-B14F-4D97-AF65-F5344CB8AC3E}">
        <p14:creationId xmlns:p14="http://schemas.microsoft.com/office/powerpoint/2010/main" val="405666660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38200" y="247804"/>
            <a:ext cx="9197898" cy="6335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1095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lphaUcPeriod"/>
            </a:pPr>
            <a:r>
              <a:rPr lang="en-GB" dirty="0"/>
              <a:t>Andrew has multiplied a number by ten. His answer is between 690 and 740. What could his original calculation have been. </a:t>
            </a:r>
          </a:p>
          <a:p>
            <a:pPr marL="0" indent="0">
              <a:buNone/>
            </a:pPr>
            <a:r>
              <a:rPr lang="en-GB" b="1" dirty="0"/>
              <a:t>How many possibilities can you find? </a:t>
            </a:r>
          </a:p>
          <a:p>
            <a:pPr marL="514350" indent="-514350">
              <a:buFont typeface="+mj-lt"/>
              <a:buAutoNum type="alphaUcPeriod"/>
            </a:pPr>
            <a:endParaRPr lang="en-GB" dirty="0"/>
          </a:p>
          <a:p>
            <a:pPr marL="0" indent="0">
              <a:buNone/>
            </a:pPr>
            <a:r>
              <a:rPr lang="en-GB" dirty="0"/>
              <a:t>B. Kayla has multiplied a number by ten. Her answer is between 450 and 510. What could her original calculation have been? </a:t>
            </a:r>
          </a:p>
          <a:p>
            <a:pPr marL="0" indent="0">
              <a:buNone/>
            </a:pPr>
            <a:r>
              <a:rPr lang="en-GB" b="1" dirty="0"/>
              <a:t>How many possibilities can you find? </a:t>
            </a:r>
          </a:p>
        </p:txBody>
      </p:sp>
    </p:spTree>
    <p:extLst>
      <p:ext uri="{BB962C8B-B14F-4D97-AF65-F5344CB8AC3E}">
        <p14:creationId xmlns:p14="http://schemas.microsoft.com/office/powerpoint/2010/main" val="85022001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Think about this in advance!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Use a visual representation to show these calculations.</a:t>
            </a:r>
          </a:p>
          <a:p>
            <a:pPr marL="0" indent="0">
              <a:buNone/>
            </a:pPr>
            <a:r>
              <a:rPr lang="en-GB" sz="4800" dirty="0"/>
              <a:t>13 x 10=</a:t>
            </a:r>
          </a:p>
          <a:p>
            <a:pPr marL="0" indent="0">
              <a:buNone/>
            </a:pPr>
            <a:r>
              <a:rPr lang="en-GB" sz="4800" dirty="0"/>
              <a:t>15 x 10=</a:t>
            </a:r>
          </a:p>
          <a:p>
            <a:pPr marL="0" indent="0">
              <a:buNone/>
            </a:pPr>
            <a:r>
              <a:rPr lang="en-GB" sz="4800" dirty="0"/>
              <a:t>21 x 10=</a:t>
            </a:r>
          </a:p>
          <a:p>
            <a:pPr marL="0" indent="0">
              <a:buNone/>
            </a:pPr>
            <a:r>
              <a:rPr lang="en-GB" sz="4800" dirty="0"/>
              <a:t>215 x 10=</a:t>
            </a:r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4661210" y="3033132"/>
            <a:ext cx="3958683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/>
              <a:t>You need one colour to represent a ten and one colour to represent a unit. </a:t>
            </a:r>
          </a:p>
        </p:txBody>
      </p:sp>
    </p:spTree>
    <p:extLst>
      <p:ext uri="{BB962C8B-B14F-4D97-AF65-F5344CB8AC3E}">
        <p14:creationId xmlns:p14="http://schemas.microsoft.com/office/powerpoint/2010/main" val="268714319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Next Step Task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/>
              <a:t>Reasoning.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 need to do this calculation. 26 x 5.</a:t>
            </a:r>
          </a:p>
          <a:p>
            <a:pPr marL="0" indent="0">
              <a:buNone/>
            </a:pPr>
            <a:r>
              <a:rPr lang="en-GB" dirty="0"/>
              <a:t>To do this I am going to do 26 x 10 which is 260.</a:t>
            </a:r>
          </a:p>
          <a:p>
            <a:pPr marL="0" indent="0">
              <a:buNone/>
            </a:pPr>
            <a:r>
              <a:rPr lang="en-GB" dirty="0"/>
              <a:t>Then I will half 260 to get 130. </a:t>
            </a:r>
          </a:p>
          <a:p>
            <a:pPr marL="0" indent="0">
              <a:buNone/>
            </a:pPr>
            <a:r>
              <a:rPr lang="en-GB" dirty="0"/>
              <a:t>26 x 5 = 130.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Am I correct? Explain. </a:t>
            </a:r>
          </a:p>
        </p:txBody>
      </p:sp>
    </p:spTree>
    <p:extLst>
      <p:ext uri="{BB962C8B-B14F-4D97-AF65-F5344CB8AC3E}">
        <p14:creationId xmlns:p14="http://schemas.microsoft.com/office/powerpoint/2010/main" val="123753122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Multiply all of these numbers by ten.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4000" dirty="0"/>
              <a:t>54</a:t>
            </a:r>
          </a:p>
          <a:p>
            <a:pPr marL="0" indent="0">
              <a:buNone/>
            </a:pPr>
            <a:r>
              <a:rPr lang="en-GB" sz="4000" dirty="0"/>
              <a:t>24</a:t>
            </a:r>
          </a:p>
          <a:p>
            <a:pPr marL="0" indent="0">
              <a:buNone/>
            </a:pPr>
            <a:r>
              <a:rPr lang="en-GB" sz="4000" dirty="0"/>
              <a:t>67</a:t>
            </a:r>
          </a:p>
          <a:p>
            <a:pPr marL="0" indent="0">
              <a:buNone/>
            </a:pPr>
            <a:r>
              <a:rPr lang="en-GB" sz="4000" dirty="0"/>
              <a:t>123</a:t>
            </a:r>
          </a:p>
          <a:p>
            <a:pPr marL="0" indent="0">
              <a:buNone/>
            </a:pPr>
            <a:r>
              <a:rPr lang="en-GB" sz="4000" dirty="0"/>
              <a:t>45</a:t>
            </a:r>
          </a:p>
          <a:p>
            <a:pPr marL="0" indent="0">
              <a:buNone/>
            </a:pPr>
            <a:r>
              <a:rPr lang="en-GB" sz="4000" dirty="0"/>
              <a:t>67</a:t>
            </a:r>
          </a:p>
          <a:p>
            <a:pPr marL="0" indent="0">
              <a:buNone/>
            </a:pPr>
            <a:r>
              <a:rPr lang="en-GB" sz="4000" dirty="0"/>
              <a:t>145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946824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Multiplying by ten rap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944137" y="1784525"/>
            <a:ext cx="4572000" cy="316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3221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1.7.2020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/>
              <a:t>LO: To multiply numbers by 100. </a:t>
            </a:r>
          </a:p>
        </p:txBody>
      </p:sp>
    </p:spTree>
    <p:extLst>
      <p:ext uri="{BB962C8B-B14F-4D97-AF65-F5344CB8AC3E}">
        <p14:creationId xmlns:p14="http://schemas.microsoft.com/office/powerpoint/2010/main" val="361552049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838200" y="256478"/>
            <a:ext cx="9793345" cy="6303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42085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dirty="0">
                <a:latin typeface="Comic Sans MS" panose="030F0702030302020204" pitchFamily="66" charset="0"/>
              </a:rPr>
              <a:t>What happens when we multiply a number by 100?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3600" dirty="0">
                <a:latin typeface="Comic Sans MS" panose="030F0702030302020204" pitchFamily="66" charset="0"/>
              </a:rPr>
              <a:t>When multiplying by one hundred each digit moves two places to the left to make the number 100 x bigger. </a:t>
            </a:r>
          </a:p>
          <a:p>
            <a:pPr marL="0" indent="0" algn="ctr">
              <a:buNone/>
            </a:pPr>
            <a:r>
              <a:rPr lang="en-GB" sz="3600" dirty="0">
                <a:latin typeface="Comic Sans MS" panose="030F0702030302020204" pitchFamily="66" charset="0"/>
              </a:rPr>
              <a:t>As the digits move, we need to put a zero in both the tens and the units column. 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9063" y="3637898"/>
            <a:ext cx="3204001" cy="32201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007399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6735476" y="248598"/>
            <a:ext cx="5233332" cy="3788144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-89210"/>
            <a:ext cx="6655559" cy="6693592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482468" y="4185265"/>
            <a:ext cx="3468029" cy="230832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latin typeface="Comic Sans MS" panose="030F0702030302020204" pitchFamily="66" charset="0"/>
              </a:rPr>
              <a:t>What calculation takes place here? </a:t>
            </a:r>
          </a:p>
        </p:txBody>
      </p:sp>
    </p:spTree>
    <p:extLst>
      <p:ext uri="{BB962C8B-B14F-4D97-AF65-F5344CB8AC3E}">
        <p14:creationId xmlns:p14="http://schemas.microsoft.com/office/powerpoint/2010/main" val="1402913647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40804" y="93605"/>
            <a:ext cx="3945491" cy="653547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4"/>
          <a:stretch>
            <a:fillRect/>
          </a:stretch>
        </p:blipFill>
        <p:spPr>
          <a:xfrm>
            <a:off x="1529575" y="93605"/>
            <a:ext cx="3388112" cy="6441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28326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>
                <a:latin typeface="Comic Sans MS" panose="030F0702030302020204" pitchFamily="66" charset="0"/>
              </a:rPr>
              <a:t>Multiplying by 100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14425" y="1690688"/>
            <a:ext cx="9595687" cy="33942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70326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57316" y="186394"/>
            <a:ext cx="4393825" cy="64607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8087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Reasoning Task</a:t>
            </a:r>
            <a:r>
              <a:rPr lang="en-GB" dirty="0"/>
              <a:t>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24542"/>
            <a:ext cx="10515600" cy="4351338"/>
          </a:xfrm>
        </p:spPr>
        <p:txBody>
          <a:bodyPr>
            <a:normAutofit lnSpcReduction="10000"/>
          </a:bodyPr>
          <a:lstStyle/>
          <a:p>
            <a:pPr marL="742950" indent="-742950">
              <a:buAutoNum type="arabicPeriod"/>
            </a:pPr>
            <a:r>
              <a:rPr lang="en-GB" sz="3600" b="1" dirty="0"/>
              <a:t>Laila multiplies a number by 100 and her answer is between 600 and 1200. What could her original calculation have been? </a:t>
            </a:r>
          </a:p>
          <a:p>
            <a:pPr marL="0" indent="0">
              <a:buNone/>
            </a:pPr>
            <a:r>
              <a:rPr lang="en-GB" sz="3600" b="1" dirty="0"/>
              <a:t>Show all possibilities. </a:t>
            </a:r>
          </a:p>
          <a:p>
            <a:pPr marL="742950" indent="-742950">
              <a:buAutoNum type="arabicPeriod"/>
            </a:pPr>
            <a:r>
              <a:rPr lang="en-GB" sz="3600" b="1" dirty="0"/>
              <a:t>Benjamin thinks of a number and multiplies it by 100. Her answer is somewhere between 1200 and 2200. What could her original number have been?</a:t>
            </a:r>
          </a:p>
          <a:p>
            <a:pPr marL="0" indent="0">
              <a:buNone/>
            </a:pPr>
            <a:r>
              <a:rPr lang="en-GB" sz="3600" b="1" dirty="0"/>
              <a:t>Show all possibilities.  </a:t>
            </a:r>
          </a:p>
          <a:p>
            <a:pPr marL="742950" indent="-742950">
              <a:buAutoNum type="arabicPeriod"/>
            </a:pPr>
            <a:endParaRPr lang="en-GB" sz="3600" b="1" dirty="0"/>
          </a:p>
        </p:txBody>
      </p:sp>
    </p:spTree>
    <p:extLst>
      <p:ext uri="{BB962C8B-B14F-4D97-AF65-F5344CB8AC3E}">
        <p14:creationId xmlns:p14="http://schemas.microsoft.com/office/powerpoint/2010/main" val="1363255583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u="sng" dirty="0"/>
              <a:t>Multiplying by 50. 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 want to do the following calculation. 17 x 50.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I do 70 x 100= 1700.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What shall I do next? </a:t>
            </a:r>
          </a:p>
        </p:txBody>
      </p:sp>
    </p:spTree>
    <p:extLst>
      <p:ext uri="{BB962C8B-B14F-4D97-AF65-F5344CB8AC3E}">
        <p14:creationId xmlns:p14="http://schemas.microsoft.com/office/powerpoint/2010/main" val="23827805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Multiply these numbers by 50.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GB" sz="4800" dirty="0"/>
              <a:t>13</a:t>
            </a:r>
          </a:p>
          <a:p>
            <a:pPr marL="0" indent="0">
              <a:buNone/>
            </a:pPr>
            <a:r>
              <a:rPr lang="en-GB" sz="4800" dirty="0"/>
              <a:t>14</a:t>
            </a:r>
          </a:p>
          <a:p>
            <a:pPr marL="0" indent="0">
              <a:buNone/>
            </a:pPr>
            <a:r>
              <a:rPr lang="en-GB" sz="4800" dirty="0"/>
              <a:t>16</a:t>
            </a:r>
          </a:p>
          <a:p>
            <a:pPr marL="0" indent="0">
              <a:buNone/>
            </a:pPr>
            <a:r>
              <a:rPr lang="en-GB" sz="4800" dirty="0"/>
              <a:t>18</a:t>
            </a:r>
          </a:p>
          <a:p>
            <a:pPr marL="0" indent="0">
              <a:buNone/>
            </a:pPr>
            <a:r>
              <a:rPr lang="en-GB" sz="4800" dirty="0"/>
              <a:t>19</a:t>
            </a:r>
          </a:p>
          <a:p>
            <a:pPr marL="0" indent="0">
              <a:buNone/>
            </a:pPr>
            <a:r>
              <a:rPr lang="en-GB" sz="4800" dirty="0"/>
              <a:t>23</a:t>
            </a:r>
          </a:p>
        </p:txBody>
      </p:sp>
    </p:spTree>
    <p:extLst>
      <p:ext uri="{BB962C8B-B14F-4D97-AF65-F5344CB8AC3E}">
        <p14:creationId xmlns:p14="http://schemas.microsoft.com/office/powerpoint/2010/main" val="24414100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2.7.2020</a:t>
            </a:r>
            <a:br>
              <a:rPr lang="en-GB" b="1" dirty="0"/>
            </a:br>
            <a:r>
              <a:rPr lang="en-GB" b="1" dirty="0"/>
              <a:t>LO: To divide by 10 and 100.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6715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4852</TotalTime>
  <Words>803</Words>
  <Application>Microsoft Office PowerPoint</Application>
  <PresentationFormat>Widescreen</PresentationFormat>
  <Paragraphs>123</Paragraphs>
  <Slides>33</Slides>
  <Notes>16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Arial</vt:lpstr>
      <vt:lpstr>Calibri</vt:lpstr>
      <vt:lpstr>Calibri Light</vt:lpstr>
      <vt:lpstr>Century Gothic</vt:lpstr>
      <vt:lpstr>Comic Sans MS</vt:lpstr>
      <vt:lpstr>Office Theme</vt:lpstr>
      <vt:lpstr>Multiplication and Division Home Learning   Week 1</vt:lpstr>
      <vt:lpstr>PowerPoint Presentation</vt:lpstr>
      <vt:lpstr>29. 6.2020</vt:lpstr>
      <vt:lpstr>PowerPoint Presentation</vt:lpstr>
      <vt:lpstr>PowerPoint Presentation</vt:lpstr>
      <vt:lpstr>What is happening when we multiply by ten? </vt:lpstr>
      <vt:lpstr>Fluency 1 </vt:lpstr>
      <vt:lpstr>Fluency 2</vt:lpstr>
      <vt:lpstr>PowerPoint Presentation</vt:lpstr>
      <vt:lpstr>PowerPoint Presentation</vt:lpstr>
      <vt:lpstr>Extension</vt:lpstr>
      <vt:lpstr>30.6. 2020</vt:lpstr>
      <vt:lpstr>When you multiply a number by ten, each of the digits move one place to the left. A zero is then placed in the units column.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Think about this in advance! </vt:lpstr>
      <vt:lpstr>Next Step Task</vt:lpstr>
      <vt:lpstr>Multiply all of these numbers by ten. </vt:lpstr>
      <vt:lpstr>Multiplying by ten rap</vt:lpstr>
      <vt:lpstr>1.7.2020</vt:lpstr>
      <vt:lpstr>PowerPoint Presentation</vt:lpstr>
      <vt:lpstr>What happens when we multiply a number by 100? </vt:lpstr>
      <vt:lpstr>PowerPoint Presentation</vt:lpstr>
      <vt:lpstr>PowerPoint Presentation</vt:lpstr>
      <vt:lpstr>Multiplying by 100</vt:lpstr>
      <vt:lpstr>PowerPoint Presentation</vt:lpstr>
      <vt:lpstr>Reasoning Task. </vt:lpstr>
      <vt:lpstr>PowerPoint Presentation</vt:lpstr>
      <vt:lpstr>Multiply these numbers by 50. </vt:lpstr>
      <vt:lpstr>2.7.2020 LO: To divide by 10 and 100.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Multiplication and Division  Autumn 2  Week 1</dc:title>
  <dc:creator>Susan Dench</dc:creator>
  <cp:lastModifiedBy>Mike T</cp:lastModifiedBy>
  <cp:revision>68</cp:revision>
  <cp:lastPrinted>2019-11-04T08:17:12Z</cp:lastPrinted>
  <dcterms:created xsi:type="dcterms:W3CDTF">2018-10-23T09:56:22Z</dcterms:created>
  <dcterms:modified xsi:type="dcterms:W3CDTF">2020-06-28T21:55:58Z</dcterms:modified>
</cp:coreProperties>
</file>