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78" r:id="rId3"/>
  </p:sldMasterIdLst>
  <p:notesMasterIdLst>
    <p:notesMasterId r:id="rId38"/>
  </p:notesMasterIdLst>
  <p:sldIdLst>
    <p:sldId id="257" r:id="rId4"/>
    <p:sldId id="258" r:id="rId5"/>
    <p:sldId id="259" r:id="rId6"/>
    <p:sldId id="260" r:id="rId7"/>
    <p:sldId id="261" r:id="rId8"/>
    <p:sldId id="262" r:id="rId9"/>
    <p:sldId id="267" r:id="rId10"/>
    <p:sldId id="264" r:id="rId11"/>
    <p:sldId id="265" r:id="rId12"/>
    <p:sldId id="266" r:id="rId13"/>
    <p:sldId id="268" r:id="rId14"/>
    <p:sldId id="269" r:id="rId15"/>
    <p:sldId id="270" r:id="rId16"/>
    <p:sldId id="271" r:id="rId17"/>
    <p:sldId id="272" r:id="rId18"/>
    <p:sldId id="273" r:id="rId19"/>
    <p:sldId id="274" r:id="rId20"/>
    <p:sldId id="275" r:id="rId21"/>
    <p:sldId id="276" r:id="rId22"/>
    <p:sldId id="278" r:id="rId23"/>
    <p:sldId id="279" r:id="rId24"/>
    <p:sldId id="292"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109" d="100"/>
          <a:sy n="109" d="100"/>
        </p:scale>
        <p:origin x="61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D7E671-D5A9-4463-9A41-994CF7716701}" type="datetimeFigureOut">
              <a:rPr lang="en-GB" smtClean="0"/>
              <a:t>04/05/2020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5E3B46-8E76-4989-ACD5-0E1BB53656BF}" type="slidenum">
              <a:rPr lang="en-GB" smtClean="0"/>
              <a:t>‹#›</a:t>
            </a:fld>
            <a:endParaRPr lang="en-GB"/>
          </a:p>
        </p:txBody>
      </p:sp>
    </p:spTree>
    <p:extLst>
      <p:ext uri="{BB962C8B-B14F-4D97-AF65-F5344CB8AC3E}">
        <p14:creationId xmlns:p14="http://schemas.microsoft.com/office/powerpoint/2010/main" val="41554496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Read and discuss.</a:t>
            </a:r>
            <a:endParaRPr lang="en-GB" dirty="0"/>
          </a:p>
        </p:txBody>
      </p:sp>
      <p:sp>
        <p:nvSpPr>
          <p:cNvPr id="4" name="Slide Number Placeholder 3"/>
          <p:cNvSpPr>
            <a:spLocks noGrp="1"/>
          </p:cNvSpPr>
          <p:nvPr>
            <p:ph type="sldNum" sz="quarter" idx="10"/>
          </p:nvPr>
        </p:nvSpPr>
        <p:spPr/>
        <p:txBody>
          <a:bodyPr/>
          <a:lstStyle/>
          <a:p>
            <a:fld id="{E55E3B46-8E76-4989-ACD5-0E1BB53656BF}" type="slidenum">
              <a:rPr lang="en-GB" smtClean="0"/>
              <a:t>4</a:t>
            </a:fld>
            <a:endParaRPr lang="en-GB"/>
          </a:p>
        </p:txBody>
      </p:sp>
    </p:spTree>
    <p:extLst>
      <p:ext uri="{BB962C8B-B14F-4D97-AF65-F5344CB8AC3E}">
        <p14:creationId xmlns:p14="http://schemas.microsoft.com/office/powerpoint/2010/main" val="720161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Read and discuss.</a:t>
            </a:r>
          </a:p>
          <a:p>
            <a:endParaRPr lang="en-GB" dirty="0"/>
          </a:p>
        </p:txBody>
      </p:sp>
      <p:sp>
        <p:nvSpPr>
          <p:cNvPr id="4" name="Slide Number Placeholder 3"/>
          <p:cNvSpPr>
            <a:spLocks noGrp="1"/>
          </p:cNvSpPr>
          <p:nvPr>
            <p:ph type="sldNum" sz="quarter" idx="10"/>
          </p:nvPr>
        </p:nvSpPr>
        <p:spPr/>
        <p:txBody>
          <a:bodyPr/>
          <a:lstStyle/>
          <a:p>
            <a:fld id="{E55E3B46-8E76-4989-ACD5-0E1BB53656BF}" type="slidenum">
              <a:rPr lang="en-GB" smtClean="0"/>
              <a:t>5</a:t>
            </a:fld>
            <a:endParaRPr lang="en-GB"/>
          </a:p>
        </p:txBody>
      </p:sp>
    </p:spTree>
    <p:extLst>
      <p:ext uri="{BB962C8B-B14F-4D97-AF65-F5344CB8AC3E}">
        <p14:creationId xmlns:p14="http://schemas.microsoft.com/office/powerpoint/2010/main" val="29023365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Read and discuss.</a:t>
            </a:r>
          </a:p>
          <a:p>
            <a:endParaRPr lang="en-GB" dirty="0"/>
          </a:p>
        </p:txBody>
      </p:sp>
      <p:sp>
        <p:nvSpPr>
          <p:cNvPr id="4" name="Slide Number Placeholder 3"/>
          <p:cNvSpPr>
            <a:spLocks noGrp="1"/>
          </p:cNvSpPr>
          <p:nvPr>
            <p:ph type="sldNum" sz="quarter" idx="10"/>
          </p:nvPr>
        </p:nvSpPr>
        <p:spPr/>
        <p:txBody>
          <a:bodyPr/>
          <a:lstStyle/>
          <a:p>
            <a:fld id="{E55E3B46-8E76-4989-ACD5-0E1BB53656BF}" type="slidenum">
              <a:rPr lang="en-GB" smtClean="0"/>
              <a:t>6</a:t>
            </a:fld>
            <a:endParaRPr lang="en-GB"/>
          </a:p>
        </p:txBody>
      </p:sp>
    </p:spTree>
    <p:extLst>
      <p:ext uri="{BB962C8B-B14F-4D97-AF65-F5344CB8AC3E}">
        <p14:creationId xmlns:p14="http://schemas.microsoft.com/office/powerpoint/2010/main" val="25372416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Read and discuss.</a:t>
            </a:r>
          </a:p>
          <a:p>
            <a:endParaRPr lang="en-GB" dirty="0"/>
          </a:p>
        </p:txBody>
      </p:sp>
      <p:sp>
        <p:nvSpPr>
          <p:cNvPr id="4" name="Slide Number Placeholder 3"/>
          <p:cNvSpPr>
            <a:spLocks noGrp="1"/>
          </p:cNvSpPr>
          <p:nvPr>
            <p:ph type="sldNum" sz="quarter" idx="10"/>
          </p:nvPr>
        </p:nvSpPr>
        <p:spPr/>
        <p:txBody>
          <a:bodyPr/>
          <a:lstStyle/>
          <a:p>
            <a:fld id="{E55E3B46-8E76-4989-ACD5-0E1BB53656BF}" type="slidenum">
              <a:rPr lang="en-GB" smtClean="0"/>
              <a:t>7</a:t>
            </a:fld>
            <a:endParaRPr lang="en-GB"/>
          </a:p>
        </p:txBody>
      </p:sp>
    </p:spTree>
    <p:extLst>
      <p:ext uri="{BB962C8B-B14F-4D97-AF65-F5344CB8AC3E}">
        <p14:creationId xmlns:p14="http://schemas.microsoft.com/office/powerpoint/2010/main" val="20483750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Read and discuss.</a:t>
            </a:r>
          </a:p>
          <a:p>
            <a:endParaRPr lang="en-GB" dirty="0"/>
          </a:p>
        </p:txBody>
      </p:sp>
      <p:sp>
        <p:nvSpPr>
          <p:cNvPr id="4" name="Slide Number Placeholder 3"/>
          <p:cNvSpPr>
            <a:spLocks noGrp="1"/>
          </p:cNvSpPr>
          <p:nvPr>
            <p:ph type="sldNum" sz="quarter" idx="10"/>
          </p:nvPr>
        </p:nvSpPr>
        <p:spPr/>
        <p:txBody>
          <a:bodyPr/>
          <a:lstStyle/>
          <a:p>
            <a:fld id="{E55E3B46-8E76-4989-ACD5-0E1BB53656BF}" type="slidenum">
              <a:rPr lang="en-GB" smtClean="0"/>
              <a:t>8</a:t>
            </a:fld>
            <a:endParaRPr lang="en-GB"/>
          </a:p>
        </p:txBody>
      </p:sp>
    </p:spTree>
    <p:extLst>
      <p:ext uri="{BB962C8B-B14F-4D97-AF65-F5344CB8AC3E}">
        <p14:creationId xmlns:p14="http://schemas.microsoft.com/office/powerpoint/2010/main" val="41494986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Read and discuss.</a:t>
            </a:r>
          </a:p>
          <a:p>
            <a:endParaRPr lang="en-GB" dirty="0"/>
          </a:p>
        </p:txBody>
      </p:sp>
      <p:sp>
        <p:nvSpPr>
          <p:cNvPr id="4" name="Slide Number Placeholder 3"/>
          <p:cNvSpPr>
            <a:spLocks noGrp="1"/>
          </p:cNvSpPr>
          <p:nvPr>
            <p:ph type="sldNum" sz="quarter" idx="10"/>
          </p:nvPr>
        </p:nvSpPr>
        <p:spPr/>
        <p:txBody>
          <a:bodyPr/>
          <a:lstStyle/>
          <a:p>
            <a:fld id="{E55E3B46-8E76-4989-ACD5-0E1BB53656BF}" type="slidenum">
              <a:rPr lang="en-GB" smtClean="0"/>
              <a:t>9</a:t>
            </a:fld>
            <a:endParaRPr lang="en-GB"/>
          </a:p>
        </p:txBody>
      </p:sp>
    </p:spTree>
    <p:extLst>
      <p:ext uri="{BB962C8B-B14F-4D97-AF65-F5344CB8AC3E}">
        <p14:creationId xmlns:p14="http://schemas.microsoft.com/office/powerpoint/2010/main" val="13091825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Read and discuss.</a:t>
            </a:r>
          </a:p>
          <a:p>
            <a:endParaRPr lang="en-GB" dirty="0"/>
          </a:p>
        </p:txBody>
      </p:sp>
      <p:sp>
        <p:nvSpPr>
          <p:cNvPr id="4" name="Slide Number Placeholder 3"/>
          <p:cNvSpPr>
            <a:spLocks noGrp="1"/>
          </p:cNvSpPr>
          <p:nvPr>
            <p:ph type="sldNum" sz="quarter" idx="10"/>
          </p:nvPr>
        </p:nvSpPr>
        <p:spPr/>
        <p:txBody>
          <a:bodyPr/>
          <a:lstStyle/>
          <a:p>
            <a:fld id="{E55E3B46-8E76-4989-ACD5-0E1BB53656BF}" type="slidenum">
              <a:rPr lang="en-GB" smtClean="0"/>
              <a:t>10</a:t>
            </a:fld>
            <a:endParaRPr lang="en-GB"/>
          </a:p>
        </p:txBody>
      </p:sp>
    </p:spTree>
    <p:extLst>
      <p:ext uri="{BB962C8B-B14F-4D97-AF65-F5344CB8AC3E}">
        <p14:creationId xmlns:p14="http://schemas.microsoft.com/office/powerpoint/2010/main" val="2358406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 can download this</a:t>
            </a:r>
            <a:r>
              <a:rPr lang="en-GB" baseline="0" dirty="0" smtClean="0"/>
              <a:t> as a file and print it: The World’s Largest Oceans and Seas Activity (Task 2)</a:t>
            </a:r>
            <a:endParaRPr lang="en-GB" dirty="0"/>
          </a:p>
        </p:txBody>
      </p:sp>
      <p:sp>
        <p:nvSpPr>
          <p:cNvPr id="4" name="Slide Number Placeholder 3"/>
          <p:cNvSpPr>
            <a:spLocks noGrp="1"/>
          </p:cNvSpPr>
          <p:nvPr>
            <p:ph type="sldNum" sz="quarter" idx="10"/>
          </p:nvPr>
        </p:nvSpPr>
        <p:spPr/>
        <p:txBody>
          <a:bodyPr/>
          <a:lstStyle/>
          <a:p>
            <a:fld id="{E55E3B46-8E76-4989-ACD5-0E1BB53656BF}" type="slidenum">
              <a:rPr lang="en-GB" smtClean="0"/>
              <a:t>12</a:t>
            </a:fld>
            <a:endParaRPr lang="en-GB"/>
          </a:p>
        </p:txBody>
      </p:sp>
    </p:spTree>
    <p:extLst>
      <p:ext uri="{BB962C8B-B14F-4D97-AF65-F5344CB8AC3E}">
        <p14:creationId xmlns:p14="http://schemas.microsoft.com/office/powerpoint/2010/main" val="23565763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You can download this</a:t>
            </a:r>
            <a:r>
              <a:rPr lang="en-GB" baseline="0" dirty="0" smtClean="0"/>
              <a:t> as a file and print it: The World’s Largest Oceans and Seas Activity (Task 2)</a:t>
            </a:r>
            <a:endParaRPr lang="en-GB" dirty="0" smtClean="0"/>
          </a:p>
          <a:p>
            <a:endParaRPr lang="en-GB" dirty="0"/>
          </a:p>
        </p:txBody>
      </p:sp>
      <p:sp>
        <p:nvSpPr>
          <p:cNvPr id="4" name="Slide Number Placeholder 3"/>
          <p:cNvSpPr>
            <a:spLocks noGrp="1"/>
          </p:cNvSpPr>
          <p:nvPr>
            <p:ph type="sldNum" sz="quarter" idx="10"/>
          </p:nvPr>
        </p:nvSpPr>
        <p:spPr/>
        <p:txBody>
          <a:bodyPr/>
          <a:lstStyle/>
          <a:p>
            <a:fld id="{E55E3B46-8E76-4989-ACD5-0E1BB53656BF}" type="slidenum">
              <a:rPr lang="en-GB" smtClean="0"/>
              <a:t>13</a:t>
            </a:fld>
            <a:endParaRPr lang="en-GB"/>
          </a:p>
        </p:txBody>
      </p:sp>
    </p:spTree>
    <p:extLst>
      <p:ext uri="{BB962C8B-B14F-4D97-AF65-F5344CB8AC3E}">
        <p14:creationId xmlns:p14="http://schemas.microsoft.com/office/powerpoint/2010/main" val="28419083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You can download this</a:t>
            </a:r>
            <a:r>
              <a:rPr lang="en-GB" baseline="0" dirty="0" smtClean="0"/>
              <a:t> as a file and print it: The World’s Largest Oceans and Seas Activity (Task 2)</a:t>
            </a:r>
            <a:endParaRPr lang="en-GB" dirty="0" smtClean="0"/>
          </a:p>
        </p:txBody>
      </p:sp>
      <p:sp>
        <p:nvSpPr>
          <p:cNvPr id="4" name="Slide Number Placeholder 3"/>
          <p:cNvSpPr>
            <a:spLocks noGrp="1"/>
          </p:cNvSpPr>
          <p:nvPr>
            <p:ph type="sldNum" sz="quarter" idx="10"/>
          </p:nvPr>
        </p:nvSpPr>
        <p:spPr/>
        <p:txBody>
          <a:bodyPr/>
          <a:lstStyle/>
          <a:p>
            <a:fld id="{E55E3B46-8E76-4989-ACD5-0E1BB53656BF}" type="slidenum">
              <a:rPr lang="en-GB" smtClean="0"/>
              <a:t>14</a:t>
            </a:fld>
            <a:endParaRPr lang="en-GB"/>
          </a:p>
        </p:txBody>
      </p:sp>
    </p:spTree>
    <p:extLst>
      <p:ext uri="{BB962C8B-B14F-4D97-AF65-F5344CB8AC3E}">
        <p14:creationId xmlns:p14="http://schemas.microsoft.com/office/powerpoint/2010/main" val="10376137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You can download this</a:t>
            </a:r>
            <a:r>
              <a:rPr lang="en-GB" baseline="0" dirty="0" smtClean="0"/>
              <a:t> as a file and print it: Our Oceans Activity (Task 3)</a:t>
            </a:r>
            <a:endParaRPr lang="en-GB" dirty="0" smtClean="0"/>
          </a:p>
        </p:txBody>
      </p:sp>
      <p:sp>
        <p:nvSpPr>
          <p:cNvPr id="4" name="Slide Number Placeholder 3"/>
          <p:cNvSpPr>
            <a:spLocks noGrp="1"/>
          </p:cNvSpPr>
          <p:nvPr>
            <p:ph type="sldNum" sz="quarter" idx="10"/>
          </p:nvPr>
        </p:nvSpPr>
        <p:spPr/>
        <p:txBody>
          <a:bodyPr/>
          <a:lstStyle/>
          <a:p>
            <a:fld id="{E55E3B46-8E76-4989-ACD5-0E1BB53656BF}" type="slidenum">
              <a:rPr lang="en-GB" smtClean="0"/>
              <a:t>15</a:t>
            </a:fld>
            <a:endParaRPr lang="en-GB"/>
          </a:p>
        </p:txBody>
      </p:sp>
    </p:spTree>
    <p:extLst>
      <p:ext uri="{BB962C8B-B14F-4D97-AF65-F5344CB8AC3E}">
        <p14:creationId xmlns:p14="http://schemas.microsoft.com/office/powerpoint/2010/main" val="35958113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You can download this</a:t>
            </a:r>
            <a:r>
              <a:rPr lang="en-GB" baseline="0" dirty="0" smtClean="0"/>
              <a:t> as a file and print it: Our Oceans Activity (Task 3)</a:t>
            </a:r>
            <a:endParaRPr lang="en-GB" dirty="0" smtClean="0"/>
          </a:p>
        </p:txBody>
      </p:sp>
      <p:sp>
        <p:nvSpPr>
          <p:cNvPr id="4" name="Slide Number Placeholder 3"/>
          <p:cNvSpPr>
            <a:spLocks noGrp="1"/>
          </p:cNvSpPr>
          <p:nvPr>
            <p:ph type="sldNum" sz="quarter" idx="10"/>
          </p:nvPr>
        </p:nvSpPr>
        <p:spPr/>
        <p:txBody>
          <a:bodyPr/>
          <a:lstStyle/>
          <a:p>
            <a:fld id="{E55E3B46-8E76-4989-ACD5-0E1BB53656BF}" type="slidenum">
              <a:rPr lang="en-GB" smtClean="0"/>
              <a:t>16</a:t>
            </a:fld>
            <a:endParaRPr lang="en-GB"/>
          </a:p>
        </p:txBody>
      </p:sp>
    </p:spTree>
    <p:extLst>
      <p:ext uri="{BB962C8B-B14F-4D97-AF65-F5344CB8AC3E}">
        <p14:creationId xmlns:p14="http://schemas.microsoft.com/office/powerpoint/2010/main" val="9377561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04/05/2020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0103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04/05/2020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591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04/05/2020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77250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04/05/2020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6371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04/05/2020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5670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04/05/2020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2103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04/05/2020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6937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04/05/2020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406044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04/05/2020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5604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04/05/2020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6663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04/05/2020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75475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973480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a:ea typeface="+mn-ea"/>
                <a:cs typeface="+mn-cs"/>
              </a:rPr>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763251" y="5734051"/>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7529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136139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05359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54009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A66C9D93-6ABE-43FC-8DEB-1E782283D7B1}" type="datetimeFigureOut">
              <a:rPr lang="en-GB" smtClean="0">
                <a:solidFill>
                  <a:prstClr val="black">
                    <a:tint val="75000"/>
                  </a:prstClr>
                </a:solidFill>
              </a:rPr>
              <a:pPr>
                <a:defRPr/>
              </a:pPr>
              <a:t>04/05/2020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709E77-38E6-42F4-A1D0-6734D1E2A14E}"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5545355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A53E5EC-7729-403B-94FF-5347DA412899}" type="datetimeFigureOut">
              <a:rPr lang="en-GB" smtClean="0">
                <a:solidFill>
                  <a:prstClr val="black">
                    <a:tint val="75000"/>
                  </a:prstClr>
                </a:solidFill>
              </a:rPr>
              <a:pPr>
                <a:defRPr/>
              </a:pPr>
              <a:t>04/05/2020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69621A1-1F9F-4A1D-81AE-29AECEB432A9}"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6823951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BBF88625-EFA8-48F5-8F43-F298B9AA25CD}" type="datetimeFigureOut">
              <a:rPr lang="en-GB" smtClean="0">
                <a:solidFill>
                  <a:prstClr val="black">
                    <a:tint val="75000"/>
                  </a:prstClr>
                </a:solidFill>
              </a:rPr>
              <a:pPr>
                <a:defRPr/>
              </a:pPr>
              <a:t>04/05/2020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2C1302A-021C-4776-9505-FEF1E9ADE397}"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27432726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AD4F3CE0-5E03-4C4B-BA57-E66F96A7753A}" type="datetimeFigureOut">
              <a:rPr lang="en-GB" smtClean="0">
                <a:solidFill>
                  <a:prstClr val="black">
                    <a:tint val="75000"/>
                  </a:prstClr>
                </a:solidFill>
              </a:rPr>
              <a:pPr>
                <a:defRPr/>
              </a:pPr>
              <a:t>04/05/2020</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B46A03-820C-428F-A58B-4D0B812C5D4F}"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632030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E93ACF59-D65D-481B-A7F8-7B70693FEA6F}" type="datetimeFigureOut">
              <a:rPr lang="en-GB" smtClean="0">
                <a:solidFill>
                  <a:prstClr val="black">
                    <a:tint val="75000"/>
                  </a:prstClr>
                </a:solidFill>
              </a:rPr>
              <a:pPr>
                <a:defRPr/>
              </a:pPr>
              <a:t>04/05/2020</a:t>
            </a:fld>
            <a:endParaRPr lang="en-GB">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FA6985C0-470A-4EB5-B55B-17D2C1061080}"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7000996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4ECD3AC6-AFB0-4969-AAAD-E268EF92A233}" type="datetimeFigureOut">
              <a:rPr lang="en-GB" smtClean="0">
                <a:solidFill>
                  <a:prstClr val="black">
                    <a:tint val="75000"/>
                  </a:prstClr>
                </a:solidFill>
              </a:rPr>
              <a:pPr>
                <a:defRPr/>
              </a:pPr>
              <a:t>04/05/2020</a:t>
            </a:fld>
            <a:endParaRPr lang="en-GB">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0249F04D-F0E2-4FAB-B427-39AE26C13CF2}"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0338379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182F4CF-CF75-402A-8ED4-ADAEBC8D1DE5}" type="datetimeFigureOut">
              <a:rPr lang="en-GB" smtClean="0">
                <a:solidFill>
                  <a:prstClr val="black">
                    <a:tint val="75000"/>
                  </a:prstClr>
                </a:solidFill>
              </a:rPr>
              <a:pPr>
                <a:defRPr/>
              </a:pPr>
              <a:t>04/05/2020</a:t>
            </a:fld>
            <a:endParaRPr lang="en-GB">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DF1D421B-97A3-4CC0-9CE4-FF78967BBDD0}"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6731734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971DDD3-7788-42D2-A65A-89E6E2565388}" type="datetimeFigureOut">
              <a:rPr lang="en-GB" smtClean="0">
                <a:solidFill>
                  <a:prstClr val="black">
                    <a:tint val="75000"/>
                  </a:prstClr>
                </a:solidFill>
              </a:rPr>
              <a:pPr>
                <a:defRPr/>
              </a:pPr>
              <a:t>04/05/2020</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4D0A361-ED85-4C65-AECD-EFA6BDBB5DE0}"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7967824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A0DF7B67-C15D-4420-AC13-4D88901EA74B}" type="datetimeFigureOut">
              <a:rPr lang="en-GB" smtClean="0">
                <a:solidFill>
                  <a:prstClr val="black">
                    <a:tint val="75000"/>
                  </a:prstClr>
                </a:solidFill>
              </a:rPr>
              <a:pPr>
                <a:defRPr/>
              </a:pPr>
              <a:t>04/05/2020</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A188158-7EA7-4FCE-B4A7-8D91629D8191}"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0066639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1EDADD85-1110-419D-8859-A05D1E619C70}" type="datetimeFigureOut">
              <a:rPr lang="en-GB" smtClean="0">
                <a:solidFill>
                  <a:prstClr val="black">
                    <a:tint val="75000"/>
                  </a:prstClr>
                </a:solidFill>
              </a:rPr>
              <a:pPr>
                <a:defRPr/>
              </a:pPr>
              <a:t>04/05/2020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5BD7C94-E90F-4D0B-A272-B64EF7DBE285}"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4215660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889AECB7-7696-4B39-AEB7-D78A99B8BBC5}" type="datetimeFigureOut">
              <a:rPr lang="en-GB" smtClean="0">
                <a:solidFill>
                  <a:prstClr val="black">
                    <a:tint val="75000"/>
                  </a:prstClr>
                </a:solidFill>
              </a:rPr>
              <a:pPr>
                <a:defRPr/>
              </a:pPr>
              <a:t>04/05/2020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FA3814B-789B-4E58-BA87-95A1FFBD439E}"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4173079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1.jpe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image" Target="../media/image5.jpe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04/05/2020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15839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54051" y="695325"/>
            <a:ext cx="10883900"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654051" y="1957388"/>
            <a:ext cx="10883900"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extLst>
      <p:ext uri="{BB962C8B-B14F-4D97-AF65-F5344CB8AC3E}">
        <p14:creationId xmlns:p14="http://schemas.microsoft.com/office/powerpoint/2010/main" val="427289837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3C84DD89-7404-4C27-896C-3EB8163F6E8A}" type="datetimeFigureOut">
              <a:rPr lang="en-GB" smtClean="0">
                <a:solidFill>
                  <a:prstClr val="black">
                    <a:tint val="75000"/>
                  </a:prstClr>
                </a:solidFill>
              </a:rPr>
              <a:pPr>
                <a:defRPr/>
              </a:pPr>
              <a:t>04/05/2020</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289F7133-B850-4FD8-BF96-5B6649E5BC17}" type="slidenum">
              <a:rPr lang="en-GB" smtClean="0">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327004190"/>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slide" Target="slide2.xml"/><Relationship Id="rId7" Type="http://schemas.openxmlformats.org/officeDocument/2006/relationships/image" Target="../media/image40.png"/><Relationship Id="rId12" Type="http://schemas.openxmlformats.org/officeDocument/2006/relationships/image" Target="../media/image45.png"/><Relationship Id="rId2" Type="http://schemas.openxmlformats.org/officeDocument/2006/relationships/image" Target="../media/image34.png"/><Relationship Id="rId1" Type="http://schemas.openxmlformats.org/officeDocument/2006/relationships/slideLayout" Target="../slideLayouts/slideLayout17.xml"/><Relationship Id="rId6" Type="http://schemas.openxmlformats.org/officeDocument/2006/relationships/image" Target="../media/image39.png"/><Relationship Id="rId11" Type="http://schemas.openxmlformats.org/officeDocument/2006/relationships/image" Target="../media/image44.png"/><Relationship Id="rId5" Type="http://schemas.openxmlformats.org/officeDocument/2006/relationships/image" Target="../media/image38.png"/><Relationship Id="rId10" Type="http://schemas.openxmlformats.org/officeDocument/2006/relationships/image" Target="../media/image43.png"/><Relationship Id="rId4" Type="http://schemas.openxmlformats.org/officeDocument/2006/relationships/image" Target="../media/image37.png"/><Relationship Id="rId9" Type="http://schemas.openxmlformats.org/officeDocument/2006/relationships/image" Target="../media/image42.png"/></Relationships>
</file>

<file path=ppt/slides/_rels/slide25.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slide" Target="slide2.xml"/><Relationship Id="rId7" Type="http://schemas.openxmlformats.org/officeDocument/2006/relationships/image" Target="../media/image40.png"/><Relationship Id="rId12" Type="http://schemas.openxmlformats.org/officeDocument/2006/relationships/image" Target="../media/image45.png"/><Relationship Id="rId2" Type="http://schemas.openxmlformats.org/officeDocument/2006/relationships/image" Target="../media/image34.png"/><Relationship Id="rId1" Type="http://schemas.openxmlformats.org/officeDocument/2006/relationships/slideLayout" Target="../slideLayouts/slideLayout17.xml"/><Relationship Id="rId6" Type="http://schemas.openxmlformats.org/officeDocument/2006/relationships/image" Target="../media/image39.png"/><Relationship Id="rId11" Type="http://schemas.openxmlformats.org/officeDocument/2006/relationships/image" Target="../media/image47.png"/><Relationship Id="rId5" Type="http://schemas.openxmlformats.org/officeDocument/2006/relationships/image" Target="../media/image38.png"/><Relationship Id="rId10" Type="http://schemas.openxmlformats.org/officeDocument/2006/relationships/image" Target="../media/image46.png"/><Relationship Id="rId4" Type="http://schemas.openxmlformats.org/officeDocument/2006/relationships/image" Target="../media/image37.png"/><Relationship Id="rId9" Type="http://schemas.openxmlformats.org/officeDocument/2006/relationships/image" Target="../media/image42.png"/></Relationships>
</file>

<file path=ppt/slides/_rels/slide26.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slide" Target="slide2.xml"/><Relationship Id="rId7" Type="http://schemas.openxmlformats.org/officeDocument/2006/relationships/image" Target="../media/image40.png"/><Relationship Id="rId12" Type="http://schemas.openxmlformats.org/officeDocument/2006/relationships/image" Target="../media/image45.png"/><Relationship Id="rId2" Type="http://schemas.openxmlformats.org/officeDocument/2006/relationships/image" Target="../media/image34.png"/><Relationship Id="rId1" Type="http://schemas.openxmlformats.org/officeDocument/2006/relationships/slideLayout" Target="../slideLayouts/slideLayout17.xml"/><Relationship Id="rId6" Type="http://schemas.openxmlformats.org/officeDocument/2006/relationships/image" Target="../media/image39.png"/><Relationship Id="rId11" Type="http://schemas.openxmlformats.org/officeDocument/2006/relationships/image" Target="../media/image49.png"/><Relationship Id="rId5" Type="http://schemas.openxmlformats.org/officeDocument/2006/relationships/image" Target="../media/image38.png"/><Relationship Id="rId10" Type="http://schemas.openxmlformats.org/officeDocument/2006/relationships/image" Target="../media/image48.png"/><Relationship Id="rId4" Type="http://schemas.openxmlformats.org/officeDocument/2006/relationships/image" Target="../media/image37.png"/><Relationship Id="rId9" Type="http://schemas.openxmlformats.org/officeDocument/2006/relationships/image" Target="../media/image42.png"/></Relationships>
</file>

<file path=ppt/slides/_rels/slide2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slide" Target="slide2.xml"/><Relationship Id="rId7" Type="http://schemas.openxmlformats.org/officeDocument/2006/relationships/image" Target="../media/image40.png"/><Relationship Id="rId12" Type="http://schemas.openxmlformats.org/officeDocument/2006/relationships/image" Target="../media/image45.png"/><Relationship Id="rId2" Type="http://schemas.openxmlformats.org/officeDocument/2006/relationships/image" Target="../media/image34.png"/><Relationship Id="rId1" Type="http://schemas.openxmlformats.org/officeDocument/2006/relationships/slideLayout" Target="../slideLayouts/slideLayout17.xml"/><Relationship Id="rId6" Type="http://schemas.openxmlformats.org/officeDocument/2006/relationships/image" Target="../media/image39.png"/><Relationship Id="rId11" Type="http://schemas.openxmlformats.org/officeDocument/2006/relationships/image" Target="../media/image51.png"/><Relationship Id="rId5" Type="http://schemas.openxmlformats.org/officeDocument/2006/relationships/image" Target="../media/image38.png"/><Relationship Id="rId10" Type="http://schemas.openxmlformats.org/officeDocument/2006/relationships/image" Target="../media/image50.png"/><Relationship Id="rId4" Type="http://schemas.openxmlformats.org/officeDocument/2006/relationships/image" Target="../media/image37.png"/><Relationship Id="rId9" Type="http://schemas.openxmlformats.org/officeDocument/2006/relationships/image" Target="../media/image42.png"/></Relationships>
</file>

<file path=ppt/slides/_rels/slide2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slide" Target="slide2.xml"/><Relationship Id="rId7" Type="http://schemas.openxmlformats.org/officeDocument/2006/relationships/image" Target="../media/image40.png"/><Relationship Id="rId12" Type="http://schemas.openxmlformats.org/officeDocument/2006/relationships/image" Target="../media/image45.png"/><Relationship Id="rId2" Type="http://schemas.openxmlformats.org/officeDocument/2006/relationships/image" Target="../media/image34.png"/><Relationship Id="rId1" Type="http://schemas.openxmlformats.org/officeDocument/2006/relationships/slideLayout" Target="../slideLayouts/slideLayout17.xml"/><Relationship Id="rId6" Type="http://schemas.openxmlformats.org/officeDocument/2006/relationships/image" Target="../media/image39.png"/><Relationship Id="rId11" Type="http://schemas.openxmlformats.org/officeDocument/2006/relationships/image" Target="../media/image53.png"/><Relationship Id="rId5" Type="http://schemas.openxmlformats.org/officeDocument/2006/relationships/image" Target="../media/image38.png"/><Relationship Id="rId10" Type="http://schemas.openxmlformats.org/officeDocument/2006/relationships/image" Target="../media/image52.png"/><Relationship Id="rId4" Type="http://schemas.openxmlformats.org/officeDocument/2006/relationships/image" Target="../media/image37.png"/><Relationship Id="rId9" Type="http://schemas.openxmlformats.org/officeDocument/2006/relationships/image" Target="../media/image42.png"/></Relationships>
</file>

<file path=ppt/slides/_rels/slide29.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slide" Target="slide2.xml"/><Relationship Id="rId7" Type="http://schemas.openxmlformats.org/officeDocument/2006/relationships/image" Target="../media/image40.png"/><Relationship Id="rId12" Type="http://schemas.openxmlformats.org/officeDocument/2006/relationships/image" Target="../media/image45.png"/><Relationship Id="rId2" Type="http://schemas.openxmlformats.org/officeDocument/2006/relationships/image" Target="../media/image34.png"/><Relationship Id="rId1" Type="http://schemas.openxmlformats.org/officeDocument/2006/relationships/slideLayout" Target="../slideLayouts/slideLayout17.xml"/><Relationship Id="rId6" Type="http://schemas.openxmlformats.org/officeDocument/2006/relationships/image" Target="../media/image39.png"/><Relationship Id="rId11" Type="http://schemas.openxmlformats.org/officeDocument/2006/relationships/image" Target="../media/image55.png"/><Relationship Id="rId5" Type="http://schemas.openxmlformats.org/officeDocument/2006/relationships/image" Target="../media/image38.png"/><Relationship Id="rId10" Type="http://schemas.openxmlformats.org/officeDocument/2006/relationships/image" Target="../media/image54.png"/><Relationship Id="rId4" Type="http://schemas.openxmlformats.org/officeDocument/2006/relationships/image" Target="../media/image37.png"/><Relationship Id="rId9" Type="http://schemas.openxmlformats.org/officeDocument/2006/relationships/image" Target="../media/image42.png"/></Relationships>
</file>

<file path=ppt/slides/_rels/slide3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slide" Target="slide2.xml"/><Relationship Id="rId7" Type="http://schemas.openxmlformats.org/officeDocument/2006/relationships/image" Target="../media/image40.png"/><Relationship Id="rId12" Type="http://schemas.openxmlformats.org/officeDocument/2006/relationships/image" Target="../media/image45.png"/><Relationship Id="rId2" Type="http://schemas.openxmlformats.org/officeDocument/2006/relationships/image" Target="../media/image34.png"/><Relationship Id="rId1" Type="http://schemas.openxmlformats.org/officeDocument/2006/relationships/slideLayout" Target="../slideLayouts/slideLayout17.xml"/><Relationship Id="rId6" Type="http://schemas.openxmlformats.org/officeDocument/2006/relationships/image" Target="../media/image39.png"/><Relationship Id="rId11" Type="http://schemas.openxmlformats.org/officeDocument/2006/relationships/image" Target="../media/image57.png"/><Relationship Id="rId5" Type="http://schemas.openxmlformats.org/officeDocument/2006/relationships/image" Target="../media/image38.png"/><Relationship Id="rId10" Type="http://schemas.openxmlformats.org/officeDocument/2006/relationships/image" Target="../media/image56.png"/><Relationship Id="rId4" Type="http://schemas.openxmlformats.org/officeDocument/2006/relationships/image" Target="../media/image37.png"/><Relationship Id="rId9" Type="http://schemas.openxmlformats.org/officeDocument/2006/relationships/image" Target="../media/image42.png"/></Relationships>
</file>

<file path=ppt/slides/_rels/slide31.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slide" Target="slide2.xml"/><Relationship Id="rId7" Type="http://schemas.openxmlformats.org/officeDocument/2006/relationships/image" Target="../media/image40.png"/><Relationship Id="rId12" Type="http://schemas.openxmlformats.org/officeDocument/2006/relationships/image" Target="../media/image45.png"/><Relationship Id="rId2" Type="http://schemas.openxmlformats.org/officeDocument/2006/relationships/image" Target="../media/image34.png"/><Relationship Id="rId1" Type="http://schemas.openxmlformats.org/officeDocument/2006/relationships/slideLayout" Target="../slideLayouts/slideLayout17.xml"/><Relationship Id="rId6" Type="http://schemas.openxmlformats.org/officeDocument/2006/relationships/image" Target="../media/image39.png"/><Relationship Id="rId11" Type="http://schemas.openxmlformats.org/officeDocument/2006/relationships/image" Target="../media/image59.png"/><Relationship Id="rId5" Type="http://schemas.openxmlformats.org/officeDocument/2006/relationships/image" Target="../media/image38.png"/><Relationship Id="rId10" Type="http://schemas.openxmlformats.org/officeDocument/2006/relationships/image" Target="../media/image58.png"/><Relationship Id="rId4" Type="http://schemas.openxmlformats.org/officeDocument/2006/relationships/image" Target="../media/image37.png"/><Relationship Id="rId9" Type="http://schemas.openxmlformats.org/officeDocument/2006/relationships/image" Target="../media/image42.png"/></Relationships>
</file>

<file path=ppt/slides/_rels/slide32.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slide" Target="slide2.xml"/><Relationship Id="rId7" Type="http://schemas.openxmlformats.org/officeDocument/2006/relationships/image" Target="../media/image40.png"/><Relationship Id="rId12" Type="http://schemas.openxmlformats.org/officeDocument/2006/relationships/image" Target="../media/image45.png"/><Relationship Id="rId2" Type="http://schemas.openxmlformats.org/officeDocument/2006/relationships/image" Target="../media/image34.png"/><Relationship Id="rId1" Type="http://schemas.openxmlformats.org/officeDocument/2006/relationships/slideLayout" Target="../slideLayouts/slideLayout17.xml"/><Relationship Id="rId6" Type="http://schemas.openxmlformats.org/officeDocument/2006/relationships/image" Target="../media/image39.png"/><Relationship Id="rId11" Type="http://schemas.openxmlformats.org/officeDocument/2006/relationships/image" Target="../media/image61.png"/><Relationship Id="rId5" Type="http://schemas.openxmlformats.org/officeDocument/2006/relationships/image" Target="../media/image38.png"/><Relationship Id="rId10" Type="http://schemas.openxmlformats.org/officeDocument/2006/relationships/image" Target="../media/image60.png"/><Relationship Id="rId4" Type="http://schemas.openxmlformats.org/officeDocument/2006/relationships/image" Target="../media/image37.png"/><Relationship Id="rId9" Type="http://schemas.openxmlformats.org/officeDocument/2006/relationships/image" Target="../media/image42.png"/></Relationships>
</file>

<file path=ppt/slides/_rels/slide33.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slide" Target="slide2.xml"/><Relationship Id="rId7" Type="http://schemas.openxmlformats.org/officeDocument/2006/relationships/image" Target="../media/image40.png"/><Relationship Id="rId12" Type="http://schemas.openxmlformats.org/officeDocument/2006/relationships/image" Target="../media/image45.png"/><Relationship Id="rId2" Type="http://schemas.openxmlformats.org/officeDocument/2006/relationships/image" Target="../media/image34.png"/><Relationship Id="rId1" Type="http://schemas.openxmlformats.org/officeDocument/2006/relationships/slideLayout" Target="../slideLayouts/slideLayout17.xml"/><Relationship Id="rId6" Type="http://schemas.openxmlformats.org/officeDocument/2006/relationships/image" Target="../media/image39.png"/><Relationship Id="rId11" Type="http://schemas.openxmlformats.org/officeDocument/2006/relationships/image" Target="../media/image63.png"/><Relationship Id="rId5" Type="http://schemas.openxmlformats.org/officeDocument/2006/relationships/image" Target="../media/image38.png"/><Relationship Id="rId10" Type="http://schemas.openxmlformats.org/officeDocument/2006/relationships/image" Target="../media/image62.png"/><Relationship Id="rId4" Type="http://schemas.openxmlformats.org/officeDocument/2006/relationships/image" Target="../media/image37.png"/><Relationship Id="rId9" Type="http://schemas.openxmlformats.org/officeDocument/2006/relationships/image" Target="../media/image42.png"/></Relationships>
</file>

<file path=ppt/slides/_rels/slide3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34.png"/><Relationship Id="rId1" Type="http://schemas.openxmlformats.org/officeDocument/2006/relationships/slideLayout" Target="../slideLayouts/slideLayout17.xml"/><Relationship Id="rId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62BCD7"/>
            </a:gs>
            <a:gs pos="74000">
              <a:srgbClr val="385786"/>
            </a:gs>
            <a:gs pos="83000">
              <a:srgbClr val="28235D"/>
            </a:gs>
            <a:gs pos="100000">
              <a:srgbClr val="28235D"/>
            </a:gs>
          </a:gsLst>
          <a:lin ang="5400000" scaled="1"/>
        </a:gra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568631" y="0"/>
            <a:ext cx="6849687" cy="6865918"/>
          </a:xfrm>
          <a:prstGeom prst="rect">
            <a:avLst/>
          </a:prstGeom>
        </p:spPr>
      </p:pic>
      <p:sp>
        <p:nvSpPr>
          <p:cNvPr id="8" name="TextBox 7"/>
          <p:cNvSpPr txBox="1"/>
          <p:nvPr/>
        </p:nvSpPr>
        <p:spPr>
          <a:xfrm>
            <a:off x="8623495" y="0"/>
            <a:ext cx="356850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white"/>
                </a:solidFill>
                <a:effectLst/>
                <a:uLnTx/>
                <a:uFillTx/>
                <a:latin typeface="Comic Sans MS" panose="030F0702030302020204" pitchFamily="66" charset="0"/>
                <a:ea typeface="+mn-ea"/>
                <a:cs typeface="+mn-cs"/>
              </a:rPr>
              <a:t>PowerPoint 3 – cross curricular</a:t>
            </a:r>
            <a:endParaRPr kumimoji="0" lang="en-GB" sz="1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1122930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400801" cy="625151"/>
          </a:xfrm>
        </p:spPr>
        <p:txBody>
          <a:bodyPr>
            <a:normAutofit/>
          </a:bodyPr>
          <a:lstStyle/>
          <a:p>
            <a:r>
              <a:rPr lang="en-GB" sz="2800" b="1" dirty="0" smtClean="0">
                <a:latin typeface="Comic Sans MS" panose="030F0702030302020204" pitchFamily="66" charset="0"/>
              </a:rPr>
              <a:t>Guide for parents/carers,</a:t>
            </a:r>
            <a:endParaRPr lang="en-GB" sz="2800" b="1" dirty="0">
              <a:latin typeface="Comic Sans MS" panose="030F0702030302020204" pitchFamily="66" charset="0"/>
            </a:endParaRPr>
          </a:p>
        </p:txBody>
      </p:sp>
      <p:sp>
        <p:nvSpPr>
          <p:cNvPr id="3" name="Content Placeholder 2"/>
          <p:cNvSpPr>
            <a:spLocks noGrp="1"/>
          </p:cNvSpPr>
          <p:nvPr>
            <p:ph idx="1"/>
          </p:nvPr>
        </p:nvSpPr>
        <p:spPr>
          <a:xfrm>
            <a:off x="0" y="522514"/>
            <a:ext cx="12192000" cy="5896947"/>
          </a:xfrm>
        </p:spPr>
        <p:txBody>
          <a:bodyPr>
            <a:noAutofit/>
          </a:bodyPr>
          <a:lstStyle/>
          <a:p>
            <a:pPr marL="0" indent="0">
              <a:lnSpc>
                <a:spcPct val="120000"/>
              </a:lnSpc>
              <a:buNone/>
            </a:pPr>
            <a:endParaRPr lang="en-GB" sz="200" dirty="0" smtClean="0">
              <a:latin typeface="Comic Sans MS" panose="030F0702030302020204" pitchFamily="66" charset="0"/>
            </a:endParaRPr>
          </a:p>
          <a:p>
            <a:pPr marL="0" indent="0">
              <a:lnSpc>
                <a:spcPct val="120000"/>
              </a:lnSpc>
              <a:buNone/>
            </a:pPr>
            <a:endParaRPr lang="en-GB" sz="200" dirty="0">
              <a:latin typeface="Comic Sans MS" panose="030F0702030302020204" pitchFamily="66" charset="0"/>
            </a:endParaRPr>
          </a:p>
          <a:p>
            <a:pPr>
              <a:lnSpc>
                <a:spcPct val="120000"/>
              </a:lnSpc>
              <a:buFontTx/>
              <a:buChar char="-"/>
            </a:pPr>
            <a:r>
              <a:rPr lang="en-GB" sz="1900" dirty="0" smtClean="0">
                <a:latin typeface="Comic Sans MS" panose="030F0702030302020204" pitchFamily="66" charset="0"/>
              </a:rPr>
              <a:t>Read the ‘notes’ section at the bottom of the slides for specific instructions before beginning the lesson.</a:t>
            </a:r>
            <a:r>
              <a:rPr lang="en-GB" sz="2000" dirty="0" smtClean="0">
                <a:latin typeface="Comic Sans MS" panose="030F0702030302020204" pitchFamily="66" charset="0"/>
              </a:rPr>
              <a:t> </a:t>
            </a:r>
          </a:p>
          <a:p>
            <a:pPr>
              <a:lnSpc>
                <a:spcPct val="120000"/>
              </a:lnSpc>
              <a:buFontTx/>
              <a:buChar char="-"/>
            </a:pPr>
            <a:endParaRPr lang="en-GB" sz="100" dirty="0">
              <a:latin typeface="Comic Sans MS" panose="030F0702030302020204" pitchFamily="66" charset="0"/>
            </a:endParaRPr>
          </a:p>
          <a:p>
            <a:pPr>
              <a:lnSpc>
                <a:spcPct val="120000"/>
              </a:lnSpc>
              <a:buFontTx/>
              <a:buChar char="-"/>
            </a:pPr>
            <a:r>
              <a:rPr lang="en-GB" sz="1900" dirty="0" smtClean="0">
                <a:latin typeface="Comic Sans MS" panose="030F0702030302020204" pitchFamily="66" charset="0"/>
              </a:rPr>
              <a:t>Read the slide and set the tasks or challenges for the child/</a:t>
            </a:r>
            <a:r>
              <a:rPr lang="en-GB" sz="1900" dirty="0" err="1" smtClean="0">
                <a:latin typeface="Comic Sans MS" panose="030F0702030302020204" pitchFamily="66" charset="0"/>
              </a:rPr>
              <a:t>ren</a:t>
            </a:r>
            <a:r>
              <a:rPr lang="en-GB" sz="1900" dirty="0" smtClean="0">
                <a:latin typeface="Comic Sans MS" panose="030F0702030302020204" pitchFamily="66" charset="0"/>
              </a:rPr>
              <a:t>. There is no rush and you do not have to do everything, but be aware that the lessons follow and build on from one another, so try not to skip lessons but rather work in order and stop when you feel is best for your child. When next PowerPoints appear, don’t feel pressured to skip ahead if you have not finished everything yet, it’s better to work through each slide and complete a PowerPoint before moving on to the next one in order to better enrich the child’s learning </a:t>
            </a:r>
            <a:r>
              <a:rPr lang="en-GB" sz="1900" dirty="0" smtClean="0">
                <a:latin typeface="Comic Sans MS" panose="030F0702030302020204" pitchFamily="66" charset="0"/>
                <a:sym typeface="Wingdings" panose="05000000000000000000" pitchFamily="2" charset="2"/>
              </a:rPr>
              <a:t></a:t>
            </a:r>
          </a:p>
          <a:p>
            <a:pPr>
              <a:lnSpc>
                <a:spcPct val="120000"/>
              </a:lnSpc>
              <a:buFontTx/>
              <a:buChar char="-"/>
            </a:pPr>
            <a:endParaRPr lang="en-GB" sz="100" dirty="0">
              <a:latin typeface="Comic Sans MS" panose="030F0702030302020204" pitchFamily="66" charset="0"/>
              <a:sym typeface="Wingdings" panose="05000000000000000000" pitchFamily="2" charset="2"/>
            </a:endParaRPr>
          </a:p>
          <a:p>
            <a:pPr>
              <a:lnSpc>
                <a:spcPct val="120000"/>
              </a:lnSpc>
              <a:buFontTx/>
              <a:buChar char="-"/>
            </a:pPr>
            <a:r>
              <a:rPr lang="en-GB" sz="1900" dirty="0" smtClean="0">
                <a:latin typeface="Comic Sans MS" panose="030F0702030302020204" pitchFamily="66" charset="0"/>
                <a:sym typeface="Wingdings" panose="05000000000000000000" pitchFamily="2" charset="2"/>
              </a:rPr>
              <a:t>Some slides will have one task, others more. You can break these down however you like e.g. All the tasks on one slide can be spread across a few days or done in one day, but please do not do more than one whole slide a day! The slides are numbered to help you differentiate between the different types of tasks.</a:t>
            </a:r>
          </a:p>
          <a:p>
            <a:pPr>
              <a:lnSpc>
                <a:spcPct val="120000"/>
              </a:lnSpc>
              <a:buFontTx/>
              <a:buChar char="-"/>
            </a:pPr>
            <a:endParaRPr lang="en-GB" sz="100" dirty="0">
              <a:latin typeface="Comic Sans MS" panose="030F0702030302020204" pitchFamily="66" charset="0"/>
              <a:sym typeface="Wingdings" panose="05000000000000000000" pitchFamily="2" charset="2"/>
            </a:endParaRPr>
          </a:p>
          <a:p>
            <a:pPr marL="0" indent="0">
              <a:lnSpc>
                <a:spcPct val="120000"/>
              </a:lnSpc>
              <a:buNone/>
            </a:pPr>
            <a:r>
              <a:rPr lang="en-GB" sz="2000" dirty="0" smtClean="0">
                <a:latin typeface="Comic Sans MS" panose="030F0702030302020204" pitchFamily="66" charset="0"/>
                <a:sym typeface="Wingdings" panose="05000000000000000000" pitchFamily="2" charset="2"/>
              </a:rPr>
              <a:t>Ms Foster</a:t>
            </a:r>
            <a:endParaRPr lang="en-GB" sz="2000" dirty="0">
              <a:latin typeface="Comic Sans MS" panose="030F0702030302020204" pitchFamily="66" charset="0"/>
            </a:endParaRPr>
          </a:p>
        </p:txBody>
      </p:sp>
    </p:spTree>
    <p:extLst>
      <p:ext uri="{BB962C8B-B14F-4D97-AF65-F5344CB8AC3E}">
        <p14:creationId xmlns:p14="http://schemas.microsoft.com/office/powerpoint/2010/main" val="6263759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800115" y="0"/>
            <a:ext cx="391886"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2597257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81201" y="479426"/>
            <a:ext cx="8220075" cy="993775"/>
          </a:xfrm>
        </p:spPr>
        <p:txBody>
          <a:bodyPr rtlCol="0"/>
          <a:lstStyle/>
          <a:p>
            <a:pPr eaLnBrk="1" fontAlgn="auto" hangingPunct="1">
              <a:spcAft>
                <a:spcPts val="0"/>
              </a:spcAft>
              <a:defRPr/>
            </a:pPr>
            <a:r>
              <a:rPr lang="en-GB" sz="3600" dirty="0">
                <a:latin typeface="+mn-lt"/>
              </a:rPr>
              <a:t>What Is an Ocean?</a:t>
            </a:r>
          </a:p>
        </p:txBody>
      </p:sp>
      <p:sp>
        <p:nvSpPr>
          <p:cNvPr id="8195" name="Rectangle 4"/>
          <p:cNvSpPr>
            <a:spLocks noChangeArrowheads="1"/>
          </p:cNvSpPr>
          <p:nvPr/>
        </p:nvSpPr>
        <p:spPr bwMode="auto">
          <a:xfrm>
            <a:off x="2279650" y="151447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fontAlgn="base">
              <a:lnSpc>
                <a:spcPct val="100000"/>
              </a:lnSpc>
              <a:spcBef>
                <a:spcPct val="0"/>
              </a:spcBef>
              <a:spcAft>
                <a:spcPct val="0"/>
              </a:spcAft>
              <a:buNone/>
            </a:pPr>
            <a:r>
              <a:rPr lang="en-GB" altLang="en-US"/>
              <a:t>An ocean is a very large area of salt water. Most of the Earth is covered </a:t>
            </a:r>
            <a:br>
              <a:rPr lang="en-GB" altLang="en-US"/>
            </a:br>
            <a:r>
              <a:rPr lang="en-GB" altLang="en-US"/>
              <a:t>in ocean.</a:t>
            </a:r>
          </a:p>
        </p:txBody>
      </p:sp>
      <p:sp>
        <p:nvSpPr>
          <p:cNvPr id="8" name="Rectangle: Rounded Corners 7"/>
          <p:cNvSpPr/>
          <p:nvPr/>
        </p:nvSpPr>
        <p:spPr>
          <a:xfrm>
            <a:off x="2279650" y="2892426"/>
            <a:ext cx="4445000" cy="2373313"/>
          </a:xfrm>
          <a:prstGeom prst="roundRect">
            <a:avLst>
              <a:gd name="adj" fmla="val 5006"/>
            </a:avLst>
          </a:prstGeom>
          <a:solidFill>
            <a:srgbClr val="AEDE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rgbClr val="1C1C1C"/>
                </a:solidFill>
                <a:latin typeface="Twinkl"/>
              </a:rPr>
              <a:t>There are five oceans in the world:</a:t>
            </a:r>
          </a:p>
          <a:p>
            <a:pPr marL="285750" indent="-285750">
              <a:lnSpc>
                <a:spcPct val="150000"/>
              </a:lnSpc>
              <a:buFont typeface="Arial" panose="020B0604020202020204" pitchFamily="34" charset="0"/>
              <a:buChar char="•"/>
              <a:defRPr/>
            </a:pPr>
            <a:r>
              <a:rPr lang="en-GB" dirty="0">
                <a:solidFill>
                  <a:srgbClr val="1C1C1C"/>
                </a:solidFill>
                <a:latin typeface="Twinkl"/>
              </a:rPr>
              <a:t>Pacific Ocean</a:t>
            </a:r>
          </a:p>
          <a:p>
            <a:pPr marL="285750" indent="-285750">
              <a:lnSpc>
                <a:spcPct val="150000"/>
              </a:lnSpc>
              <a:buFont typeface="Arial" panose="020B0604020202020204" pitchFamily="34" charset="0"/>
              <a:buChar char="•"/>
              <a:defRPr/>
            </a:pPr>
            <a:r>
              <a:rPr lang="en-GB" dirty="0">
                <a:solidFill>
                  <a:srgbClr val="1C1C1C"/>
                </a:solidFill>
                <a:latin typeface="Twinkl"/>
              </a:rPr>
              <a:t>Atlantic Ocean</a:t>
            </a:r>
          </a:p>
          <a:p>
            <a:pPr marL="285750" indent="-285750">
              <a:lnSpc>
                <a:spcPct val="150000"/>
              </a:lnSpc>
              <a:buFont typeface="Arial" panose="020B0604020202020204" pitchFamily="34" charset="0"/>
              <a:buChar char="•"/>
              <a:defRPr/>
            </a:pPr>
            <a:r>
              <a:rPr lang="en-GB" dirty="0">
                <a:solidFill>
                  <a:srgbClr val="1C1C1C"/>
                </a:solidFill>
                <a:latin typeface="Twinkl"/>
              </a:rPr>
              <a:t>Indian Ocean</a:t>
            </a:r>
          </a:p>
          <a:p>
            <a:pPr marL="285750" indent="-285750">
              <a:lnSpc>
                <a:spcPct val="150000"/>
              </a:lnSpc>
              <a:buFont typeface="Arial" panose="020B0604020202020204" pitchFamily="34" charset="0"/>
              <a:buChar char="•"/>
              <a:defRPr/>
            </a:pPr>
            <a:r>
              <a:rPr lang="en-GB" dirty="0">
                <a:solidFill>
                  <a:srgbClr val="1C1C1C"/>
                </a:solidFill>
                <a:latin typeface="Twinkl"/>
              </a:rPr>
              <a:t>Southern Ocean</a:t>
            </a:r>
          </a:p>
          <a:p>
            <a:pPr marL="285750" indent="-285750">
              <a:lnSpc>
                <a:spcPct val="150000"/>
              </a:lnSpc>
              <a:buFont typeface="Arial" panose="020B0604020202020204" pitchFamily="34" charset="0"/>
              <a:buChar char="•"/>
              <a:defRPr/>
            </a:pPr>
            <a:r>
              <a:rPr lang="en-GB" dirty="0">
                <a:solidFill>
                  <a:srgbClr val="1C1C1C"/>
                </a:solidFill>
                <a:latin typeface="Twinkl"/>
              </a:rPr>
              <a:t>Arctic Ocean</a:t>
            </a:r>
          </a:p>
        </p:txBody>
      </p:sp>
      <p:pic>
        <p:nvPicPr>
          <p:cNvPr id="819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00688" y="1849439"/>
            <a:ext cx="4411662" cy="445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11800115" y="0"/>
            <a:ext cx="391886"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5058613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81201" y="479426"/>
            <a:ext cx="8220075" cy="993775"/>
          </a:xfrm>
        </p:spPr>
        <p:txBody>
          <a:bodyPr rtlCol="0"/>
          <a:lstStyle/>
          <a:p>
            <a:pPr eaLnBrk="1" fontAlgn="auto" hangingPunct="1">
              <a:spcAft>
                <a:spcPts val="0"/>
              </a:spcAft>
              <a:defRPr/>
            </a:pPr>
            <a:r>
              <a:rPr lang="en-GB" sz="3600" dirty="0">
                <a:latin typeface="+mn-lt"/>
              </a:rPr>
              <a:t>Pacific Ocean</a:t>
            </a:r>
          </a:p>
        </p:txBody>
      </p:sp>
      <p:sp>
        <p:nvSpPr>
          <p:cNvPr id="9219" name="Rectangle 4"/>
          <p:cNvSpPr>
            <a:spLocks noChangeArrowheads="1"/>
          </p:cNvSpPr>
          <p:nvPr/>
        </p:nvSpPr>
        <p:spPr bwMode="auto">
          <a:xfrm>
            <a:off x="2279650" y="1514475"/>
            <a:ext cx="76327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fontAlgn="base">
              <a:lnSpc>
                <a:spcPct val="100000"/>
              </a:lnSpc>
              <a:spcBef>
                <a:spcPct val="0"/>
              </a:spcBef>
              <a:spcAft>
                <a:spcPct val="0"/>
              </a:spcAft>
              <a:buNone/>
            </a:pPr>
            <a:r>
              <a:rPr lang="en-GB" altLang="en-US"/>
              <a:t>The Pacific Ocean is the biggest ocean in </a:t>
            </a:r>
            <a:br>
              <a:rPr lang="en-GB" altLang="en-US"/>
            </a:br>
            <a:r>
              <a:rPr lang="en-GB" altLang="en-US"/>
              <a:t>the world.</a:t>
            </a:r>
          </a:p>
          <a:p>
            <a:pPr fontAlgn="base">
              <a:lnSpc>
                <a:spcPct val="100000"/>
              </a:lnSpc>
              <a:spcBef>
                <a:spcPct val="0"/>
              </a:spcBef>
              <a:spcAft>
                <a:spcPct val="0"/>
              </a:spcAft>
              <a:buNone/>
            </a:pPr>
            <a:endParaRPr lang="en-GB" altLang="en-US"/>
          </a:p>
          <a:p>
            <a:pPr fontAlgn="base">
              <a:lnSpc>
                <a:spcPct val="100000"/>
              </a:lnSpc>
              <a:spcBef>
                <a:spcPct val="0"/>
              </a:spcBef>
              <a:spcAft>
                <a:spcPct val="0"/>
              </a:spcAft>
              <a:buNone/>
            </a:pPr>
            <a:r>
              <a:rPr lang="en-GB" altLang="en-US"/>
              <a:t>It reaches from North and South </a:t>
            </a:r>
            <a:br>
              <a:rPr lang="en-GB" altLang="en-US"/>
            </a:br>
            <a:r>
              <a:rPr lang="en-GB" altLang="en-US"/>
              <a:t>America to Asia and Australia.</a:t>
            </a:r>
          </a:p>
          <a:p>
            <a:pPr fontAlgn="base">
              <a:lnSpc>
                <a:spcPct val="100000"/>
              </a:lnSpc>
              <a:spcBef>
                <a:spcPct val="0"/>
              </a:spcBef>
              <a:spcAft>
                <a:spcPct val="0"/>
              </a:spcAft>
              <a:buNone/>
            </a:pPr>
            <a:endParaRPr lang="en-GB" altLang="en-US"/>
          </a:p>
          <a:p>
            <a:pPr fontAlgn="base">
              <a:lnSpc>
                <a:spcPct val="100000"/>
              </a:lnSpc>
              <a:spcBef>
                <a:spcPct val="0"/>
              </a:spcBef>
              <a:spcAft>
                <a:spcPct val="0"/>
              </a:spcAft>
              <a:buNone/>
            </a:pPr>
            <a:r>
              <a:rPr lang="en-GB" altLang="en-US"/>
              <a:t>The Pacific Ocean is surrounded by a </a:t>
            </a:r>
            <a:br>
              <a:rPr lang="en-GB" altLang="en-US"/>
            </a:br>
            <a:r>
              <a:rPr lang="en-GB" altLang="en-US"/>
              <a:t>line of volcanoes known as the </a:t>
            </a:r>
            <a:r>
              <a:rPr lang="en-GB" altLang="en-US" b="1"/>
              <a:t>Ring of Fire</a:t>
            </a:r>
            <a:r>
              <a:rPr lang="en-GB" altLang="en-US"/>
              <a:t>.</a:t>
            </a:r>
          </a:p>
          <a:p>
            <a:pPr fontAlgn="base">
              <a:lnSpc>
                <a:spcPct val="100000"/>
              </a:lnSpc>
              <a:spcBef>
                <a:spcPct val="0"/>
              </a:spcBef>
              <a:spcAft>
                <a:spcPct val="0"/>
              </a:spcAft>
              <a:buNone/>
            </a:pPr>
            <a:endParaRPr lang="en-GB" altLang="en-US"/>
          </a:p>
          <a:p>
            <a:pPr fontAlgn="base">
              <a:lnSpc>
                <a:spcPct val="100000"/>
              </a:lnSpc>
              <a:spcBef>
                <a:spcPct val="0"/>
              </a:spcBef>
              <a:spcAft>
                <a:spcPct val="0"/>
              </a:spcAft>
              <a:buNone/>
            </a:pPr>
            <a:r>
              <a:rPr lang="en-GB" altLang="en-US"/>
              <a:t>It is also home to the </a:t>
            </a:r>
            <a:r>
              <a:rPr lang="en-GB" altLang="en-US" b="1"/>
              <a:t>Great Barrier Reef</a:t>
            </a:r>
            <a:r>
              <a:rPr lang="en-GB" altLang="en-US"/>
              <a:t>,</a:t>
            </a:r>
            <a:r>
              <a:rPr lang="en-GB" altLang="en-US" b="1"/>
              <a:t> </a:t>
            </a:r>
            <a:r>
              <a:rPr lang="en-GB" altLang="en-US"/>
              <a:t/>
            </a:r>
            <a:br>
              <a:rPr lang="en-GB" altLang="en-US"/>
            </a:br>
            <a:r>
              <a:rPr lang="en-GB" altLang="en-US"/>
              <a:t>which is the largest coral reef in the world.</a:t>
            </a:r>
          </a:p>
          <a:p>
            <a:pPr fontAlgn="base">
              <a:lnSpc>
                <a:spcPct val="100000"/>
              </a:lnSpc>
              <a:spcBef>
                <a:spcPct val="0"/>
              </a:spcBef>
              <a:spcAft>
                <a:spcPct val="0"/>
              </a:spcAft>
              <a:buNone/>
            </a:pPr>
            <a:endParaRPr lang="en-GB" altLang="en-US"/>
          </a:p>
          <a:p>
            <a:pPr fontAlgn="base">
              <a:lnSpc>
                <a:spcPct val="100000"/>
              </a:lnSpc>
              <a:spcBef>
                <a:spcPct val="0"/>
              </a:spcBef>
              <a:spcAft>
                <a:spcPct val="0"/>
              </a:spcAft>
              <a:buNone/>
            </a:pPr>
            <a:r>
              <a:rPr lang="en-GB" altLang="en-US" b="1"/>
              <a:t>Challenger Deep</a:t>
            </a:r>
            <a:r>
              <a:rPr lang="en-GB" altLang="en-US"/>
              <a:t>, the deepest point on Earth, is in the Pacific Ocean.</a:t>
            </a:r>
          </a:p>
        </p:txBody>
      </p:sp>
      <p:sp>
        <p:nvSpPr>
          <p:cNvPr id="8" name="Rectangle: Rounded Corners 7"/>
          <p:cNvSpPr/>
          <p:nvPr/>
        </p:nvSpPr>
        <p:spPr>
          <a:xfrm>
            <a:off x="2279650" y="5335589"/>
            <a:ext cx="7632700" cy="757237"/>
          </a:xfrm>
          <a:prstGeom prst="roundRect">
            <a:avLst>
              <a:gd name="adj" fmla="val 20512"/>
            </a:avLst>
          </a:prstGeom>
          <a:solidFill>
            <a:srgbClr val="AEDE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b="1" dirty="0">
                <a:solidFill>
                  <a:srgbClr val="1C1C1C"/>
                </a:solidFill>
                <a:latin typeface="Twinkl"/>
              </a:rPr>
              <a:t>Did You Know…?</a:t>
            </a:r>
            <a:endParaRPr lang="en-GB" dirty="0">
              <a:solidFill>
                <a:srgbClr val="1C1C1C"/>
              </a:solidFill>
              <a:latin typeface="Twinkl"/>
            </a:endParaRPr>
          </a:p>
          <a:p>
            <a:pPr>
              <a:defRPr/>
            </a:pPr>
            <a:r>
              <a:rPr lang="en-GB" dirty="0">
                <a:solidFill>
                  <a:srgbClr val="1C1C1C"/>
                </a:solidFill>
                <a:latin typeface="Twinkl"/>
              </a:rPr>
              <a:t>The </a:t>
            </a:r>
            <a:r>
              <a:rPr lang="en-GB">
                <a:solidFill>
                  <a:srgbClr val="1C1C1C"/>
                </a:solidFill>
                <a:latin typeface="Twinkl"/>
              </a:rPr>
              <a:t>word ‘Pacific’ </a:t>
            </a:r>
            <a:r>
              <a:rPr lang="en-GB" dirty="0">
                <a:solidFill>
                  <a:srgbClr val="1C1C1C"/>
                </a:solidFill>
                <a:latin typeface="Twinkl"/>
              </a:rPr>
              <a:t>means peaceful.</a:t>
            </a:r>
          </a:p>
        </p:txBody>
      </p:sp>
      <p:pic>
        <p:nvPicPr>
          <p:cNvPr id="9221"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43688" y="1358900"/>
            <a:ext cx="3268662" cy="326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11800115" y="0"/>
            <a:ext cx="391886"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22090538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81201" y="479426"/>
            <a:ext cx="8220075" cy="993775"/>
          </a:xfrm>
        </p:spPr>
        <p:txBody>
          <a:bodyPr rtlCol="0"/>
          <a:lstStyle/>
          <a:p>
            <a:pPr eaLnBrk="1" fontAlgn="auto" hangingPunct="1">
              <a:spcAft>
                <a:spcPts val="0"/>
              </a:spcAft>
              <a:defRPr/>
            </a:pPr>
            <a:r>
              <a:rPr lang="en-GB" sz="3600" dirty="0">
                <a:latin typeface="+mn-lt"/>
              </a:rPr>
              <a:t>Atlantic Ocean</a:t>
            </a:r>
          </a:p>
        </p:txBody>
      </p:sp>
      <p:sp>
        <p:nvSpPr>
          <p:cNvPr id="10243" name="Rectangle 4"/>
          <p:cNvSpPr>
            <a:spLocks noChangeArrowheads="1"/>
          </p:cNvSpPr>
          <p:nvPr/>
        </p:nvSpPr>
        <p:spPr bwMode="auto">
          <a:xfrm>
            <a:off x="2279650" y="1514476"/>
            <a:ext cx="76327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fontAlgn="base">
              <a:lnSpc>
                <a:spcPct val="100000"/>
              </a:lnSpc>
              <a:spcBef>
                <a:spcPct val="0"/>
              </a:spcBef>
              <a:spcAft>
                <a:spcPct val="0"/>
              </a:spcAft>
              <a:buNone/>
            </a:pPr>
            <a:r>
              <a:rPr lang="en-GB" altLang="en-US"/>
              <a:t>The Atlantic Ocean is the second biggest </a:t>
            </a:r>
            <a:br>
              <a:rPr lang="en-GB" altLang="en-US"/>
            </a:br>
            <a:r>
              <a:rPr lang="en-GB" altLang="en-US"/>
              <a:t>ocean in the world.</a:t>
            </a:r>
          </a:p>
          <a:p>
            <a:pPr fontAlgn="base">
              <a:lnSpc>
                <a:spcPct val="100000"/>
              </a:lnSpc>
              <a:spcBef>
                <a:spcPct val="0"/>
              </a:spcBef>
              <a:spcAft>
                <a:spcPct val="0"/>
              </a:spcAft>
              <a:buNone/>
            </a:pPr>
            <a:endParaRPr lang="en-GB" altLang="en-US"/>
          </a:p>
          <a:p>
            <a:pPr fontAlgn="base">
              <a:lnSpc>
                <a:spcPct val="100000"/>
              </a:lnSpc>
              <a:spcBef>
                <a:spcPct val="0"/>
              </a:spcBef>
              <a:spcAft>
                <a:spcPct val="0"/>
              </a:spcAft>
              <a:buNone/>
            </a:pPr>
            <a:r>
              <a:rPr lang="en-GB" altLang="en-US"/>
              <a:t>It reaches from North and South </a:t>
            </a:r>
            <a:br>
              <a:rPr lang="en-GB" altLang="en-US"/>
            </a:br>
            <a:r>
              <a:rPr lang="en-GB" altLang="en-US"/>
              <a:t>America to Europe and Africa.</a:t>
            </a:r>
          </a:p>
          <a:p>
            <a:pPr fontAlgn="base">
              <a:lnSpc>
                <a:spcPct val="100000"/>
              </a:lnSpc>
              <a:spcBef>
                <a:spcPct val="0"/>
              </a:spcBef>
              <a:spcAft>
                <a:spcPct val="0"/>
              </a:spcAft>
              <a:buNone/>
            </a:pPr>
            <a:endParaRPr lang="en-GB" altLang="en-US"/>
          </a:p>
          <a:p>
            <a:pPr fontAlgn="base">
              <a:lnSpc>
                <a:spcPct val="100000"/>
              </a:lnSpc>
              <a:spcBef>
                <a:spcPct val="0"/>
              </a:spcBef>
              <a:spcAft>
                <a:spcPct val="0"/>
              </a:spcAft>
              <a:buNone/>
            </a:pPr>
            <a:r>
              <a:rPr lang="en-GB" altLang="en-US"/>
              <a:t>The Atlantic Ocean is huge, but only </a:t>
            </a:r>
            <a:br>
              <a:rPr lang="en-GB" altLang="en-US"/>
            </a:br>
            <a:r>
              <a:rPr lang="en-GB" altLang="en-US"/>
              <a:t>half the size of the Pacific Ocean.</a:t>
            </a:r>
          </a:p>
          <a:p>
            <a:pPr fontAlgn="base">
              <a:lnSpc>
                <a:spcPct val="100000"/>
              </a:lnSpc>
              <a:spcBef>
                <a:spcPct val="0"/>
              </a:spcBef>
              <a:spcAft>
                <a:spcPct val="0"/>
              </a:spcAft>
              <a:buNone/>
            </a:pPr>
            <a:endParaRPr lang="en-GB" altLang="en-US"/>
          </a:p>
          <a:p>
            <a:pPr fontAlgn="base">
              <a:lnSpc>
                <a:spcPct val="100000"/>
              </a:lnSpc>
              <a:spcBef>
                <a:spcPct val="0"/>
              </a:spcBef>
              <a:spcAft>
                <a:spcPct val="0"/>
              </a:spcAft>
              <a:buNone/>
            </a:pPr>
            <a:r>
              <a:rPr lang="en-GB" altLang="en-US"/>
              <a:t>The </a:t>
            </a:r>
            <a:r>
              <a:rPr lang="en-GB" altLang="en-US" b="1"/>
              <a:t>Mid-Atlantic Ridge</a:t>
            </a:r>
            <a:r>
              <a:rPr lang="en-GB" altLang="en-US"/>
              <a:t>, the longest </a:t>
            </a:r>
            <a:br>
              <a:rPr lang="en-GB" altLang="en-US"/>
            </a:br>
            <a:r>
              <a:rPr lang="en-GB" altLang="en-US"/>
              <a:t>mountain range in the world, is </a:t>
            </a:r>
            <a:br>
              <a:rPr lang="en-GB" altLang="en-US"/>
            </a:br>
            <a:r>
              <a:rPr lang="en-GB" altLang="en-US"/>
              <a:t>underwater in the Atlantic Ocean.</a:t>
            </a:r>
          </a:p>
        </p:txBody>
      </p:sp>
      <p:sp>
        <p:nvSpPr>
          <p:cNvPr id="8" name="Rectangle: Rounded Corners 7"/>
          <p:cNvSpPr/>
          <p:nvPr/>
        </p:nvSpPr>
        <p:spPr>
          <a:xfrm>
            <a:off x="2279650" y="5191125"/>
            <a:ext cx="7632700" cy="901700"/>
          </a:xfrm>
          <a:prstGeom prst="roundRect">
            <a:avLst>
              <a:gd name="adj" fmla="val 20512"/>
            </a:avLst>
          </a:prstGeom>
          <a:solidFill>
            <a:srgbClr val="AEDE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b="1" dirty="0">
                <a:solidFill>
                  <a:srgbClr val="1C1C1C"/>
                </a:solidFill>
                <a:latin typeface="Twinkl"/>
              </a:rPr>
              <a:t>Did You Know…?</a:t>
            </a:r>
            <a:endParaRPr lang="en-GB" dirty="0">
              <a:solidFill>
                <a:srgbClr val="1C1C1C"/>
              </a:solidFill>
              <a:latin typeface="Twinkl"/>
            </a:endParaRPr>
          </a:p>
          <a:p>
            <a:pPr>
              <a:defRPr/>
            </a:pPr>
            <a:r>
              <a:rPr lang="en-GB" dirty="0">
                <a:solidFill>
                  <a:srgbClr val="1C1C1C"/>
                </a:solidFill>
                <a:latin typeface="Twinkl"/>
              </a:rPr>
              <a:t>The first person to sail across the Atlantic Ocean from Europe to America was Leif Eriksson, a Viking, in the year 1000.</a:t>
            </a:r>
          </a:p>
        </p:txBody>
      </p:sp>
      <p:pic>
        <p:nvPicPr>
          <p:cNvPr id="1024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1338264"/>
            <a:ext cx="3740150" cy="3735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11800115" y="0"/>
            <a:ext cx="391886"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1212971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81201" y="479426"/>
            <a:ext cx="8220075" cy="993775"/>
          </a:xfrm>
        </p:spPr>
        <p:txBody>
          <a:bodyPr rtlCol="0"/>
          <a:lstStyle/>
          <a:p>
            <a:pPr eaLnBrk="1" fontAlgn="auto" hangingPunct="1">
              <a:spcAft>
                <a:spcPts val="0"/>
              </a:spcAft>
              <a:defRPr/>
            </a:pPr>
            <a:r>
              <a:rPr lang="en-GB" sz="3600" dirty="0">
                <a:latin typeface="+mn-lt"/>
              </a:rPr>
              <a:t>Indian Ocean</a:t>
            </a:r>
          </a:p>
        </p:txBody>
      </p:sp>
      <p:sp>
        <p:nvSpPr>
          <p:cNvPr id="11267" name="Rectangle 4"/>
          <p:cNvSpPr>
            <a:spLocks noChangeArrowheads="1"/>
          </p:cNvSpPr>
          <p:nvPr/>
        </p:nvSpPr>
        <p:spPr bwMode="auto">
          <a:xfrm>
            <a:off x="2279650" y="1514475"/>
            <a:ext cx="76327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fontAlgn="base">
              <a:lnSpc>
                <a:spcPct val="100000"/>
              </a:lnSpc>
              <a:spcBef>
                <a:spcPct val="0"/>
              </a:spcBef>
              <a:spcAft>
                <a:spcPct val="0"/>
              </a:spcAft>
              <a:buNone/>
            </a:pPr>
            <a:r>
              <a:rPr lang="en-GB" altLang="en-US"/>
              <a:t>The Indian Ocean is the third biggest ocean in the world.</a:t>
            </a:r>
          </a:p>
          <a:p>
            <a:pPr fontAlgn="base">
              <a:lnSpc>
                <a:spcPct val="100000"/>
              </a:lnSpc>
              <a:spcBef>
                <a:spcPct val="0"/>
              </a:spcBef>
              <a:spcAft>
                <a:spcPct val="0"/>
              </a:spcAft>
              <a:buNone/>
            </a:pPr>
            <a:r>
              <a:rPr lang="en-GB" altLang="en-US"/>
              <a:t>It is named after the country of India.</a:t>
            </a:r>
          </a:p>
          <a:p>
            <a:pPr fontAlgn="base">
              <a:lnSpc>
                <a:spcPct val="100000"/>
              </a:lnSpc>
              <a:spcBef>
                <a:spcPct val="0"/>
              </a:spcBef>
              <a:spcAft>
                <a:spcPct val="0"/>
              </a:spcAft>
              <a:buNone/>
            </a:pPr>
            <a:endParaRPr lang="en-GB" altLang="en-US"/>
          </a:p>
          <a:p>
            <a:pPr fontAlgn="base">
              <a:lnSpc>
                <a:spcPct val="100000"/>
              </a:lnSpc>
              <a:spcBef>
                <a:spcPct val="0"/>
              </a:spcBef>
              <a:spcAft>
                <a:spcPct val="0"/>
              </a:spcAft>
              <a:buNone/>
            </a:pPr>
            <a:r>
              <a:rPr lang="en-GB" altLang="en-US"/>
              <a:t>The Indian Ocean is home to many </a:t>
            </a:r>
            <a:br>
              <a:rPr lang="en-GB" altLang="en-US"/>
            </a:br>
            <a:r>
              <a:rPr lang="en-GB" altLang="en-US"/>
              <a:t>endangered sea creatures, including </a:t>
            </a:r>
            <a:br>
              <a:rPr lang="en-GB" altLang="en-US"/>
            </a:br>
            <a:r>
              <a:rPr lang="en-GB" altLang="en-US"/>
              <a:t>turtles, seals and dugongs (also </a:t>
            </a:r>
            <a:br>
              <a:rPr lang="en-GB" altLang="en-US"/>
            </a:br>
            <a:r>
              <a:rPr lang="en-GB" altLang="en-US"/>
              <a:t>known as sea cows).</a:t>
            </a:r>
          </a:p>
        </p:txBody>
      </p:sp>
      <p:grpSp>
        <p:nvGrpSpPr>
          <p:cNvPr id="9" name="Group 8"/>
          <p:cNvGrpSpPr>
            <a:grpSpLocks/>
          </p:cNvGrpSpPr>
          <p:nvPr/>
        </p:nvGrpSpPr>
        <p:grpSpPr bwMode="auto">
          <a:xfrm>
            <a:off x="2263775" y="4170363"/>
            <a:ext cx="3416300" cy="1833562"/>
            <a:chOff x="739357" y="4170799"/>
            <a:chExt cx="3416136" cy="1832555"/>
          </a:xfrm>
        </p:grpSpPr>
        <p:pic>
          <p:nvPicPr>
            <p:cNvPr id="11270"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20225234" flipH="1">
              <a:off x="739357" y="4170799"/>
              <a:ext cx="2406939" cy="151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20225234" flipH="1">
              <a:off x="2357746" y="4873160"/>
              <a:ext cx="1797747" cy="1130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1269" name="Picture 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10238" y="1897063"/>
            <a:ext cx="4202112" cy="419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11800115" y="0"/>
            <a:ext cx="391886"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4957961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81201" y="479426"/>
            <a:ext cx="8220075" cy="993775"/>
          </a:xfrm>
        </p:spPr>
        <p:txBody>
          <a:bodyPr rtlCol="0"/>
          <a:lstStyle/>
          <a:p>
            <a:pPr eaLnBrk="1" fontAlgn="auto" hangingPunct="1">
              <a:spcAft>
                <a:spcPts val="0"/>
              </a:spcAft>
              <a:defRPr/>
            </a:pPr>
            <a:r>
              <a:rPr lang="en-GB" sz="3600" dirty="0">
                <a:latin typeface="+mn-lt"/>
              </a:rPr>
              <a:t>Southern Ocean</a:t>
            </a:r>
          </a:p>
        </p:txBody>
      </p:sp>
      <p:sp>
        <p:nvSpPr>
          <p:cNvPr id="12291" name="Rectangle 4"/>
          <p:cNvSpPr>
            <a:spLocks noChangeArrowheads="1"/>
          </p:cNvSpPr>
          <p:nvPr/>
        </p:nvSpPr>
        <p:spPr bwMode="auto">
          <a:xfrm>
            <a:off x="2279650" y="1514476"/>
            <a:ext cx="76327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fontAlgn="base">
              <a:lnSpc>
                <a:spcPct val="100000"/>
              </a:lnSpc>
              <a:spcBef>
                <a:spcPct val="0"/>
              </a:spcBef>
              <a:spcAft>
                <a:spcPct val="0"/>
              </a:spcAft>
              <a:buNone/>
            </a:pPr>
            <a:r>
              <a:rPr lang="en-GB" altLang="en-US"/>
              <a:t>The Southern Ocean is the second smallest ocean in the world.</a:t>
            </a:r>
          </a:p>
          <a:p>
            <a:pPr fontAlgn="base">
              <a:lnSpc>
                <a:spcPct val="100000"/>
              </a:lnSpc>
              <a:spcBef>
                <a:spcPct val="0"/>
              </a:spcBef>
              <a:spcAft>
                <a:spcPct val="0"/>
              </a:spcAft>
              <a:buNone/>
            </a:pPr>
            <a:endParaRPr lang="en-GB" altLang="en-US"/>
          </a:p>
          <a:p>
            <a:pPr fontAlgn="base">
              <a:lnSpc>
                <a:spcPct val="100000"/>
              </a:lnSpc>
              <a:spcBef>
                <a:spcPct val="0"/>
              </a:spcBef>
              <a:spcAft>
                <a:spcPct val="0"/>
              </a:spcAft>
              <a:buNone/>
            </a:pPr>
            <a:r>
              <a:rPr lang="en-GB" altLang="en-US"/>
              <a:t>It is also known as the Antarctic </a:t>
            </a:r>
            <a:br>
              <a:rPr lang="en-GB" altLang="en-US"/>
            </a:br>
            <a:r>
              <a:rPr lang="en-GB" altLang="en-US"/>
              <a:t>Ocean as it surrounds Antarctica.</a:t>
            </a:r>
          </a:p>
          <a:p>
            <a:pPr fontAlgn="base">
              <a:lnSpc>
                <a:spcPct val="100000"/>
              </a:lnSpc>
              <a:spcBef>
                <a:spcPct val="0"/>
              </a:spcBef>
              <a:spcAft>
                <a:spcPct val="0"/>
              </a:spcAft>
              <a:buNone/>
            </a:pPr>
            <a:endParaRPr lang="en-GB" altLang="en-US"/>
          </a:p>
          <a:p>
            <a:pPr fontAlgn="base">
              <a:lnSpc>
                <a:spcPct val="100000"/>
              </a:lnSpc>
              <a:spcBef>
                <a:spcPct val="0"/>
              </a:spcBef>
              <a:spcAft>
                <a:spcPct val="0"/>
              </a:spcAft>
              <a:buNone/>
            </a:pPr>
            <a:r>
              <a:rPr lang="en-GB" altLang="en-US"/>
              <a:t>It is the coldest and wildest </a:t>
            </a:r>
            <a:br>
              <a:rPr lang="en-GB" altLang="en-US"/>
            </a:br>
            <a:r>
              <a:rPr lang="en-GB" altLang="en-US"/>
              <a:t>ocean in the world. </a:t>
            </a:r>
          </a:p>
          <a:p>
            <a:pPr fontAlgn="base">
              <a:lnSpc>
                <a:spcPct val="100000"/>
              </a:lnSpc>
              <a:spcBef>
                <a:spcPct val="0"/>
              </a:spcBef>
              <a:spcAft>
                <a:spcPct val="0"/>
              </a:spcAft>
              <a:buNone/>
            </a:pPr>
            <a:endParaRPr lang="en-GB" altLang="en-US"/>
          </a:p>
          <a:p>
            <a:pPr fontAlgn="base">
              <a:lnSpc>
                <a:spcPct val="100000"/>
              </a:lnSpc>
              <a:spcBef>
                <a:spcPct val="0"/>
              </a:spcBef>
              <a:spcAft>
                <a:spcPct val="0"/>
              </a:spcAft>
              <a:buNone/>
            </a:pPr>
            <a:r>
              <a:rPr lang="en-GB" altLang="en-US"/>
              <a:t>The Southern Ocean is home to </a:t>
            </a:r>
            <a:br>
              <a:rPr lang="en-GB" altLang="en-US"/>
            </a:br>
            <a:r>
              <a:rPr lang="en-GB" altLang="en-US"/>
              <a:t>emperor penguins, blue whales, </a:t>
            </a:r>
            <a:br>
              <a:rPr lang="en-GB" altLang="en-US"/>
            </a:br>
            <a:r>
              <a:rPr lang="en-GB" altLang="en-US"/>
              <a:t>elephant seals, giant squid and </a:t>
            </a:r>
            <a:br>
              <a:rPr lang="en-GB" altLang="en-US"/>
            </a:br>
            <a:r>
              <a:rPr lang="en-GB" altLang="en-US"/>
              <a:t>the wandering albatross.</a:t>
            </a:r>
          </a:p>
        </p:txBody>
      </p:sp>
      <p:pic>
        <p:nvPicPr>
          <p:cNvPr id="12292"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67376" y="1854201"/>
            <a:ext cx="4244975" cy="424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1800115" y="0"/>
            <a:ext cx="391886"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10202057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81201" y="479426"/>
            <a:ext cx="8220075" cy="993775"/>
          </a:xfrm>
        </p:spPr>
        <p:txBody>
          <a:bodyPr rtlCol="0"/>
          <a:lstStyle/>
          <a:p>
            <a:pPr eaLnBrk="1" fontAlgn="auto" hangingPunct="1">
              <a:spcAft>
                <a:spcPts val="0"/>
              </a:spcAft>
              <a:defRPr/>
            </a:pPr>
            <a:r>
              <a:rPr lang="en-GB" sz="3600" dirty="0">
                <a:latin typeface="+mn-lt"/>
              </a:rPr>
              <a:t>Arctic Ocean</a:t>
            </a:r>
          </a:p>
        </p:txBody>
      </p:sp>
      <p:sp>
        <p:nvSpPr>
          <p:cNvPr id="13315" name="Rectangle 4"/>
          <p:cNvSpPr>
            <a:spLocks noChangeArrowheads="1"/>
          </p:cNvSpPr>
          <p:nvPr/>
        </p:nvSpPr>
        <p:spPr bwMode="auto">
          <a:xfrm>
            <a:off x="2279650" y="1514475"/>
            <a:ext cx="7632700" cy="277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fontAlgn="base">
              <a:lnSpc>
                <a:spcPct val="100000"/>
              </a:lnSpc>
              <a:spcBef>
                <a:spcPct val="0"/>
              </a:spcBef>
              <a:spcAft>
                <a:spcPct val="0"/>
              </a:spcAft>
              <a:buNone/>
            </a:pPr>
            <a:r>
              <a:rPr lang="en-GB" altLang="en-US"/>
              <a:t>The Arctic Ocean is the smallest ocean in </a:t>
            </a:r>
            <a:br>
              <a:rPr lang="en-GB" altLang="en-US"/>
            </a:br>
            <a:r>
              <a:rPr lang="en-GB" altLang="en-US"/>
              <a:t>the world.</a:t>
            </a:r>
          </a:p>
          <a:p>
            <a:pPr fontAlgn="base">
              <a:lnSpc>
                <a:spcPct val="100000"/>
              </a:lnSpc>
              <a:spcBef>
                <a:spcPct val="0"/>
              </a:spcBef>
              <a:spcAft>
                <a:spcPct val="0"/>
              </a:spcAft>
              <a:buNone/>
            </a:pPr>
            <a:endParaRPr lang="en-GB" altLang="en-US"/>
          </a:p>
          <a:p>
            <a:pPr fontAlgn="base">
              <a:lnSpc>
                <a:spcPct val="100000"/>
              </a:lnSpc>
              <a:spcBef>
                <a:spcPct val="0"/>
              </a:spcBef>
              <a:spcAft>
                <a:spcPct val="0"/>
              </a:spcAft>
              <a:buNone/>
            </a:pPr>
            <a:r>
              <a:rPr lang="en-GB" altLang="en-US"/>
              <a:t>It surrounds the Arctic.</a:t>
            </a:r>
          </a:p>
          <a:p>
            <a:pPr fontAlgn="base">
              <a:lnSpc>
                <a:spcPct val="100000"/>
              </a:lnSpc>
              <a:spcBef>
                <a:spcPct val="0"/>
              </a:spcBef>
              <a:spcAft>
                <a:spcPct val="0"/>
              </a:spcAft>
              <a:buNone/>
            </a:pPr>
            <a:endParaRPr lang="en-GB" altLang="en-US"/>
          </a:p>
          <a:p>
            <a:pPr fontAlgn="base">
              <a:lnSpc>
                <a:spcPct val="100000"/>
              </a:lnSpc>
              <a:spcBef>
                <a:spcPct val="0"/>
              </a:spcBef>
              <a:spcAft>
                <a:spcPct val="0"/>
              </a:spcAft>
              <a:buNone/>
            </a:pPr>
            <a:r>
              <a:rPr lang="en-GB" altLang="en-US"/>
              <a:t>Often, the Arctic Ocean is completely </a:t>
            </a:r>
            <a:br>
              <a:rPr lang="en-GB" altLang="en-US"/>
            </a:br>
            <a:r>
              <a:rPr lang="en-GB" altLang="en-US"/>
              <a:t>covered in ice. </a:t>
            </a:r>
          </a:p>
          <a:p>
            <a:pPr fontAlgn="base">
              <a:lnSpc>
                <a:spcPct val="100000"/>
              </a:lnSpc>
              <a:spcBef>
                <a:spcPct val="0"/>
              </a:spcBef>
              <a:spcAft>
                <a:spcPct val="0"/>
              </a:spcAft>
              <a:buNone/>
            </a:pPr>
            <a:endParaRPr lang="en-GB" altLang="en-US"/>
          </a:p>
          <a:p>
            <a:pPr fontAlgn="base">
              <a:lnSpc>
                <a:spcPct val="100000"/>
              </a:lnSpc>
              <a:spcBef>
                <a:spcPct val="0"/>
              </a:spcBef>
              <a:spcAft>
                <a:spcPct val="0"/>
              </a:spcAft>
              <a:buNone/>
            </a:pPr>
            <a:r>
              <a:rPr lang="en-GB" altLang="en-US"/>
              <a:t>Polar bears live on the ice that covers </a:t>
            </a:r>
            <a:br>
              <a:rPr lang="en-GB" altLang="en-US"/>
            </a:br>
            <a:r>
              <a:rPr lang="en-GB" altLang="en-US"/>
              <a:t>the ocean and can swim in the water.</a:t>
            </a:r>
          </a:p>
        </p:txBody>
      </p:sp>
      <p:sp>
        <p:nvSpPr>
          <p:cNvPr id="6" name="Rectangle: Rounded Corners 5"/>
          <p:cNvSpPr/>
          <p:nvPr/>
        </p:nvSpPr>
        <p:spPr>
          <a:xfrm>
            <a:off x="2279650" y="5191125"/>
            <a:ext cx="7632700" cy="901700"/>
          </a:xfrm>
          <a:prstGeom prst="roundRect">
            <a:avLst>
              <a:gd name="adj" fmla="val 20512"/>
            </a:avLst>
          </a:prstGeom>
          <a:solidFill>
            <a:srgbClr val="AEDE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b="1" dirty="0">
                <a:solidFill>
                  <a:srgbClr val="1C1C1C"/>
                </a:solidFill>
                <a:latin typeface="Twinkl"/>
              </a:rPr>
              <a:t>Did You Know…?</a:t>
            </a:r>
            <a:endParaRPr lang="en-GB" dirty="0">
              <a:solidFill>
                <a:srgbClr val="1C1C1C"/>
              </a:solidFill>
              <a:latin typeface="Twinkl"/>
            </a:endParaRPr>
          </a:p>
          <a:p>
            <a:pPr>
              <a:defRPr/>
            </a:pPr>
            <a:r>
              <a:rPr lang="en-GB" dirty="0">
                <a:solidFill>
                  <a:srgbClr val="1C1C1C"/>
                </a:solidFill>
                <a:latin typeface="Twinkl"/>
              </a:rPr>
              <a:t>Because of climate change, the amount of ice covering the Arctic is getting smaller every year.</a:t>
            </a:r>
          </a:p>
        </p:txBody>
      </p:sp>
      <p:pic>
        <p:nvPicPr>
          <p:cNvPr id="13317" name="Picture 3"/>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96000" y="1274763"/>
            <a:ext cx="3816350" cy="380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11800115" y="0"/>
            <a:ext cx="391886"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41615342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81201" y="479426"/>
            <a:ext cx="8220075" cy="993775"/>
          </a:xfrm>
        </p:spPr>
        <p:txBody>
          <a:bodyPr rtlCol="0"/>
          <a:lstStyle/>
          <a:p>
            <a:pPr eaLnBrk="1" fontAlgn="auto" hangingPunct="1">
              <a:spcAft>
                <a:spcPts val="0"/>
              </a:spcAft>
              <a:defRPr/>
            </a:pPr>
            <a:r>
              <a:rPr lang="en-GB" sz="3600" dirty="0">
                <a:latin typeface="+mn-lt"/>
              </a:rPr>
              <a:t>Why Are Oceans so Important?</a:t>
            </a:r>
          </a:p>
        </p:txBody>
      </p:sp>
      <p:sp>
        <p:nvSpPr>
          <p:cNvPr id="14339" name="Rectangle 4"/>
          <p:cNvSpPr>
            <a:spLocks noChangeArrowheads="1"/>
          </p:cNvSpPr>
          <p:nvPr/>
        </p:nvSpPr>
        <p:spPr bwMode="auto">
          <a:xfrm>
            <a:off x="2279650" y="1514475"/>
            <a:ext cx="7632700" cy="415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fontAlgn="base">
              <a:lnSpc>
                <a:spcPct val="100000"/>
              </a:lnSpc>
              <a:spcBef>
                <a:spcPct val="0"/>
              </a:spcBef>
              <a:spcAft>
                <a:spcPct val="0"/>
              </a:spcAft>
              <a:buNone/>
            </a:pPr>
            <a:r>
              <a:rPr lang="en-GB" altLang="en-US"/>
              <a:t>Oceans make up over 70% of the Earth’s surface.</a:t>
            </a:r>
          </a:p>
          <a:p>
            <a:pPr fontAlgn="base">
              <a:lnSpc>
                <a:spcPct val="100000"/>
              </a:lnSpc>
              <a:spcBef>
                <a:spcPct val="0"/>
              </a:spcBef>
              <a:spcAft>
                <a:spcPct val="0"/>
              </a:spcAft>
              <a:buNone/>
            </a:pPr>
            <a:endParaRPr lang="en-GB" altLang="en-US"/>
          </a:p>
          <a:p>
            <a:pPr fontAlgn="base">
              <a:lnSpc>
                <a:spcPct val="100000"/>
              </a:lnSpc>
              <a:spcBef>
                <a:spcPct val="0"/>
              </a:spcBef>
              <a:spcAft>
                <a:spcPct val="0"/>
              </a:spcAft>
              <a:buNone/>
            </a:pPr>
            <a:r>
              <a:rPr lang="en-GB" altLang="en-US"/>
              <a:t>There are over 700,000 different species </a:t>
            </a:r>
            <a:br>
              <a:rPr lang="en-GB" altLang="en-US"/>
            </a:br>
            <a:r>
              <a:rPr lang="en-GB" altLang="en-US"/>
              <a:t>of animal that live in the ocean. It is </a:t>
            </a:r>
            <a:br>
              <a:rPr lang="en-GB" altLang="en-US"/>
            </a:br>
            <a:r>
              <a:rPr lang="en-GB" altLang="en-US"/>
              <a:t>important to protect the oceans to </a:t>
            </a:r>
            <a:br>
              <a:rPr lang="en-GB" altLang="en-US"/>
            </a:br>
            <a:r>
              <a:rPr lang="en-GB" altLang="en-US"/>
              <a:t>make sure their habitats are safe.</a:t>
            </a:r>
          </a:p>
          <a:p>
            <a:pPr fontAlgn="base">
              <a:lnSpc>
                <a:spcPct val="100000"/>
              </a:lnSpc>
              <a:spcBef>
                <a:spcPct val="0"/>
              </a:spcBef>
              <a:spcAft>
                <a:spcPct val="0"/>
              </a:spcAft>
              <a:buNone/>
            </a:pPr>
            <a:endParaRPr lang="en-GB" altLang="en-US"/>
          </a:p>
          <a:p>
            <a:pPr fontAlgn="base">
              <a:lnSpc>
                <a:spcPct val="100000"/>
              </a:lnSpc>
              <a:spcBef>
                <a:spcPct val="0"/>
              </a:spcBef>
              <a:spcAft>
                <a:spcPct val="0"/>
              </a:spcAft>
              <a:buNone/>
            </a:pPr>
            <a:r>
              <a:rPr lang="en-GB" altLang="en-US"/>
              <a:t>The ocean is also full of tiny </a:t>
            </a:r>
            <a:br>
              <a:rPr lang="en-GB" altLang="en-US"/>
            </a:br>
            <a:r>
              <a:rPr lang="en-GB" altLang="en-US"/>
              <a:t>plants which help to produce </a:t>
            </a:r>
            <a:br>
              <a:rPr lang="en-GB" altLang="en-US"/>
            </a:br>
            <a:r>
              <a:rPr lang="en-GB" altLang="en-US"/>
              <a:t>oxygen, which we need </a:t>
            </a:r>
            <a:br>
              <a:rPr lang="en-GB" altLang="en-US"/>
            </a:br>
            <a:r>
              <a:rPr lang="en-GB" altLang="en-US"/>
              <a:t>to breathe.</a:t>
            </a:r>
          </a:p>
          <a:p>
            <a:pPr fontAlgn="base">
              <a:lnSpc>
                <a:spcPct val="100000"/>
              </a:lnSpc>
              <a:spcBef>
                <a:spcPct val="0"/>
              </a:spcBef>
              <a:spcAft>
                <a:spcPct val="0"/>
              </a:spcAft>
              <a:buNone/>
            </a:pPr>
            <a:endParaRPr lang="en-GB" altLang="en-US"/>
          </a:p>
          <a:p>
            <a:pPr fontAlgn="base">
              <a:lnSpc>
                <a:spcPct val="100000"/>
              </a:lnSpc>
              <a:spcBef>
                <a:spcPct val="0"/>
              </a:spcBef>
              <a:spcAft>
                <a:spcPct val="0"/>
              </a:spcAft>
              <a:buNone/>
            </a:pPr>
            <a:r>
              <a:rPr lang="en-GB" altLang="en-US"/>
              <a:t>On top of this, oceans also provide </a:t>
            </a:r>
            <a:br>
              <a:rPr lang="en-GB" altLang="en-US"/>
            </a:br>
            <a:r>
              <a:rPr lang="en-GB" altLang="en-US"/>
              <a:t>food for many creatures, including </a:t>
            </a:r>
            <a:br>
              <a:rPr lang="en-GB" altLang="en-US"/>
            </a:br>
            <a:r>
              <a:rPr lang="en-GB" altLang="en-US"/>
              <a:t>humans!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l="15688" r="13854"/>
          <a:stretch/>
        </p:blipFill>
        <p:spPr>
          <a:xfrm>
            <a:off x="5617829" y="1782893"/>
            <a:ext cx="4294522" cy="4309933"/>
          </a:xfrm>
          <a:prstGeom prst="ellipse">
            <a:avLst/>
          </a:prstGeom>
        </p:spPr>
      </p:pic>
      <p:sp>
        <p:nvSpPr>
          <p:cNvPr id="5" name="TextBox 4"/>
          <p:cNvSpPr txBox="1"/>
          <p:nvPr/>
        </p:nvSpPr>
        <p:spPr>
          <a:xfrm>
            <a:off x="11800115" y="0"/>
            <a:ext cx="391886"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29530772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did you learn?</a:t>
            </a:r>
            <a:endParaRPr lang="en-GB" dirty="0"/>
          </a:p>
        </p:txBody>
      </p:sp>
      <p:sp>
        <p:nvSpPr>
          <p:cNvPr id="3" name="Content Placeholder 2"/>
          <p:cNvSpPr>
            <a:spLocks noGrp="1"/>
          </p:cNvSpPr>
          <p:nvPr>
            <p:ph idx="1"/>
          </p:nvPr>
        </p:nvSpPr>
        <p:spPr/>
        <p:txBody>
          <a:bodyPr/>
          <a:lstStyle/>
          <a:p>
            <a:r>
              <a:rPr lang="en-GB" dirty="0" smtClean="0"/>
              <a:t>Write down 5 facts you have learnt today.</a:t>
            </a:r>
          </a:p>
          <a:p>
            <a:r>
              <a:rPr lang="en-GB" dirty="0" smtClean="0"/>
              <a:t>Remember: full sentences, capital letters, full stops, commas, accurate spelling (you can check back on the pages you need).</a:t>
            </a:r>
            <a:endParaRPr lang="en-GB" dirty="0"/>
          </a:p>
        </p:txBody>
      </p:sp>
      <p:sp>
        <p:nvSpPr>
          <p:cNvPr id="4" name="TextBox 3"/>
          <p:cNvSpPr txBox="1"/>
          <p:nvPr/>
        </p:nvSpPr>
        <p:spPr>
          <a:xfrm>
            <a:off x="11800115" y="0"/>
            <a:ext cx="391886"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3979473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224452" y="0"/>
            <a:ext cx="7798777" cy="6743770"/>
          </a:xfrm>
          <a:prstGeom prst="rect">
            <a:avLst/>
          </a:prstGeom>
        </p:spPr>
      </p:pic>
      <p:sp>
        <p:nvSpPr>
          <p:cNvPr id="3" name="TextBox 2"/>
          <p:cNvSpPr txBox="1"/>
          <p:nvPr/>
        </p:nvSpPr>
        <p:spPr>
          <a:xfrm>
            <a:off x="11800115" y="0"/>
            <a:ext cx="391886" cy="369332"/>
          </a:xfrm>
          <a:prstGeom prst="rect">
            <a:avLst/>
          </a:prstGeom>
          <a:noFill/>
        </p:spPr>
        <p:txBody>
          <a:bodyPr wrap="square" rtlCol="0">
            <a:spAutoFit/>
          </a:bodyPr>
          <a:lstStyle/>
          <a:p>
            <a:r>
              <a:rPr lang="en-GB" dirty="0"/>
              <a:t>2</a:t>
            </a:r>
            <a:endParaRPr lang="en-GB" dirty="0"/>
          </a:p>
        </p:txBody>
      </p:sp>
    </p:spTree>
    <p:extLst>
      <p:ext uri="{BB962C8B-B14F-4D97-AF65-F5344CB8AC3E}">
        <p14:creationId xmlns:p14="http://schemas.microsoft.com/office/powerpoint/2010/main" val="21171926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79131" y="0"/>
            <a:ext cx="12192000" cy="6808386"/>
          </a:xfrm>
          <a:prstGeom prst="rect">
            <a:avLst/>
          </a:prstGeom>
        </p:spPr>
      </p:pic>
      <p:sp>
        <p:nvSpPr>
          <p:cNvPr id="3" name="TextBox 2"/>
          <p:cNvSpPr txBox="1"/>
          <p:nvPr/>
        </p:nvSpPr>
        <p:spPr>
          <a:xfrm>
            <a:off x="11800115" y="0"/>
            <a:ext cx="391886" cy="369332"/>
          </a:xfrm>
          <a:prstGeom prst="rect">
            <a:avLst/>
          </a:prstGeom>
          <a:noFill/>
        </p:spPr>
        <p:txBody>
          <a:bodyPr wrap="square" rtlCol="0">
            <a:spAutoFit/>
          </a:bodyPr>
          <a:lstStyle/>
          <a:p>
            <a:r>
              <a:rPr lang="en-GB" dirty="0"/>
              <a:t>2</a:t>
            </a:r>
            <a:endParaRPr lang="en-GB" dirty="0"/>
          </a:p>
        </p:txBody>
      </p:sp>
    </p:spTree>
    <p:extLst>
      <p:ext uri="{BB962C8B-B14F-4D97-AF65-F5344CB8AC3E}">
        <p14:creationId xmlns:p14="http://schemas.microsoft.com/office/powerpoint/2010/main" val="9986115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0"/>
            <a:ext cx="12192000" cy="6809569"/>
          </a:xfrm>
          <a:prstGeom prst="rect">
            <a:avLst/>
          </a:prstGeom>
        </p:spPr>
      </p:pic>
      <p:sp>
        <p:nvSpPr>
          <p:cNvPr id="3" name="TextBox 2"/>
          <p:cNvSpPr txBox="1"/>
          <p:nvPr/>
        </p:nvSpPr>
        <p:spPr>
          <a:xfrm>
            <a:off x="11800115" y="0"/>
            <a:ext cx="391886" cy="369332"/>
          </a:xfrm>
          <a:prstGeom prst="rect">
            <a:avLst/>
          </a:prstGeom>
          <a:noFill/>
        </p:spPr>
        <p:txBody>
          <a:bodyPr wrap="square" rtlCol="0">
            <a:spAutoFit/>
          </a:bodyPr>
          <a:lstStyle/>
          <a:p>
            <a:r>
              <a:rPr lang="en-GB" dirty="0"/>
              <a:t>2</a:t>
            </a:r>
            <a:endParaRPr lang="en-GB" dirty="0"/>
          </a:p>
        </p:txBody>
      </p:sp>
    </p:spTree>
    <p:extLst>
      <p:ext uri="{BB962C8B-B14F-4D97-AF65-F5344CB8AC3E}">
        <p14:creationId xmlns:p14="http://schemas.microsoft.com/office/powerpoint/2010/main" val="28019495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524126" y="13387"/>
            <a:ext cx="6822098" cy="6844613"/>
          </a:xfrm>
          <a:prstGeom prst="rect">
            <a:avLst/>
          </a:prstGeom>
        </p:spPr>
      </p:pic>
      <p:sp>
        <p:nvSpPr>
          <p:cNvPr id="3" name="TextBox 2"/>
          <p:cNvSpPr txBox="1"/>
          <p:nvPr/>
        </p:nvSpPr>
        <p:spPr>
          <a:xfrm>
            <a:off x="11800115" y="0"/>
            <a:ext cx="391886" cy="369332"/>
          </a:xfrm>
          <a:prstGeom prst="rect">
            <a:avLst/>
          </a:prstGeom>
          <a:noFill/>
        </p:spPr>
        <p:txBody>
          <a:bodyPr wrap="square" rtlCol="0">
            <a:spAutoFit/>
          </a:bodyPr>
          <a:lstStyle/>
          <a:p>
            <a:r>
              <a:rPr lang="en-GB" dirty="0" smtClean="0"/>
              <a:t>3</a:t>
            </a:r>
            <a:endParaRPr lang="en-GB" dirty="0"/>
          </a:p>
        </p:txBody>
      </p:sp>
    </p:spTree>
    <p:extLst>
      <p:ext uri="{BB962C8B-B14F-4D97-AF65-F5344CB8AC3E}">
        <p14:creationId xmlns:p14="http://schemas.microsoft.com/office/powerpoint/2010/main" val="10305707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483459" y="15593"/>
            <a:ext cx="6968271" cy="6842407"/>
          </a:xfrm>
          <a:prstGeom prst="rect">
            <a:avLst/>
          </a:prstGeom>
        </p:spPr>
      </p:pic>
      <p:sp>
        <p:nvSpPr>
          <p:cNvPr id="3" name="TextBox 2"/>
          <p:cNvSpPr txBox="1"/>
          <p:nvPr/>
        </p:nvSpPr>
        <p:spPr>
          <a:xfrm>
            <a:off x="11800115" y="0"/>
            <a:ext cx="391886" cy="369332"/>
          </a:xfrm>
          <a:prstGeom prst="rect">
            <a:avLst/>
          </a:prstGeom>
          <a:noFill/>
        </p:spPr>
        <p:txBody>
          <a:bodyPr wrap="square" rtlCol="0">
            <a:spAutoFit/>
          </a:bodyPr>
          <a:lstStyle/>
          <a:p>
            <a:r>
              <a:rPr lang="en-GB" dirty="0" smtClean="0"/>
              <a:t>3</a:t>
            </a:r>
            <a:endParaRPr lang="en-GB" dirty="0"/>
          </a:p>
        </p:txBody>
      </p:sp>
    </p:spTree>
    <p:extLst>
      <p:ext uri="{BB962C8B-B14F-4D97-AF65-F5344CB8AC3E}">
        <p14:creationId xmlns:p14="http://schemas.microsoft.com/office/powerpoint/2010/main" val="9717199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854" y="0"/>
            <a:ext cx="10515600" cy="1325563"/>
          </a:xfrm>
        </p:spPr>
        <p:txBody>
          <a:bodyPr/>
          <a:lstStyle/>
          <a:p>
            <a:r>
              <a:rPr lang="en-GB" dirty="0" smtClean="0"/>
              <a:t>Classifying sea life</a:t>
            </a:r>
            <a:endParaRPr lang="en-GB" dirty="0"/>
          </a:p>
        </p:txBody>
      </p:sp>
      <p:sp>
        <p:nvSpPr>
          <p:cNvPr id="3" name="Content Placeholder 2"/>
          <p:cNvSpPr>
            <a:spLocks noGrp="1"/>
          </p:cNvSpPr>
          <p:nvPr>
            <p:ph idx="1"/>
          </p:nvPr>
        </p:nvSpPr>
        <p:spPr>
          <a:xfrm>
            <a:off x="202223" y="1424354"/>
            <a:ext cx="11989777" cy="5433646"/>
          </a:xfrm>
        </p:spPr>
        <p:txBody>
          <a:bodyPr>
            <a:normAutofit fontScale="92500" lnSpcReduction="10000"/>
          </a:bodyPr>
          <a:lstStyle/>
          <a:p>
            <a:r>
              <a:rPr lang="en-GB" dirty="0" smtClean="0"/>
              <a:t>To ‘classify’ is to group things based on their shared features. Animals that classify as mammals must: breathe air, give birth to live young and be warm blooded. Animals classified as birds must: have wings, hollow bones, a beak, claws. Plants classified as flowers must: have petals, a stem, leaves.</a:t>
            </a:r>
          </a:p>
          <a:p>
            <a:r>
              <a:rPr lang="en-GB" dirty="0" smtClean="0"/>
              <a:t>You will learn about four examples of sea life then use the internet (with an adult) to research what they are classed as e.g. shark = fish, sea lion = mammal, clam – mollusc.</a:t>
            </a:r>
          </a:p>
          <a:p>
            <a:r>
              <a:rPr lang="en-GB" dirty="0" smtClean="0"/>
              <a:t>You could then challenge yourself to think of and find out other animals that are the same class:</a:t>
            </a:r>
          </a:p>
          <a:p>
            <a:pPr marL="0" indent="0">
              <a:buNone/>
            </a:pPr>
            <a:r>
              <a:rPr lang="en-GB" dirty="0" smtClean="0"/>
              <a:t>E.g. </a:t>
            </a:r>
          </a:p>
          <a:p>
            <a:pPr marL="0" indent="0">
              <a:buNone/>
            </a:pPr>
            <a:r>
              <a:rPr lang="en-GB" dirty="0" smtClean="0"/>
              <a:t>Fish are classified as sea creatures which have: fins, gills, can breathe underwater, can swim. Fish = shark, clownfish, salmon.</a:t>
            </a:r>
          </a:p>
          <a:p>
            <a:pPr marL="0" indent="0">
              <a:buNone/>
            </a:pPr>
            <a:endParaRPr lang="en-GB" dirty="0"/>
          </a:p>
          <a:p>
            <a:pPr marL="0" indent="0">
              <a:buNone/>
            </a:pPr>
            <a:r>
              <a:rPr lang="en-GB" dirty="0" smtClean="0"/>
              <a:t>Sea mammals are classified as sea creatures which have: fins, a tail, need to breathe air, give birth to live young. Sea mammals: sea lion, dolphin, whales.</a:t>
            </a:r>
            <a:endParaRPr lang="en-GB" dirty="0"/>
          </a:p>
        </p:txBody>
      </p:sp>
      <p:sp>
        <p:nvSpPr>
          <p:cNvPr id="4" name="TextBox 3"/>
          <p:cNvSpPr txBox="1"/>
          <p:nvPr/>
        </p:nvSpPr>
        <p:spPr>
          <a:xfrm>
            <a:off x="11800115" y="0"/>
            <a:ext cx="391886" cy="369332"/>
          </a:xfrm>
          <a:prstGeom prst="rect">
            <a:avLst/>
          </a:prstGeom>
          <a:noFill/>
        </p:spPr>
        <p:txBody>
          <a:bodyPr wrap="square" rtlCol="0">
            <a:spAutoFit/>
          </a:bodyPr>
          <a:lstStyle/>
          <a:p>
            <a:r>
              <a:rPr lang="en-GB" dirty="0"/>
              <a:t>4</a:t>
            </a:r>
            <a:endParaRPr lang="en-GB" dirty="0"/>
          </a:p>
        </p:txBody>
      </p:sp>
    </p:spTree>
    <p:extLst>
      <p:ext uri="{BB962C8B-B14F-4D97-AF65-F5344CB8AC3E}">
        <p14:creationId xmlns:p14="http://schemas.microsoft.com/office/powerpoint/2010/main" val="21127161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08991" y="0"/>
            <a:ext cx="8836269" cy="6777820"/>
          </a:xfrm>
          <a:prstGeom prst="rect">
            <a:avLst/>
          </a:prstGeom>
        </p:spPr>
      </p:pic>
      <p:sp>
        <p:nvSpPr>
          <p:cNvPr id="3" name="TextBox 2"/>
          <p:cNvSpPr txBox="1"/>
          <p:nvPr/>
        </p:nvSpPr>
        <p:spPr>
          <a:xfrm>
            <a:off x="11800115" y="0"/>
            <a:ext cx="391886" cy="369332"/>
          </a:xfrm>
          <a:prstGeom prst="rect">
            <a:avLst/>
          </a:prstGeom>
          <a:noFill/>
        </p:spPr>
        <p:txBody>
          <a:bodyPr wrap="square" rtlCol="0">
            <a:spAutoFit/>
          </a:bodyPr>
          <a:lstStyle/>
          <a:p>
            <a:r>
              <a:rPr lang="en-GB" dirty="0"/>
              <a:t>4</a:t>
            </a:r>
            <a:endParaRPr lang="en-GB" dirty="0"/>
          </a:p>
        </p:txBody>
      </p:sp>
    </p:spTree>
    <p:extLst>
      <p:ext uri="{BB962C8B-B14F-4D97-AF65-F5344CB8AC3E}">
        <p14:creationId xmlns:p14="http://schemas.microsoft.com/office/powerpoint/2010/main" val="34939908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35305" y="38963"/>
            <a:ext cx="9415464" cy="6819037"/>
          </a:xfrm>
          <a:prstGeom prst="rect">
            <a:avLst/>
          </a:prstGeom>
        </p:spPr>
      </p:pic>
      <p:sp>
        <p:nvSpPr>
          <p:cNvPr id="3" name="TextBox 2"/>
          <p:cNvSpPr txBox="1"/>
          <p:nvPr/>
        </p:nvSpPr>
        <p:spPr>
          <a:xfrm>
            <a:off x="11800115" y="0"/>
            <a:ext cx="391886" cy="369332"/>
          </a:xfrm>
          <a:prstGeom prst="rect">
            <a:avLst/>
          </a:prstGeom>
          <a:noFill/>
        </p:spPr>
        <p:txBody>
          <a:bodyPr wrap="square" rtlCol="0">
            <a:spAutoFit/>
          </a:bodyPr>
          <a:lstStyle/>
          <a:p>
            <a:r>
              <a:rPr lang="en-GB" dirty="0"/>
              <a:t>4</a:t>
            </a:r>
            <a:endParaRPr lang="en-GB" dirty="0"/>
          </a:p>
        </p:txBody>
      </p:sp>
    </p:spTree>
    <p:extLst>
      <p:ext uri="{BB962C8B-B14F-4D97-AF65-F5344CB8AC3E}">
        <p14:creationId xmlns:p14="http://schemas.microsoft.com/office/powerpoint/2010/main" val="22771204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b="51840"/>
          <a:stretch/>
        </p:blipFill>
        <p:spPr>
          <a:xfrm>
            <a:off x="-1" y="0"/>
            <a:ext cx="5695949" cy="6857999"/>
          </a:xfrm>
          <a:prstGeom prst="rect">
            <a:avLst/>
          </a:prstGeom>
        </p:spPr>
      </p:pic>
      <p:pic>
        <p:nvPicPr>
          <p:cNvPr id="3" name="Picture 2"/>
          <p:cNvPicPr>
            <a:picLocks noChangeAspect="1"/>
          </p:cNvPicPr>
          <p:nvPr/>
        </p:nvPicPr>
        <p:blipFill rotWithShape="1">
          <a:blip r:embed="rId2"/>
          <a:srcRect t="48529" b="26273"/>
          <a:stretch/>
        </p:blipFill>
        <p:spPr>
          <a:xfrm>
            <a:off x="5695948" y="1503485"/>
            <a:ext cx="6504098" cy="4097214"/>
          </a:xfrm>
          <a:prstGeom prst="rect">
            <a:avLst/>
          </a:prstGeom>
        </p:spPr>
      </p:pic>
      <p:sp>
        <p:nvSpPr>
          <p:cNvPr id="4" name="TextBox 3"/>
          <p:cNvSpPr txBox="1"/>
          <p:nvPr/>
        </p:nvSpPr>
        <p:spPr>
          <a:xfrm>
            <a:off x="11800115" y="0"/>
            <a:ext cx="391886" cy="369332"/>
          </a:xfrm>
          <a:prstGeom prst="rect">
            <a:avLst/>
          </a:prstGeom>
          <a:noFill/>
        </p:spPr>
        <p:txBody>
          <a:bodyPr wrap="square" rtlCol="0">
            <a:spAutoFit/>
          </a:bodyPr>
          <a:lstStyle/>
          <a:p>
            <a:r>
              <a:rPr lang="en-GB" dirty="0"/>
              <a:t>4</a:t>
            </a:r>
            <a:endParaRPr lang="en-GB" dirty="0"/>
          </a:p>
        </p:txBody>
      </p:sp>
    </p:spTree>
    <p:extLst>
      <p:ext uri="{BB962C8B-B14F-4D97-AF65-F5344CB8AC3E}">
        <p14:creationId xmlns:p14="http://schemas.microsoft.com/office/powerpoint/2010/main" val="1353557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0" y="1"/>
            <a:ext cx="5556738" cy="6850516"/>
            <a:chOff x="0" y="1"/>
            <a:chExt cx="5556738" cy="6850516"/>
          </a:xfrm>
        </p:grpSpPr>
        <p:pic>
          <p:nvPicPr>
            <p:cNvPr id="2" name="Picture 1"/>
            <p:cNvPicPr>
              <a:picLocks noChangeAspect="1"/>
            </p:cNvPicPr>
            <p:nvPr/>
          </p:nvPicPr>
          <p:blipFill>
            <a:blip r:embed="rId2"/>
            <a:stretch>
              <a:fillRect/>
            </a:stretch>
          </p:blipFill>
          <p:spPr>
            <a:xfrm>
              <a:off x="0" y="1"/>
              <a:ext cx="5556738" cy="6839626"/>
            </a:xfrm>
            <a:prstGeom prst="rect">
              <a:avLst/>
            </a:prstGeom>
          </p:spPr>
        </p:pic>
        <p:pic>
          <p:nvPicPr>
            <p:cNvPr id="3" name="Picture 2"/>
            <p:cNvPicPr>
              <a:picLocks noChangeAspect="1"/>
            </p:cNvPicPr>
            <p:nvPr/>
          </p:nvPicPr>
          <p:blipFill>
            <a:blip r:embed="rId3"/>
            <a:stretch>
              <a:fillRect/>
            </a:stretch>
          </p:blipFill>
          <p:spPr>
            <a:xfrm>
              <a:off x="1647825" y="6420527"/>
              <a:ext cx="1209675" cy="419100"/>
            </a:xfrm>
            <a:prstGeom prst="rect">
              <a:avLst/>
            </a:prstGeom>
          </p:spPr>
        </p:pic>
        <p:pic>
          <p:nvPicPr>
            <p:cNvPr id="4" name="Picture 3"/>
            <p:cNvPicPr>
              <a:picLocks noChangeAspect="1"/>
            </p:cNvPicPr>
            <p:nvPr/>
          </p:nvPicPr>
          <p:blipFill>
            <a:blip r:embed="rId3"/>
            <a:stretch>
              <a:fillRect/>
            </a:stretch>
          </p:blipFill>
          <p:spPr>
            <a:xfrm>
              <a:off x="296739" y="6664568"/>
              <a:ext cx="1351085" cy="185949"/>
            </a:xfrm>
            <a:prstGeom prst="rect">
              <a:avLst/>
            </a:prstGeom>
          </p:spPr>
        </p:pic>
      </p:grpSp>
      <p:pic>
        <p:nvPicPr>
          <p:cNvPr id="6" name="Picture 5"/>
          <p:cNvPicPr>
            <a:picLocks noChangeAspect="1"/>
          </p:cNvPicPr>
          <p:nvPr/>
        </p:nvPicPr>
        <p:blipFill>
          <a:blip r:embed="rId4"/>
          <a:stretch>
            <a:fillRect/>
          </a:stretch>
        </p:blipFill>
        <p:spPr>
          <a:xfrm>
            <a:off x="5556738" y="2366247"/>
            <a:ext cx="6635262" cy="4484270"/>
          </a:xfrm>
          <a:prstGeom prst="rect">
            <a:avLst/>
          </a:prstGeom>
        </p:spPr>
      </p:pic>
      <p:pic>
        <p:nvPicPr>
          <p:cNvPr id="7" name="Picture 6"/>
          <p:cNvPicPr>
            <a:picLocks noChangeAspect="1"/>
          </p:cNvPicPr>
          <p:nvPr/>
        </p:nvPicPr>
        <p:blipFill rotWithShape="1">
          <a:blip r:embed="rId5"/>
          <a:srcRect t="30388" b="7935"/>
          <a:stretch/>
        </p:blipFill>
        <p:spPr>
          <a:xfrm>
            <a:off x="5539780" y="0"/>
            <a:ext cx="6652220" cy="2391509"/>
          </a:xfrm>
          <a:prstGeom prst="rect">
            <a:avLst/>
          </a:prstGeom>
        </p:spPr>
      </p:pic>
      <p:sp>
        <p:nvSpPr>
          <p:cNvPr id="8" name="TextBox 7"/>
          <p:cNvSpPr txBox="1"/>
          <p:nvPr/>
        </p:nvSpPr>
        <p:spPr>
          <a:xfrm>
            <a:off x="11800115" y="0"/>
            <a:ext cx="391886" cy="369332"/>
          </a:xfrm>
          <a:prstGeom prst="rect">
            <a:avLst/>
          </a:prstGeom>
          <a:noFill/>
        </p:spPr>
        <p:txBody>
          <a:bodyPr wrap="square" rtlCol="0">
            <a:spAutoFit/>
          </a:bodyPr>
          <a:lstStyle/>
          <a:p>
            <a:r>
              <a:rPr lang="en-GB" dirty="0"/>
              <a:t>4</a:t>
            </a:r>
            <a:endParaRPr lang="en-GB" dirty="0"/>
          </a:p>
        </p:txBody>
      </p:sp>
    </p:spTree>
    <p:extLst>
      <p:ext uri="{BB962C8B-B14F-4D97-AF65-F5344CB8AC3E}">
        <p14:creationId xmlns:p14="http://schemas.microsoft.com/office/powerpoint/2010/main" val="12673462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650631"/>
          </a:xfrm>
        </p:spPr>
        <p:txBody>
          <a:bodyPr>
            <a:normAutofit fontScale="90000"/>
          </a:bodyPr>
          <a:lstStyle/>
          <a:p>
            <a:r>
              <a:rPr lang="en-GB" dirty="0" smtClean="0"/>
              <a:t>What am I? Interactive Game Instructions</a:t>
            </a:r>
            <a:endParaRPr lang="en-GB" dirty="0"/>
          </a:p>
        </p:txBody>
      </p:sp>
      <p:sp>
        <p:nvSpPr>
          <p:cNvPr id="3" name="Content Placeholder 2"/>
          <p:cNvSpPr>
            <a:spLocks noGrp="1"/>
          </p:cNvSpPr>
          <p:nvPr>
            <p:ph idx="1"/>
          </p:nvPr>
        </p:nvSpPr>
        <p:spPr>
          <a:xfrm>
            <a:off x="838200" y="738554"/>
            <a:ext cx="10515600" cy="5438409"/>
          </a:xfrm>
        </p:spPr>
        <p:txBody>
          <a:bodyPr>
            <a:normAutofit/>
          </a:bodyPr>
          <a:lstStyle/>
          <a:p>
            <a:r>
              <a:rPr lang="en-GB" dirty="0" smtClean="0"/>
              <a:t>You will need to play the PowerPoint as a slideshow.</a:t>
            </a:r>
          </a:p>
          <a:p>
            <a:endParaRPr lang="en-GB" dirty="0"/>
          </a:p>
          <a:p>
            <a:endParaRPr lang="en-GB" dirty="0" smtClean="0"/>
          </a:p>
          <a:p>
            <a:r>
              <a:rPr lang="en-GB" dirty="0" smtClean="0"/>
              <a:t>Click the seaweed at the left hand side to reveal the clues.</a:t>
            </a:r>
          </a:p>
          <a:p>
            <a:endParaRPr lang="en-GB" dirty="0"/>
          </a:p>
          <a:p>
            <a:endParaRPr lang="en-GB" dirty="0" smtClean="0"/>
          </a:p>
          <a:p>
            <a:r>
              <a:rPr lang="en-GB" dirty="0" smtClean="0"/>
              <a:t>Click the shell to reveal the answer.</a:t>
            </a:r>
          </a:p>
          <a:p>
            <a:endParaRPr lang="en-GB" dirty="0" smtClean="0"/>
          </a:p>
          <a:p>
            <a:endParaRPr lang="en-GB" dirty="0"/>
          </a:p>
          <a:p>
            <a:r>
              <a:rPr lang="en-GB" dirty="0" smtClean="0"/>
              <a:t>Click the arrow to go to the next question.</a:t>
            </a:r>
            <a:endParaRPr lang="en-GB" dirty="0"/>
          </a:p>
        </p:txBody>
      </p:sp>
      <p:pic>
        <p:nvPicPr>
          <p:cNvPr id="4" name="Picture 3"/>
          <p:cNvPicPr>
            <a:picLocks noChangeAspect="1"/>
          </p:cNvPicPr>
          <p:nvPr/>
        </p:nvPicPr>
        <p:blipFill>
          <a:blip r:embed="rId2"/>
          <a:stretch>
            <a:fillRect/>
          </a:stretch>
        </p:blipFill>
        <p:spPr>
          <a:xfrm>
            <a:off x="1491764" y="1182567"/>
            <a:ext cx="6148752" cy="1061068"/>
          </a:xfrm>
          <a:prstGeom prst="rect">
            <a:avLst/>
          </a:prstGeom>
        </p:spPr>
      </p:pic>
      <p:sp>
        <p:nvSpPr>
          <p:cNvPr id="5" name="5-Point Star 4"/>
          <p:cNvSpPr/>
          <p:nvPr/>
        </p:nvSpPr>
        <p:spPr>
          <a:xfrm>
            <a:off x="4721469" y="1182567"/>
            <a:ext cx="298939" cy="303333"/>
          </a:xfrm>
          <a:prstGeom prst="star5">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6" name="5-Point Star 5"/>
          <p:cNvSpPr/>
          <p:nvPr/>
        </p:nvSpPr>
        <p:spPr>
          <a:xfrm>
            <a:off x="2209310" y="1485900"/>
            <a:ext cx="298939" cy="303333"/>
          </a:xfrm>
          <a:prstGeom prst="star5">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a:stretch>
            <a:fillRect/>
          </a:stretch>
        </p:blipFill>
        <p:spPr>
          <a:xfrm>
            <a:off x="1738922" y="2646068"/>
            <a:ext cx="468436" cy="1226516"/>
          </a:xfrm>
          <a:prstGeom prst="rect">
            <a:avLst/>
          </a:prstGeom>
        </p:spPr>
      </p:pic>
      <p:pic>
        <p:nvPicPr>
          <p:cNvPr id="8" name="Picture 7"/>
          <p:cNvPicPr>
            <a:picLocks noChangeAspect="1"/>
          </p:cNvPicPr>
          <p:nvPr/>
        </p:nvPicPr>
        <p:blipFill>
          <a:blip r:embed="rId4"/>
          <a:stretch>
            <a:fillRect/>
          </a:stretch>
        </p:blipFill>
        <p:spPr>
          <a:xfrm>
            <a:off x="1738922" y="4358177"/>
            <a:ext cx="1379539" cy="911578"/>
          </a:xfrm>
          <a:prstGeom prst="rect">
            <a:avLst/>
          </a:prstGeom>
        </p:spPr>
      </p:pic>
      <p:pic>
        <p:nvPicPr>
          <p:cNvPr id="9" name="Picture 8"/>
          <p:cNvPicPr>
            <a:picLocks noChangeAspect="1"/>
          </p:cNvPicPr>
          <p:nvPr/>
        </p:nvPicPr>
        <p:blipFill>
          <a:blip r:embed="rId5"/>
          <a:stretch>
            <a:fillRect/>
          </a:stretch>
        </p:blipFill>
        <p:spPr>
          <a:xfrm>
            <a:off x="1738922" y="5935241"/>
            <a:ext cx="819150" cy="695325"/>
          </a:xfrm>
          <a:prstGeom prst="rect">
            <a:avLst/>
          </a:prstGeom>
        </p:spPr>
      </p:pic>
      <p:sp>
        <p:nvSpPr>
          <p:cNvPr id="11" name="TextBox 10"/>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22793823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Z:\# Action Folder!\Text3.png"/>
          <p:cNvPicPr>
            <a:picLocks noChangeAspect="1" noChangeArrowheads="1"/>
          </p:cNvPicPr>
          <p:nvPr/>
        </p:nvPicPr>
        <p:blipFill>
          <a:blip r:embed="rId2">
            <a:grayscl/>
            <a:biLevel thresh="50000"/>
            <a:extLst>
              <a:ext uri="{28A0092B-C50C-407E-A947-70E740481C1C}">
                <a14:useLocalDpi xmlns:a14="http://schemas.microsoft.com/office/drawing/2010/main" val="0"/>
              </a:ext>
            </a:extLst>
          </a:blip>
          <a:srcRect/>
          <a:stretch>
            <a:fillRect/>
          </a:stretch>
        </p:blipFill>
        <p:spPr bwMode="auto">
          <a:xfrm>
            <a:off x="6167439" y="2246314"/>
            <a:ext cx="649287"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descr="Z:\# Action Folder!\PDF &amp; Preview\PNG\magnifying-glas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3924695">
            <a:off x="3800476" y="827089"/>
            <a:ext cx="3140075" cy="536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10" descr="Portrait with Footer.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31951" y="6453189"/>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495550" y="44450"/>
            <a:ext cx="7200900"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965450" y="6207126"/>
            <a:ext cx="626110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ight Arrow 11">
            <a:hlinkClick r:id="" action="ppaction://hlinkshowjump?jump=nextslide"/>
          </p:cNvPr>
          <p:cNvSpPr/>
          <p:nvPr/>
        </p:nvSpPr>
        <p:spPr>
          <a:xfrm>
            <a:off x="8442325" y="6270626"/>
            <a:ext cx="503238" cy="346075"/>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sp>
        <p:nvSpPr>
          <p:cNvPr id="8" name="TextBox 7"/>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1712376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31951" y="6453189"/>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3" action="ppaction://hlinksldjump"/>
          </p:cNvPr>
          <p:cNvSpPr/>
          <p:nvPr/>
        </p:nvSpPr>
        <p:spPr>
          <a:xfrm>
            <a:off x="2279650" y="620713"/>
            <a:ext cx="7704138" cy="568801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pic>
        <p:nvPicPr>
          <p:cNvPr id="3076" name="leaf 1"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703264"/>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leaf 2"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14954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leaf 3"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23590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3" descr="Z:\# Action Folder!\Text6.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2114" y="2774950"/>
            <a:ext cx="287337"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1" descr="Z:\# Action Folder!\Text4.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0376" y="1128713"/>
            <a:ext cx="1682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2" descr="Z:\# Action Folder!\Text5.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27350" y="1914525"/>
            <a:ext cx="2921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2" name="Picture 12" descr="Z:\# Action Folder!\Text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48200" y="681039"/>
            <a:ext cx="3392488" cy="30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3" name="Picture 13" descr="Z:\# Action Folder!\Text2.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053013" y="3513139"/>
            <a:ext cx="20510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14" descr="Z:\# Action Folder!\Text3.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016501" y="5526089"/>
            <a:ext cx="2405063" cy="29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17" descr="Z:\# Action Folder!\PDF &amp; Preview\PNG\Minibeasts\caterpillar-minibeast-new.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016500" y="4221163"/>
            <a:ext cx="237490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Right Arrow 27">
            <a:hlinkClick r:id="" action="ppaction://hlinkshowjump?jump=nextslide"/>
          </p:cNvPr>
          <p:cNvSpPr/>
          <p:nvPr/>
        </p:nvSpPr>
        <p:spPr>
          <a:xfrm>
            <a:off x="9409114" y="5819776"/>
            <a:ext cx="503237" cy="346075"/>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pic>
        <p:nvPicPr>
          <p:cNvPr id="2068" name="Picture 20" descr="Z:\# Action Folder!\PDF &amp; Preview\PNG\long-wavy-grass.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008438" y="3919538"/>
            <a:ext cx="4032250" cy="240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a:spLocks noChangeArrowheads="1"/>
          </p:cNvSpPr>
          <p:nvPr/>
        </p:nvSpPr>
        <p:spPr bwMode="auto">
          <a:xfrm>
            <a:off x="3567113" y="1152525"/>
            <a:ext cx="3816350"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dirty="0">
                <a:solidFill>
                  <a:prstClr val="black"/>
                </a:solidFill>
                <a:latin typeface="Comic Sans MS" panose="030F0702030302020204" pitchFamily="66" charset="0"/>
              </a:rPr>
              <a:t>I have very </a:t>
            </a:r>
            <a:r>
              <a:rPr lang="en-GB" altLang="en-US" sz="2000" dirty="0" smtClean="0">
                <a:solidFill>
                  <a:prstClr val="black"/>
                </a:solidFill>
                <a:latin typeface="Comic Sans MS" panose="030F0702030302020204" pitchFamily="66" charset="0"/>
              </a:rPr>
              <a:t>sharp teeth.</a:t>
            </a:r>
            <a:endParaRPr lang="en-GB" altLang="en-US" sz="2000" dirty="0">
              <a:solidFill>
                <a:prstClr val="black"/>
              </a:solidFill>
              <a:latin typeface="Comic Sans MS" panose="030F0702030302020204" pitchFamily="66" charset="0"/>
            </a:endParaRPr>
          </a:p>
        </p:txBody>
      </p:sp>
      <p:sp>
        <p:nvSpPr>
          <p:cNvPr id="21" name="TextBox 20"/>
          <p:cNvSpPr txBox="1">
            <a:spLocks noChangeArrowheads="1"/>
          </p:cNvSpPr>
          <p:nvPr/>
        </p:nvSpPr>
        <p:spPr bwMode="auto">
          <a:xfrm>
            <a:off x="3565526" y="1941513"/>
            <a:ext cx="42402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have an amazing sense of smell.</a:t>
            </a:r>
          </a:p>
        </p:txBody>
      </p:sp>
      <p:sp>
        <p:nvSpPr>
          <p:cNvPr id="22" name="TextBox 21"/>
          <p:cNvSpPr txBox="1">
            <a:spLocks noChangeArrowheads="1"/>
          </p:cNvSpPr>
          <p:nvPr/>
        </p:nvSpPr>
        <p:spPr bwMode="auto">
          <a:xfrm>
            <a:off x="3565526" y="2794000"/>
            <a:ext cx="42402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am a predator of the sea.</a:t>
            </a:r>
          </a:p>
        </p:txBody>
      </p:sp>
      <p:sp>
        <p:nvSpPr>
          <p:cNvPr id="19" name="TextBox 18"/>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5629359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68"/>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2068"/>
                                        </p:tgtEl>
                                        <p:attrNameLst>
                                          <p:attrName>ppt_x</p:attrName>
                                        </p:attrNameLst>
                                      </p:cBhvr>
                                      <p:tavLst>
                                        <p:tav tm="0">
                                          <p:val>
                                            <p:strVal val="ppt_x"/>
                                          </p:val>
                                        </p:tav>
                                        <p:tav tm="100000">
                                          <p:val>
                                            <p:strVal val="ppt_x"/>
                                          </p:val>
                                        </p:tav>
                                      </p:tavLst>
                                    </p:anim>
                                    <p:anim calcmode="lin" valueType="num">
                                      <p:cBhvr additive="base">
                                        <p:cTn id="7" dur="500"/>
                                        <p:tgtEl>
                                          <p:spTgt spid="2068"/>
                                        </p:tgtEl>
                                        <p:attrNameLst>
                                          <p:attrName>ppt_y</p:attrName>
                                        </p:attrNameLst>
                                      </p:cBhvr>
                                      <p:tavLst>
                                        <p:tav tm="0">
                                          <p:val>
                                            <p:strVal val="ppt_y"/>
                                          </p:val>
                                        </p:tav>
                                        <p:tav tm="100000">
                                          <p:val>
                                            <p:strVal val="1+ppt_h/2"/>
                                          </p:val>
                                        </p:tav>
                                      </p:tavLst>
                                    </p:anim>
                                    <p:set>
                                      <p:cBhvr>
                                        <p:cTn id="8" dur="1" fill="hold">
                                          <p:stCondLst>
                                            <p:cond delay="499"/>
                                          </p:stCondLst>
                                        </p:cTn>
                                        <p:tgtEl>
                                          <p:spTgt spid="2068"/>
                                        </p:tgtEl>
                                        <p:attrNameLst>
                                          <p:attrName>style.visibility</p:attrName>
                                        </p:attrNameLst>
                                      </p:cBhvr>
                                      <p:to>
                                        <p:strVal val="hidden"/>
                                      </p:to>
                                    </p:set>
                                  </p:childTnLst>
                                </p:cTn>
                              </p:par>
                            </p:childTnLst>
                          </p:cTn>
                        </p:par>
                      </p:childTnLst>
                    </p:cTn>
                  </p:par>
                </p:childTnLst>
              </p:cTn>
              <p:nextCondLst>
                <p:cond evt="onClick" delay="0">
                  <p:tgtEl>
                    <p:spTgt spid="2068"/>
                  </p:tgtEl>
                </p:cond>
              </p:nextCondLst>
            </p:seq>
            <p:seq concurrent="1" nextAc="seek">
              <p:cTn id="9" restart="whenNotActive" fill="hold" evtFilter="cancelBubble" nodeType="interactiveSeq">
                <p:stCondLst>
                  <p:cond evt="onClick" delay="0">
                    <p:tgtEl>
                      <p:spTgt spid="2054"/>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childTnLst>
                                </p:cTn>
                              </p:par>
                            </p:childTnLst>
                          </p:cTn>
                        </p:par>
                      </p:childTnLst>
                    </p:cTn>
                  </p:par>
                </p:childTnLst>
              </p:cTn>
              <p:nextCondLst>
                <p:cond evt="onClick" delay="0">
                  <p:tgtEl>
                    <p:spTgt spid="2054"/>
                  </p:tgtEl>
                </p:cond>
              </p:nextCondLst>
            </p:seq>
            <p:seq concurrent="1" nextAc="seek">
              <p:cTn id="14" restart="whenNotActive" fill="hold" evtFilter="cancelBubble" nodeType="interactiveSeq">
                <p:stCondLst>
                  <p:cond evt="onClick" delay="0">
                    <p:tgtEl>
                      <p:spTgt spid="2055"/>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nextCondLst>
                <p:cond evt="onClick" delay="0">
                  <p:tgtEl>
                    <p:spTgt spid="2055"/>
                  </p:tgtEl>
                </p:cond>
              </p:nextCondLst>
            </p:seq>
            <p:seq concurrent="1" nextAc="seek">
              <p:cTn id="19" restart="whenNotActive" fill="hold" evtFilter="cancelBubble" nodeType="interactiveSeq">
                <p:stCondLst>
                  <p:cond evt="onClick" delay="0">
                    <p:tgtEl>
                      <p:spTgt spid="2050"/>
                    </p:tgtEl>
                  </p:cond>
                </p:stCondLst>
                <p:endSync evt="end" delay="0">
                  <p:rtn val="all"/>
                </p:endSync>
                <p:childTnLst>
                  <p:par>
                    <p:cTn id="20" fill="hold" nodeType="clickPar">
                      <p:stCondLst>
                        <p:cond delay="0"/>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2"/>
                                        </p:tgtEl>
                                        <p:attrNameLst>
                                          <p:attrName>style.visibility</p:attrName>
                                        </p:attrNameLst>
                                      </p:cBhvr>
                                      <p:to>
                                        <p:strVal val="visible"/>
                                      </p:to>
                                    </p:set>
                                  </p:childTnLst>
                                </p:cTn>
                              </p:par>
                            </p:childTnLst>
                          </p:cTn>
                        </p:par>
                      </p:childTnLst>
                    </p:cTn>
                  </p:par>
                </p:childTnLst>
              </p:cTn>
              <p:nextCondLst>
                <p:cond evt="onClick" delay="0">
                  <p:tgtEl>
                    <p:spTgt spid="2050"/>
                  </p:tgtEl>
                </p:cond>
              </p:nextCondLst>
            </p:seq>
          </p:childTnLst>
        </p:cTn>
      </p:par>
    </p:tnLst>
    <p:bldLst>
      <p:bldP spid="2" grpId="0"/>
      <p:bldP spid="21" grpId="0"/>
      <p:bldP spid="2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31951" y="6453189"/>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3" action="ppaction://hlinksldjump"/>
          </p:cNvPr>
          <p:cNvSpPr/>
          <p:nvPr/>
        </p:nvSpPr>
        <p:spPr>
          <a:xfrm>
            <a:off x="2279650" y="620713"/>
            <a:ext cx="7704138" cy="568801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pic>
        <p:nvPicPr>
          <p:cNvPr id="4100" name="leaf 1"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703264"/>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leaf 2"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14954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leaf 3"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23590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3" descr="Z:\# Action Folder!\Text6.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2114" y="2774950"/>
            <a:ext cx="287337"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1" descr="Z:\# Action Folder!\Text4.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0376" y="1128713"/>
            <a:ext cx="1682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2" descr="Z:\# Action Folder!\Text5.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27350" y="1914525"/>
            <a:ext cx="2921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6" name="Picture 12" descr="Z:\# Action Folder!\Text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48200" y="823914"/>
            <a:ext cx="3392488"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Picture 13" descr="Z:\# Action Folder!\Text2.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053013" y="3429000"/>
            <a:ext cx="20510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14" descr="Z:\# Action Folder!\Text3.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800600" y="5729288"/>
            <a:ext cx="3024188"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17" descr="Z:\# Action Folder!\PDF &amp; Preview\PNG\Minibeasts\caterpillar-minibeast-new.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375275" y="3860800"/>
            <a:ext cx="1906588" cy="176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8" name="Picture 20" descr="Z:\# Action Folder!\PDF &amp; Preview\PNG\long-wavy-grass.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079875" y="3789364"/>
            <a:ext cx="4103688"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p:cNvSpPr txBox="1">
            <a:spLocks noChangeArrowheads="1"/>
          </p:cNvSpPr>
          <p:nvPr/>
        </p:nvSpPr>
        <p:spPr bwMode="auto">
          <a:xfrm>
            <a:off x="3567113" y="1163638"/>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am mildly poisonous.</a:t>
            </a:r>
          </a:p>
        </p:txBody>
      </p:sp>
      <p:sp>
        <p:nvSpPr>
          <p:cNvPr id="21" name="TextBox 20"/>
          <p:cNvSpPr txBox="1">
            <a:spLocks noChangeArrowheads="1"/>
          </p:cNvSpPr>
          <p:nvPr/>
        </p:nvSpPr>
        <p:spPr bwMode="auto">
          <a:xfrm>
            <a:off x="3565526" y="1952625"/>
            <a:ext cx="42402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have a great, big head.</a:t>
            </a:r>
          </a:p>
        </p:txBody>
      </p:sp>
      <p:sp>
        <p:nvSpPr>
          <p:cNvPr id="22" name="TextBox 21"/>
          <p:cNvSpPr txBox="1">
            <a:spLocks noChangeArrowheads="1"/>
          </p:cNvSpPr>
          <p:nvPr/>
        </p:nvSpPr>
        <p:spPr bwMode="auto">
          <a:xfrm>
            <a:off x="3565526" y="2805113"/>
            <a:ext cx="4968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have rows of suckers on my many legs.</a:t>
            </a:r>
          </a:p>
        </p:txBody>
      </p:sp>
      <p:sp>
        <p:nvSpPr>
          <p:cNvPr id="23" name="Right Arrow 22">
            <a:hlinkClick r:id="" action="ppaction://hlinkshowjump?jump=nextslide"/>
          </p:cNvPr>
          <p:cNvSpPr/>
          <p:nvPr/>
        </p:nvSpPr>
        <p:spPr>
          <a:xfrm>
            <a:off x="9409114" y="5819776"/>
            <a:ext cx="503237" cy="346075"/>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sp>
        <p:nvSpPr>
          <p:cNvPr id="19" name="TextBox 18"/>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42572621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68"/>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2068"/>
                                        </p:tgtEl>
                                        <p:attrNameLst>
                                          <p:attrName>ppt_x</p:attrName>
                                        </p:attrNameLst>
                                      </p:cBhvr>
                                      <p:tavLst>
                                        <p:tav tm="0">
                                          <p:val>
                                            <p:strVal val="ppt_x"/>
                                          </p:val>
                                        </p:tav>
                                        <p:tav tm="100000">
                                          <p:val>
                                            <p:strVal val="ppt_x"/>
                                          </p:val>
                                        </p:tav>
                                      </p:tavLst>
                                    </p:anim>
                                    <p:anim calcmode="lin" valueType="num">
                                      <p:cBhvr additive="base">
                                        <p:cTn id="7" dur="500"/>
                                        <p:tgtEl>
                                          <p:spTgt spid="2068"/>
                                        </p:tgtEl>
                                        <p:attrNameLst>
                                          <p:attrName>ppt_y</p:attrName>
                                        </p:attrNameLst>
                                      </p:cBhvr>
                                      <p:tavLst>
                                        <p:tav tm="0">
                                          <p:val>
                                            <p:strVal val="ppt_y"/>
                                          </p:val>
                                        </p:tav>
                                        <p:tav tm="100000">
                                          <p:val>
                                            <p:strVal val="1+ppt_h/2"/>
                                          </p:val>
                                        </p:tav>
                                      </p:tavLst>
                                    </p:anim>
                                    <p:set>
                                      <p:cBhvr>
                                        <p:cTn id="8" dur="1" fill="hold">
                                          <p:stCondLst>
                                            <p:cond delay="499"/>
                                          </p:stCondLst>
                                        </p:cTn>
                                        <p:tgtEl>
                                          <p:spTgt spid="2068"/>
                                        </p:tgtEl>
                                        <p:attrNameLst>
                                          <p:attrName>style.visibility</p:attrName>
                                        </p:attrNameLst>
                                      </p:cBhvr>
                                      <p:to>
                                        <p:strVal val="hidden"/>
                                      </p:to>
                                    </p:set>
                                  </p:childTnLst>
                                </p:cTn>
                              </p:par>
                            </p:childTnLst>
                          </p:cTn>
                        </p:par>
                      </p:childTnLst>
                    </p:cTn>
                  </p:par>
                </p:childTnLst>
              </p:cTn>
              <p:nextCondLst>
                <p:cond evt="onClick" delay="0">
                  <p:tgtEl>
                    <p:spTgt spid="2068"/>
                  </p:tgtEl>
                </p:cond>
              </p:nextCondLst>
            </p:seq>
            <p:seq concurrent="1" nextAc="seek">
              <p:cTn id="9" restart="whenNotActive" fill="hold" evtFilter="cancelBubble" nodeType="interactiveSeq">
                <p:stCondLst>
                  <p:cond evt="onClick" delay="0">
                    <p:tgtEl>
                      <p:spTgt spid="2054"/>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2054"/>
                  </p:tgtEl>
                </p:cond>
              </p:nextCondLst>
            </p:seq>
            <p:seq concurrent="1" nextAc="seek">
              <p:cTn id="14" restart="whenNotActive" fill="hold" evtFilter="cancelBubble" nodeType="interactiveSeq">
                <p:stCondLst>
                  <p:cond evt="onClick" delay="0">
                    <p:tgtEl>
                      <p:spTgt spid="2055"/>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nextCondLst>
                <p:cond evt="onClick" delay="0">
                  <p:tgtEl>
                    <p:spTgt spid="2055"/>
                  </p:tgtEl>
                </p:cond>
              </p:nextCondLst>
            </p:seq>
            <p:seq concurrent="1" nextAc="seek">
              <p:cTn id="19" restart="whenNotActive" fill="hold" evtFilter="cancelBubble" nodeType="interactiveSeq">
                <p:stCondLst>
                  <p:cond evt="onClick" delay="0">
                    <p:tgtEl>
                      <p:spTgt spid="2050"/>
                    </p:tgtEl>
                  </p:cond>
                </p:stCondLst>
                <p:endSync evt="end" delay="0">
                  <p:rtn val="all"/>
                </p:endSync>
                <p:childTnLst>
                  <p:par>
                    <p:cTn id="20" fill="hold" nodeType="clickPar">
                      <p:stCondLst>
                        <p:cond delay="0"/>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2"/>
                                        </p:tgtEl>
                                        <p:attrNameLst>
                                          <p:attrName>style.visibility</p:attrName>
                                        </p:attrNameLst>
                                      </p:cBhvr>
                                      <p:to>
                                        <p:strVal val="visible"/>
                                      </p:to>
                                    </p:set>
                                  </p:childTnLst>
                                </p:cTn>
                              </p:par>
                            </p:childTnLst>
                          </p:cTn>
                        </p:par>
                      </p:childTnLst>
                    </p:cTn>
                  </p:par>
                </p:childTnLst>
              </p:cTn>
              <p:nextCondLst>
                <p:cond evt="onClick" delay="0">
                  <p:tgtEl>
                    <p:spTgt spid="2050"/>
                  </p:tgtEl>
                </p:cond>
              </p:nextCondLst>
            </p:seq>
          </p:childTnLst>
        </p:cTn>
      </p:par>
    </p:tnLst>
    <p:bldLst>
      <p:bldP spid="20" grpId="0"/>
      <p:bldP spid="21" grpId="0"/>
      <p:bldP spid="2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31951" y="6453189"/>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3" action="ppaction://hlinksldjump"/>
          </p:cNvPr>
          <p:cNvSpPr/>
          <p:nvPr/>
        </p:nvSpPr>
        <p:spPr>
          <a:xfrm>
            <a:off x="2279650" y="620713"/>
            <a:ext cx="7704138" cy="568801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pic>
        <p:nvPicPr>
          <p:cNvPr id="5124" name="leaf 1"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703264"/>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leaf 2"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14954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leaf 3"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23590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3" descr="Z:\# Action Folder!\Text6.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2114" y="2774950"/>
            <a:ext cx="287337"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1" descr="Z:\# Action Folder!\Text4.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0376" y="1128713"/>
            <a:ext cx="1682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2" descr="Z:\# Action Folder!\Text5.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27350" y="1914525"/>
            <a:ext cx="2921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0" name="Picture 12" descr="Z:\# Action Folder!\Text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48200" y="823914"/>
            <a:ext cx="3392488"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1" name="Picture 13" descr="Z:\# Action Folder!\Text2.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053013" y="3429000"/>
            <a:ext cx="20510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14" descr="Z:\# Action Folder!\Text3.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016500" y="5661025"/>
            <a:ext cx="2141538"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17" descr="Z:\# Action Folder!\PDF &amp; Preview\PNG\Minibeasts\caterpillar-minibeast-new.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872039" y="4508501"/>
            <a:ext cx="2408237"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8" name="Picture 20" descr="Z:\# Action Folder!\PDF &amp; Preview\PNG\long-wavy-grass.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286250" y="3844926"/>
            <a:ext cx="4103688"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p:cNvSpPr txBox="1">
            <a:spLocks noChangeArrowheads="1"/>
          </p:cNvSpPr>
          <p:nvPr/>
        </p:nvSpPr>
        <p:spPr bwMode="auto">
          <a:xfrm>
            <a:off x="3733800" y="1127125"/>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have 10 legs.</a:t>
            </a:r>
          </a:p>
        </p:txBody>
      </p:sp>
      <p:sp>
        <p:nvSpPr>
          <p:cNvPr id="21" name="TextBox 20"/>
          <p:cNvSpPr txBox="1">
            <a:spLocks noChangeArrowheads="1"/>
          </p:cNvSpPr>
          <p:nvPr/>
        </p:nvSpPr>
        <p:spPr bwMode="auto">
          <a:xfrm>
            <a:off x="3732213" y="1914525"/>
            <a:ext cx="42402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am a crustacean.</a:t>
            </a:r>
          </a:p>
        </p:txBody>
      </p:sp>
      <p:sp>
        <p:nvSpPr>
          <p:cNvPr id="22" name="TextBox 21"/>
          <p:cNvSpPr txBox="1">
            <a:spLocks noChangeArrowheads="1"/>
          </p:cNvSpPr>
          <p:nvPr/>
        </p:nvSpPr>
        <p:spPr bwMode="auto">
          <a:xfrm>
            <a:off x="3732213" y="2767013"/>
            <a:ext cx="42402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have sharp pincers.</a:t>
            </a:r>
          </a:p>
        </p:txBody>
      </p:sp>
      <p:sp>
        <p:nvSpPr>
          <p:cNvPr id="23" name="Right Arrow 22">
            <a:hlinkClick r:id="" action="ppaction://hlinkshowjump?jump=nextslide"/>
          </p:cNvPr>
          <p:cNvSpPr/>
          <p:nvPr/>
        </p:nvSpPr>
        <p:spPr>
          <a:xfrm>
            <a:off x="9409114" y="5819776"/>
            <a:ext cx="503237" cy="346075"/>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sp>
        <p:nvSpPr>
          <p:cNvPr id="19" name="TextBox 18"/>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30120810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68"/>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2068"/>
                                        </p:tgtEl>
                                        <p:attrNameLst>
                                          <p:attrName>ppt_x</p:attrName>
                                        </p:attrNameLst>
                                      </p:cBhvr>
                                      <p:tavLst>
                                        <p:tav tm="0">
                                          <p:val>
                                            <p:strVal val="ppt_x"/>
                                          </p:val>
                                        </p:tav>
                                        <p:tav tm="100000">
                                          <p:val>
                                            <p:strVal val="ppt_x"/>
                                          </p:val>
                                        </p:tav>
                                      </p:tavLst>
                                    </p:anim>
                                    <p:anim calcmode="lin" valueType="num">
                                      <p:cBhvr additive="base">
                                        <p:cTn id="7" dur="500"/>
                                        <p:tgtEl>
                                          <p:spTgt spid="2068"/>
                                        </p:tgtEl>
                                        <p:attrNameLst>
                                          <p:attrName>ppt_y</p:attrName>
                                        </p:attrNameLst>
                                      </p:cBhvr>
                                      <p:tavLst>
                                        <p:tav tm="0">
                                          <p:val>
                                            <p:strVal val="ppt_y"/>
                                          </p:val>
                                        </p:tav>
                                        <p:tav tm="100000">
                                          <p:val>
                                            <p:strVal val="1+ppt_h/2"/>
                                          </p:val>
                                        </p:tav>
                                      </p:tavLst>
                                    </p:anim>
                                    <p:set>
                                      <p:cBhvr>
                                        <p:cTn id="8" dur="1" fill="hold">
                                          <p:stCondLst>
                                            <p:cond delay="499"/>
                                          </p:stCondLst>
                                        </p:cTn>
                                        <p:tgtEl>
                                          <p:spTgt spid="2068"/>
                                        </p:tgtEl>
                                        <p:attrNameLst>
                                          <p:attrName>style.visibility</p:attrName>
                                        </p:attrNameLst>
                                      </p:cBhvr>
                                      <p:to>
                                        <p:strVal val="hidden"/>
                                      </p:to>
                                    </p:set>
                                  </p:childTnLst>
                                </p:cTn>
                              </p:par>
                            </p:childTnLst>
                          </p:cTn>
                        </p:par>
                      </p:childTnLst>
                    </p:cTn>
                  </p:par>
                </p:childTnLst>
              </p:cTn>
              <p:nextCondLst>
                <p:cond evt="onClick" delay="0">
                  <p:tgtEl>
                    <p:spTgt spid="2068"/>
                  </p:tgtEl>
                </p:cond>
              </p:nextCondLst>
            </p:seq>
            <p:seq concurrent="1" nextAc="seek">
              <p:cTn id="9" restart="whenNotActive" fill="hold" evtFilter="cancelBubble" nodeType="interactiveSeq">
                <p:stCondLst>
                  <p:cond evt="onClick" delay="0">
                    <p:tgtEl>
                      <p:spTgt spid="2054"/>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2054"/>
                  </p:tgtEl>
                </p:cond>
              </p:nextCondLst>
            </p:seq>
            <p:seq concurrent="1" nextAc="seek">
              <p:cTn id="14" restart="whenNotActive" fill="hold" evtFilter="cancelBubble" nodeType="interactiveSeq">
                <p:stCondLst>
                  <p:cond evt="onClick" delay="0">
                    <p:tgtEl>
                      <p:spTgt spid="2055"/>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nextCondLst>
                <p:cond evt="onClick" delay="0">
                  <p:tgtEl>
                    <p:spTgt spid="2055"/>
                  </p:tgtEl>
                </p:cond>
              </p:nextCondLst>
            </p:seq>
            <p:seq concurrent="1" nextAc="seek">
              <p:cTn id="19" restart="whenNotActive" fill="hold" evtFilter="cancelBubble" nodeType="interactiveSeq">
                <p:stCondLst>
                  <p:cond evt="onClick" delay="0">
                    <p:tgtEl>
                      <p:spTgt spid="2050"/>
                    </p:tgtEl>
                  </p:cond>
                </p:stCondLst>
                <p:endSync evt="end" delay="0">
                  <p:rtn val="all"/>
                </p:endSync>
                <p:childTnLst>
                  <p:par>
                    <p:cTn id="20" fill="hold" nodeType="clickPar">
                      <p:stCondLst>
                        <p:cond delay="0"/>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2"/>
                                        </p:tgtEl>
                                        <p:attrNameLst>
                                          <p:attrName>style.visibility</p:attrName>
                                        </p:attrNameLst>
                                      </p:cBhvr>
                                      <p:to>
                                        <p:strVal val="visible"/>
                                      </p:to>
                                    </p:set>
                                  </p:childTnLst>
                                </p:cTn>
                              </p:par>
                            </p:childTnLst>
                          </p:cTn>
                        </p:par>
                      </p:childTnLst>
                    </p:cTn>
                  </p:par>
                </p:childTnLst>
              </p:cTn>
              <p:nextCondLst>
                <p:cond evt="onClick" delay="0">
                  <p:tgtEl>
                    <p:spTgt spid="2050"/>
                  </p:tgtEl>
                </p:cond>
              </p:nextCondLst>
            </p:seq>
          </p:childTnLst>
        </p:cTn>
      </p:par>
    </p:tnLst>
    <p:bldLst>
      <p:bldP spid="20" grpId="0"/>
      <p:bldP spid="21" grpId="0"/>
      <p:bldP spid="2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31951" y="6453189"/>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3" action="ppaction://hlinksldjump"/>
          </p:cNvPr>
          <p:cNvSpPr/>
          <p:nvPr/>
        </p:nvSpPr>
        <p:spPr>
          <a:xfrm>
            <a:off x="2279650" y="620713"/>
            <a:ext cx="7704138" cy="568801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pic>
        <p:nvPicPr>
          <p:cNvPr id="6148" name="leaf 1"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703264"/>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leaf 2"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14954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leaf 3"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23590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3" descr="Z:\# Action Folder!\Text6.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2114" y="2774950"/>
            <a:ext cx="287337"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1" descr="Z:\# Action Folder!\Text4.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0376" y="1128713"/>
            <a:ext cx="1682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2" descr="Z:\# Action Folder!\Text5.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27350" y="1914525"/>
            <a:ext cx="2921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4" name="Picture 12" descr="Z:\# Action Folder!\Text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48200" y="823914"/>
            <a:ext cx="3392488"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5" name="Picture 13" descr="Z:\# Action Folder!\Text2.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053013" y="3429000"/>
            <a:ext cx="20510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6" name="Picture 14" descr="Z:\# Action Folder!\Text3.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016500" y="5675314"/>
            <a:ext cx="2141538"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7" name="Picture 17" descr="Z:\# Action Folder!\PDF &amp; Preview\PNG\Minibeasts\caterpillar-minibeast-new.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872038" y="4149726"/>
            <a:ext cx="2311400" cy="145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8" name="Picture 20" descr="Z:\# Action Folder!\PDF &amp; Preview\PNG\long-wavy-grass.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008439" y="3789364"/>
            <a:ext cx="4103687"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p:cNvSpPr txBox="1">
            <a:spLocks noChangeArrowheads="1"/>
          </p:cNvSpPr>
          <p:nvPr/>
        </p:nvSpPr>
        <p:spPr bwMode="auto">
          <a:xfrm>
            <a:off x="3633788" y="1192213"/>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have 4 flippers.</a:t>
            </a:r>
          </a:p>
        </p:txBody>
      </p:sp>
      <p:sp>
        <p:nvSpPr>
          <p:cNvPr id="21" name="TextBox 20"/>
          <p:cNvSpPr txBox="1">
            <a:spLocks noChangeArrowheads="1"/>
          </p:cNvSpPr>
          <p:nvPr/>
        </p:nvSpPr>
        <p:spPr bwMode="auto">
          <a:xfrm>
            <a:off x="3633788" y="1981200"/>
            <a:ext cx="42402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have cousins that live on land.</a:t>
            </a:r>
          </a:p>
        </p:txBody>
      </p:sp>
      <p:sp>
        <p:nvSpPr>
          <p:cNvPr id="22" name="TextBox 21"/>
          <p:cNvSpPr txBox="1">
            <a:spLocks noChangeArrowheads="1"/>
          </p:cNvSpPr>
          <p:nvPr/>
        </p:nvSpPr>
        <p:spPr bwMode="auto">
          <a:xfrm>
            <a:off x="3633788" y="2833688"/>
            <a:ext cx="42402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have a shell that protects me.</a:t>
            </a:r>
          </a:p>
        </p:txBody>
      </p:sp>
      <p:sp>
        <p:nvSpPr>
          <p:cNvPr id="23" name="Right Arrow 22">
            <a:hlinkClick r:id="" action="ppaction://hlinkshowjump?jump=nextslide"/>
          </p:cNvPr>
          <p:cNvSpPr/>
          <p:nvPr/>
        </p:nvSpPr>
        <p:spPr>
          <a:xfrm>
            <a:off x="9409114" y="5819776"/>
            <a:ext cx="503237" cy="346075"/>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sp>
        <p:nvSpPr>
          <p:cNvPr id="19" name="TextBox 18"/>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36646551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68"/>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2068"/>
                                        </p:tgtEl>
                                        <p:attrNameLst>
                                          <p:attrName>ppt_x</p:attrName>
                                        </p:attrNameLst>
                                      </p:cBhvr>
                                      <p:tavLst>
                                        <p:tav tm="0">
                                          <p:val>
                                            <p:strVal val="ppt_x"/>
                                          </p:val>
                                        </p:tav>
                                        <p:tav tm="100000">
                                          <p:val>
                                            <p:strVal val="ppt_x"/>
                                          </p:val>
                                        </p:tav>
                                      </p:tavLst>
                                    </p:anim>
                                    <p:anim calcmode="lin" valueType="num">
                                      <p:cBhvr additive="base">
                                        <p:cTn id="7" dur="500"/>
                                        <p:tgtEl>
                                          <p:spTgt spid="2068"/>
                                        </p:tgtEl>
                                        <p:attrNameLst>
                                          <p:attrName>ppt_y</p:attrName>
                                        </p:attrNameLst>
                                      </p:cBhvr>
                                      <p:tavLst>
                                        <p:tav tm="0">
                                          <p:val>
                                            <p:strVal val="ppt_y"/>
                                          </p:val>
                                        </p:tav>
                                        <p:tav tm="100000">
                                          <p:val>
                                            <p:strVal val="1+ppt_h/2"/>
                                          </p:val>
                                        </p:tav>
                                      </p:tavLst>
                                    </p:anim>
                                    <p:set>
                                      <p:cBhvr>
                                        <p:cTn id="8" dur="1" fill="hold">
                                          <p:stCondLst>
                                            <p:cond delay="499"/>
                                          </p:stCondLst>
                                        </p:cTn>
                                        <p:tgtEl>
                                          <p:spTgt spid="2068"/>
                                        </p:tgtEl>
                                        <p:attrNameLst>
                                          <p:attrName>style.visibility</p:attrName>
                                        </p:attrNameLst>
                                      </p:cBhvr>
                                      <p:to>
                                        <p:strVal val="hidden"/>
                                      </p:to>
                                    </p:set>
                                  </p:childTnLst>
                                </p:cTn>
                              </p:par>
                            </p:childTnLst>
                          </p:cTn>
                        </p:par>
                      </p:childTnLst>
                    </p:cTn>
                  </p:par>
                </p:childTnLst>
              </p:cTn>
              <p:nextCondLst>
                <p:cond evt="onClick" delay="0">
                  <p:tgtEl>
                    <p:spTgt spid="2068"/>
                  </p:tgtEl>
                </p:cond>
              </p:nextCondLst>
            </p:seq>
            <p:seq concurrent="1" nextAc="seek">
              <p:cTn id="9" restart="whenNotActive" fill="hold" evtFilter="cancelBubble" nodeType="interactiveSeq">
                <p:stCondLst>
                  <p:cond evt="onClick" delay="0">
                    <p:tgtEl>
                      <p:spTgt spid="2054"/>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2054"/>
                  </p:tgtEl>
                </p:cond>
              </p:nextCondLst>
            </p:seq>
            <p:seq concurrent="1" nextAc="seek">
              <p:cTn id="14" restart="whenNotActive" fill="hold" evtFilter="cancelBubble" nodeType="interactiveSeq">
                <p:stCondLst>
                  <p:cond evt="onClick" delay="0">
                    <p:tgtEl>
                      <p:spTgt spid="2055"/>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nextCondLst>
                <p:cond evt="onClick" delay="0">
                  <p:tgtEl>
                    <p:spTgt spid="2055"/>
                  </p:tgtEl>
                </p:cond>
              </p:nextCondLst>
            </p:seq>
            <p:seq concurrent="1" nextAc="seek">
              <p:cTn id="19" restart="whenNotActive" fill="hold" evtFilter="cancelBubble" nodeType="interactiveSeq">
                <p:stCondLst>
                  <p:cond evt="onClick" delay="0">
                    <p:tgtEl>
                      <p:spTgt spid="2050"/>
                    </p:tgtEl>
                  </p:cond>
                </p:stCondLst>
                <p:endSync evt="end" delay="0">
                  <p:rtn val="all"/>
                </p:endSync>
                <p:childTnLst>
                  <p:par>
                    <p:cTn id="20" fill="hold" nodeType="clickPar">
                      <p:stCondLst>
                        <p:cond delay="0"/>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2"/>
                                        </p:tgtEl>
                                        <p:attrNameLst>
                                          <p:attrName>style.visibility</p:attrName>
                                        </p:attrNameLst>
                                      </p:cBhvr>
                                      <p:to>
                                        <p:strVal val="visible"/>
                                      </p:to>
                                    </p:set>
                                  </p:childTnLst>
                                </p:cTn>
                              </p:par>
                            </p:childTnLst>
                          </p:cTn>
                        </p:par>
                      </p:childTnLst>
                    </p:cTn>
                  </p:par>
                </p:childTnLst>
              </p:cTn>
              <p:nextCondLst>
                <p:cond evt="onClick" delay="0">
                  <p:tgtEl>
                    <p:spTgt spid="2050"/>
                  </p:tgtEl>
                </p:cond>
              </p:nextCondLst>
            </p:seq>
          </p:childTnLst>
        </p:cTn>
      </p:par>
    </p:tnLst>
    <p:bldLst>
      <p:bldP spid="20" grpId="0"/>
      <p:bldP spid="21" grpId="0"/>
      <p:bldP spid="2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31951" y="6453189"/>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3" action="ppaction://hlinksldjump"/>
          </p:cNvPr>
          <p:cNvSpPr/>
          <p:nvPr/>
        </p:nvSpPr>
        <p:spPr>
          <a:xfrm>
            <a:off x="2279650" y="620713"/>
            <a:ext cx="7704138" cy="568801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pic>
        <p:nvPicPr>
          <p:cNvPr id="7172" name="leaf 1"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703264"/>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leaf 2"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14954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leaf 3"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23590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3" descr="Z:\# Action Folder!\Text6.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2114" y="2774950"/>
            <a:ext cx="287337"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1" descr="Z:\# Action Folder!\Text4.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0376" y="1128713"/>
            <a:ext cx="1682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2" descr="Z:\# Action Folder!\Text5.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27350" y="1914525"/>
            <a:ext cx="2921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8" name="Picture 12" descr="Z:\# Action Folder!\Text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48200" y="823914"/>
            <a:ext cx="3392488"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9" name="Picture 13" descr="Z:\# Action Folder!\Text2.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002213" y="3592514"/>
            <a:ext cx="205105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0" name="Picture 14" descr="Z:\# Action Folder!\Text3.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800601" y="5732463"/>
            <a:ext cx="2663825"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1" name="Picture 17" descr="Z:\# Action Folder!\PDF &amp; Preview\PNG\Minibeasts\caterpillar-minibeast-new.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207001" y="4149726"/>
            <a:ext cx="1641475" cy="145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8" name="Picture 20" descr="Z:\# Action Folder!\PDF &amp; Preview\PNG\long-wavy-grass.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079875" y="3875088"/>
            <a:ext cx="4103688" cy="244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p:cNvSpPr txBox="1">
            <a:spLocks noChangeArrowheads="1"/>
          </p:cNvSpPr>
          <p:nvPr/>
        </p:nvSpPr>
        <p:spPr bwMode="auto">
          <a:xfrm>
            <a:off x="3708400" y="1138238"/>
            <a:ext cx="5411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look harmless but I am very poisonous .</a:t>
            </a:r>
          </a:p>
        </p:txBody>
      </p:sp>
      <p:sp>
        <p:nvSpPr>
          <p:cNvPr id="21" name="TextBox 20"/>
          <p:cNvSpPr txBox="1">
            <a:spLocks noChangeArrowheads="1"/>
          </p:cNvSpPr>
          <p:nvPr/>
        </p:nvSpPr>
        <p:spPr bwMode="auto">
          <a:xfrm>
            <a:off x="3708400" y="1941513"/>
            <a:ext cx="57721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In Japan, people like to eat me.</a:t>
            </a:r>
          </a:p>
        </p:txBody>
      </p:sp>
      <p:sp>
        <p:nvSpPr>
          <p:cNvPr id="22" name="TextBox 21"/>
          <p:cNvSpPr txBox="1">
            <a:spLocks noChangeArrowheads="1"/>
          </p:cNvSpPr>
          <p:nvPr/>
        </p:nvSpPr>
        <p:spPr bwMode="auto">
          <a:xfrm>
            <a:off x="3714750" y="2636839"/>
            <a:ext cx="5765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can blow myself up to be twice as big when I am in danger.</a:t>
            </a:r>
          </a:p>
        </p:txBody>
      </p:sp>
      <p:sp>
        <p:nvSpPr>
          <p:cNvPr id="23" name="Right Arrow 22">
            <a:hlinkClick r:id="" action="ppaction://hlinkshowjump?jump=nextslide"/>
          </p:cNvPr>
          <p:cNvSpPr/>
          <p:nvPr/>
        </p:nvSpPr>
        <p:spPr>
          <a:xfrm>
            <a:off x="9409114" y="5819776"/>
            <a:ext cx="503237" cy="346075"/>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sp>
        <p:nvSpPr>
          <p:cNvPr id="19" name="TextBox 18"/>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4851077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68"/>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2068"/>
                                        </p:tgtEl>
                                        <p:attrNameLst>
                                          <p:attrName>ppt_x</p:attrName>
                                        </p:attrNameLst>
                                      </p:cBhvr>
                                      <p:tavLst>
                                        <p:tav tm="0">
                                          <p:val>
                                            <p:strVal val="ppt_x"/>
                                          </p:val>
                                        </p:tav>
                                        <p:tav tm="100000">
                                          <p:val>
                                            <p:strVal val="ppt_x"/>
                                          </p:val>
                                        </p:tav>
                                      </p:tavLst>
                                    </p:anim>
                                    <p:anim calcmode="lin" valueType="num">
                                      <p:cBhvr additive="base">
                                        <p:cTn id="7" dur="500"/>
                                        <p:tgtEl>
                                          <p:spTgt spid="2068"/>
                                        </p:tgtEl>
                                        <p:attrNameLst>
                                          <p:attrName>ppt_y</p:attrName>
                                        </p:attrNameLst>
                                      </p:cBhvr>
                                      <p:tavLst>
                                        <p:tav tm="0">
                                          <p:val>
                                            <p:strVal val="ppt_y"/>
                                          </p:val>
                                        </p:tav>
                                        <p:tav tm="100000">
                                          <p:val>
                                            <p:strVal val="1+ppt_h/2"/>
                                          </p:val>
                                        </p:tav>
                                      </p:tavLst>
                                    </p:anim>
                                    <p:set>
                                      <p:cBhvr>
                                        <p:cTn id="8" dur="1" fill="hold">
                                          <p:stCondLst>
                                            <p:cond delay="499"/>
                                          </p:stCondLst>
                                        </p:cTn>
                                        <p:tgtEl>
                                          <p:spTgt spid="2068"/>
                                        </p:tgtEl>
                                        <p:attrNameLst>
                                          <p:attrName>style.visibility</p:attrName>
                                        </p:attrNameLst>
                                      </p:cBhvr>
                                      <p:to>
                                        <p:strVal val="hidden"/>
                                      </p:to>
                                    </p:set>
                                  </p:childTnLst>
                                </p:cTn>
                              </p:par>
                            </p:childTnLst>
                          </p:cTn>
                        </p:par>
                      </p:childTnLst>
                    </p:cTn>
                  </p:par>
                </p:childTnLst>
              </p:cTn>
              <p:nextCondLst>
                <p:cond evt="onClick" delay="0">
                  <p:tgtEl>
                    <p:spTgt spid="2068"/>
                  </p:tgtEl>
                </p:cond>
              </p:nextCondLst>
            </p:seq>
            <p:seq concurrent="1" nextAc="seek">
              <p:cTn id="9" restart="whenNotActive" fill="hold" evtFilter="cancelBubble" nodeType="interactiveSeq">
                <p:stCondLst>
                  <p:cond evt="onClick" delay="0">
                    <p:tgtEl>
                      <p:spTgt spid="2054"/>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2054"/>
                  </p:tgtEl>
                </p:cond>
              </p:nextCondLst>
            </p:seq>
            <p:seq concurrent="1" nextAc="seek">
              <p:cTn id="14" restart="whenNotActive" fill="hold" evtFilter="cancelBubble" nodeType="interactiveSeq">
                <p:stCondLst>
                  <p:cond evt="onClick" delay="0">
                    <p:tgtEl>
                      <p:spTgt spid="2055"/>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nextCondLst>
                <p:cond evt="onClick" delay="0">
                  <p:tgtEl>
                    <p:spTgt spid="2055"/>
                  </p:tgtEl>
                </p:cond>
              </p:nextCondLst>
            </p:seq>
            <p:seq concurrent="1" nextAc="seek">
              <p:cTn id="19" restart="whenNotActive" fill="hold" evtFilter="cancelBubble" nodeType="interactiveSeq">
                <p:stCondLst>
                  <p:cond evt="onClick" delay="0">
                    <p:tgtEl>
                      <p:spTgt spid="2050"/>
                    </p:tgtEl>
                  </p:cond>
                </p:stCondLst>
                <p:endSync evt="end" delay="0">
                  <p:rtn val="all"/>
                </p:endSync>
                <p:childTnLst>
                  <p:par>
                    <p:cTn id="20" fill="hold" nodeType="clickPar">
                      <p:stCondLst>
                        <p:cond delay="0"/>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2"/>
                                        </p:tgtEl>
                                        <p:attrNameLst>
                                          <p:attrName>style.visibility</p:attrName>
                                        </p:attrNameLst>
                                      </p:cBhvr>
                                      <p:to>
                                        <p:strVal val="visible"/>
                                      </p:to>
                                    </p:set>
                                  </p:childTnLst>
                                </p:cTn>
                              </p:par>
                            </p:childTnLst>
                          </p:cTn>
                        </p:par>
                      </p:childTnLst>
                    </p:cTn>
                  </p:par>
                </p:childTnLst>
              </p:cTn>
              <p:nextCondLst>
                <p:cond evt="onClick" delay="0">
                  <p:tgtEl>
                    <p:spTgt spid="2050"/>
                  </p:tgtEl>
                </p:cond>
              </p:nextCondLst>
            </p:seq>
          </p:childTnLst>
        </p:cTn>
      </p:par>
    </p:tnLst>
    <p:bldLst>
      <p:bldP spid="20" grpId="0"/>
      <p:bldP spid="21" grpId="0"/>
      <p:bldP spid="2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31951" y="6453189"/>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3" action="ppaction://hlinksldjump"/>
          </p:cNvPr>
          <p:cNvSpPr/>
          <p:nvPr/>
        </p:nvSpPr>
        <p:spPr>
          <a:xfrm>
            <a:off x="2279650" y="620713"/>
            <a:ext cx="7704138" cy="568801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pic>
        <p:nvPicPr>
          <p:cNvPr id="8196" name="leaf 1"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703264"/>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leaf 2"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14954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leaf 3"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23590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3" descr="Z:\# Action Folder!\Text6.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2114" y="2774950"/>
            <a:ext cx="287337"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1" descr="Z:\# Action Folder!\Text4.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0376" y="1128713"/>
            <a:ext cx="1682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2" descr="Z:\# Action Folder!\Text5.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27350" y="1914525"/>
            <a:ext cx="2921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2" name="Picture 12" descr="Z:\# Action Folder!\Text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48200" y="823914"/>
            <a:ext cx="3392488"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3" name="Picture 13" descr="Z:\# Action Folder!\Text2.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053013" y="3429000"/>
            <a:ext cx="20510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4" name="Picture 14" descr="Z:\# Action Folder!\Text3.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016500" y="5680075"/>
            <a:ext cx="2141538"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5" name="Picture 17" descr="Z:\# Action Folder!\PDF &amp; Preview\PNG\Minibeasts\caterpillar-minibeast-new.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656138" y="4262439"/>
            <a:ext cx="3128962"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8" name="Picture 20" descr="Z:\# Action Folder!\PDF &amp; Preview\PNG\long-wavy-grass.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151314" y="3789364"/>
            <a:ext cx="4105275"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p:cNvSpPr txBox="1">
            <a:spLocks noChangeArrowheads="1"/>
          </p:cNvSpPr>
          <p:nvPr/>
        </p:nvSpPr>
        <p:spPr bwMode="auto">
          <a:xfrm>
            <a:off x="3657600" y="1173163"/>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am a mammal.</a:t>
            </a:r>
          </a:p>
        </p:txBody>
      </p:sp>
      <p:sp>
        <p:nvSpPr>
          <p:cNvPr id="21" name="TextBox 20"/>
          <p:cNvSpPr txBox="1">
            <a:spLocks noChangeArrowheads="1"/>
          </p:cNvSpPr>
          <p:nvPr/>
        </p:nvSpPr>
        <p:spPr bwMode="auto">
          <a:xfrm>
            <a:off x="3656013" y="1960563"/>
            <a:ext cx="42402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have a blowhole.</a:t>
            </a:r>
          </a:p>
        </p:txBody>
      </p:sp>
      <p:sp>
        <p:nvSpPr>
          <p:cNvPr id="22" name="TextBox 21"/>
          <p:cNvSpPr txBox="1">
            <a:spLocks noChangeArrowheads="1"/>
          </p:cNvSpPr>
          <p:nvPr/>
        </p:nvSpPr>
        <p:spPr bwMode="auto">
          <a:xfrm>
            <a:off x="3656013" y="2813050"/>
            <a:ext cx="42402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can grow to be very big .</a:t>
            </a:r>
          </a:p>
        </p:txBody>
      </p:sp>
      <p:sp>
        <p:nvSpPr>
          <p:cNvPr id="23" name="Right Arrow 22">
            <a:hlinkClick r:id="" action="ppaction://hlinkshowjump?jump=nextslide"/>
          </p:cNvPr>
          <p:cNvSpPr/>
          <p:nvPr/>
        </p:nvSpPr>
        <p:spPr>
          <a:xfrm>
            <a:off x="9409114" y="5819776"/>
            <a:ext cx="503237" cy="346075"/>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sp>
        <p:nvSpPr>
          <p:cNvPr id="19" name="TextBox 18"/>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40984752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68"/>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2068"/>
                                        </p:tgtEl>
                                        <p:attrNameLst>
                                          <p:attrName>ppt_x</p:attrName>
                                        </p:attrNameLst>
                                      </p:cBhvr>
                                      <p:tavLst>
                                        <p:tav tm="0">
                                          <p:val>
                                            <p:strVal val="ppt_x"/>
                                          </p:val>
                                        </p:tav>
                                        <p:tav tm="100000">
                                          <p:val>
                                            <p:strVal val="ppt_x"/>
                                          </p:val>
                                        </p:tav>
                                      </p:tavLst>
                                    </p:anim>
                                    <p:anim calcmode="lin" valueType="num">
                                      <p:cBhvr additive="base">
                                        <p:cTn id="7" dur="500"/>
                                        <p:tgtEl>
                                          <p:spTgt spid="2068"/>
                                        </p:tgtEl>
                                        <p:attrNameLst>
                                          <p:attrName>ppt_y</p:attrName>
                                        </p:attrNameLst>
                                      </p:cBhvr>
                                      <p:tavLst>
                                        <p:tav tm="0">
                                          <p:val>
                                            <p:strVal val="ppt_y"/>
                                          </p:val>
                                        </p:tav>
                                        <p:tav tm="100000">
                                          <p:val>
                                            <p:strVal val="1+ppt_h/2"/>
                                          </p:val>
                                        </p:tav>
                                      </p:tavLst>
                                    </p:anim>
                                    <p:set>
                                      <p:cBhvr>
                                        <p:cTn id="8" dur="1" fill="hold">
                                          <p:stCondLst>
                                            <p:cond delay="499"/>
                                          </p:stCondLst>
                                        </p:cTn>
                                        <p:tgtEl>
                                          <p:spTgt spid="2068"/>
                                        </p:tgtEl>
                                        <p:attrNameLst>
                                          <p:attrName>style.visibility</p:attrName>
                                        </p:attrNameLst>
                                      </p:cBhvr>
                                      <p:to>
                                        <p:strVal val="hidden"/>
                                      </p:to>
                                    </p:set>
                                  </p:childTnLst>
                                </p:cTn>
                              </p:par>
                            </p:childTnLst>
                          </p:cTn>
                        </p:par>
                      </p:childTnLst>
                    </p:cTn>
                  </p:par>
                </p:childTnLst>
              </p:cTn>
              <p:nextCondLst>
                <p:cond evt="onClick" delay="0">
                  <p:tgtEl>
                    <p:spTgt spid="2068"/>
                  </p:tgtEl>
                </p:cond>
              </p:nextCondLst>
            </p:seq>
            <p:seq concurrent="1" nextAc="seek">
              <p:cTn id="9" restart="whenNotActive" fill="hold" evtFilter="cancelBubble" nodeType="interactiveSeq">
                <p:stCondLst>
                  <p:cond evt="onClick" delay="0">
                    <p:tgtEl>
                      <p:spTgt spid="2054"/>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2054"/>
                  </p:tgtEl>
                </p:cond>
              </p:nextCondLst>
            </p:seq>
            <p:seq concurrent="1" nextAc="seek">
              <p:cTn id="14" restart="whenNotActive" fill="hold" evtFilter="cancelBubble" nodeType="interactiveSeq">
                <p:stCondLst>
                  <p:cond evt="onClick" delay="0">
                    <p:tgtEl>
                      <p:spTgt spid="2055"/>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nextCondLst>
                <p:cond evt="onClick" delay="0">
                  <p:tgtEl>
                    <p:spTgt spid="2055"/>
                  </p:tgtEl>
                </p:cond>
              </p:nextCondLst>
            </p:seq>
            <p:seq concurrent="1" nextAc="seek">
              <p:cTn id="19" restart="whenNotActive" fill="hold" evtFilter="cancelBubble" nodeType="interactiveSeq">
                <p:stCondLst>
                  <p:cond evt="onClick" delay="0">
                    <p:tgtEl>
                      <p:spTgt spid="2050"/>
                    </p:tgtEl>
                  </p:cond>
                </p:stCondLst>
                <p:endSync evt="end" delay="0">
                  <p:rtn val="all"/>
                </p:endSync>
                <p:childTnLst>
                  <p:par>
                    <p:cTn id="20" fill="hold" nodeType="clickPar">
                      <p:stCondLst>
                        <p:cond delay="0"/>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2"/>
                                        </p:tgtEl>
                                        <p:attrNameLst>
                                          <p:attrName>style.visibility</p:attrName>
                                        </p:attrNameLst>
                                      </p:cBhvr>
                                      <p:to>
                                        <p:strVal val="visible"/>
                                      </p:to>
                                    </p:set>
                                  </p:childTnLst>
                                </p:cTn>
                              </p:par>
                            </p:childTnLst>
                          </p:cTn>
                        </p:par>
                      </p:childTnLst>
                    </p:cTn>
                  </p:par>
                </p:childTnLst>
              </p:cTn>
              <p:nextCondLst>
                <p:cond evt="onClick" delay="0">
                  <p:tgtEl>
                    <p:spTgt spid="2050"/>
                  </p:tgtEl>
                </p:cond>
              </p:nextCondLst>
            </p:seq>
          </p:childTnLst>
        </p:cTn>
      </p:par>
    </p:tnLst>
    <p:bldLst>
      <p:bldP spid="20" grpId="0"/>
      <p:bldP spid="21" grpId="0"/>
      <p:bldP spid="2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31951" y="6453189"/>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3" action="ppaction://hlinksldjump"/>
          </p:cNvPr>
          <p:cNvSpPr/>
          <p:nvPr/>
        </p:nvSpPr>
        <p:spPr>
          <a:xfrm>
            <a:off x="2279650" y="620713"/>
            <a:ext cx="7704138" cy="568801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pic>
        <p:nvPicPr>
          <p:cNvPr id="9220" name="leaf 1"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703264"/>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leaf 2"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14954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leaf 3"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23590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3" descr="Z:\# Action Folder!\Text6.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2114" y="2774950"/>
            <a:ext cx="287337"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1" descr="Z:\# Action Folder!\Text4.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0376" y="1128713"/>
            <a:ext cx="1682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2" descr="Z:\# Action Folder!\Text5.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27350" y="1914525"/>
            <a:ext cx="2921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6" name="Picture 12" descr="Z:\# Action Folder!\Text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48200" y="823914"/>
            <a:ext cx="3392488"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7" name="Picture 13" descr="Z:\# Action Folder!\Text2.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053013" y="3429000"/>
            <a:ext cx="20510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8" name="Picture 14" descr="Z:\# Action Folder!\Text3.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016500" y="5883275"/>
            <a:ext cx="2141538" cy="20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9" name="Picture 17" descr="Z:\# Action Folder!\PDF &amp; Preview\PNG\Minibeasts\caterpillar-minibeast-new.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735639" y="3978275"/>
            <a:ext cx="846137"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8" name="Picture 20" descr="Z:\# Action Folder!\PDF &amp; Preview\PNG\long-wavy-grass.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008439" y="3860801"/>
            <a:ext cx="4103687" cy="244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p:cNvSpPr txBox="1">
            <a:spLocks noChangeArrowheads="1"/>
          </p:cNvSpPr>
          <p:nvPr/>
        </p:nvSpPr>
        <p:spPr bwMode="auto">
          <a:xfrm>
            <a:off x="3432176" y="1157288"/>
            <a:ext cx="66960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Unusually, the males of my species become pregnant.</a:t>
            </a:r>
          </a:p>
        </p:txBody>
      </p:sp>
      <p:sp>
        <p:nvSpPr>
          <p:cNvPr id="21" name="TextBox 20"/>
          <p:cNvSpPr txBox="1">
            <a:spLocks noChangeArrowheads="1"/>
          </p:cNvSpPr>
          <p:nvPr/>
        </p:nvSpPr>
        <p:spPr bwMode="auto">
          <a:xfrm>
            <a:off x="3432176" y="1963739"/>
            <a:ext cx="4240213"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am an endangered animal.</a:t>
            </a:r>
          </a:p>
        </p:txBody>
      </p:sp>
      <p:sp>
        <p:nvSpPr>
          <p:cNvPr id="22" name="TextBox 21"/>
          <p:cNvSpPr txBox="1">
            <a:spLocks noChangeArrowheads="1"/>
          </p:cNvSpPr>
          <p:nvPr/>
        </p:nvSpPr>
        <p:spPr bwMode="auto">
          <a:xfrm>
            <a:off x="3432175" y="2813050"/>
            <a:ext cx="52451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Despite my name, I am actually a fish.</a:t>
            </a:r>
          </a:p>
        </p:txBody>
      </p:sp>
      <p:sp>
        <p:nvSpPr>
          <p:cNvPr id="23" name="Right Arrow 22">
            <a:hlinkClick r:id="" action="ppaction://hlinkshowjump?jump=nextslide"/>
          </p:cNvPr>
          <p:cNvSpPr/>
          <p:nvPr/>
        </p:nvSpPr>
        <p:spPr>
          <a:xfrm>
            <a:off x="9409114" y="5819776"/>
            <a:ext cx="503237" cy="346075"/>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sp>
        <p:nvSpPr>
          <p:cNvPr id="19" name="TextBox 18"/>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26793041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68"/>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2068"/>
                                        </p:tgtEl>
                                        <p:attrNameLst>
                                          <p:attrName>ppt_x</p:attrName>
                                        </p:attrNameLst>
                                      </p:cBhvr>
                                      <p:tavLst>
                                        <p:tav tm="0">
                                          <p:val>
                                            <p:strVal val="ppt_x"/>
                                          </p:val>
                                        </p:tav>
                                        <p:tav tm="100000">
                                          <p:val>
                                            <p:strVal val="ppt_x"/>
                                          </p:val>
                                        </p:tav>
                                      </p:tavLst>
                                    </p:anim>
                                    <p:anim calcmode="lin" valueType="num">
                                      <p:cBhvr additive="base">
                                        <p:cTn id="7" dur="500"/>
                                        <p:tgtEl>
                                          <p:spTgt spid="2068"/>
                                        </p:tgtEl>
                                        <p:attrNameLst>
                                          <p:attrName>ppt_y</p:attrName>
                                        </p:attrNameLst>
                                      </p:cBhvr>
                                      <p:tavLst>
                                        <p:tav tm="0">
                                          <p:val>
                                            <p:strVal val="ppt_y"/>
                                          </p:val>
                                        </p:tav>
                                        <p:tav tm="100000">
                                          <p:val>
                                            <p:strVal val="1+ppt_h/2"/>
                                          </p:val>
                                        </p:tav>
                                      </p:tavLst>
                                    </p:anim>
                                    <p:set>
                                      <p:cBhvr>
                                        <p:cTn id="8" dur="1" fill="hold">
                                          <p:stCondLst>
                                            <p:cond delay="499"/>
                                          </p:stCondLst>
                                        </p:cTn>
                                        <p:tgtEl>
                                          <p:spTgt spid="2068"/>
                                        </p:tgtEl>
                                        <p:attrNameLst>
                                          <p:attrName>style.visibility</p:attrName>
                                        </p:attrNameLst>
                                      </p:cBhvr>
                                      <p:to>
                                        <p:strVal val="hidden"/>
                                      </p:to>
                                    </p:set>
                                  </p:childTnLst>
                                </p:cTn>
                              </p:par>
                            </p:childTnLst>
                          </p:cTn>
                        </p:par>
                      </p:childTnLst>
                    </p:cTn>
                  </p:par>
                </p:childTnLst>
              </p:cTn>
              <p:nextCondLst>
                <p:cond evt="onClick" delay="0">
                  <p:tgtEl>
                    <p:spTgt spid="2068"/>
                  </p:tgtEl>
                </p:cond>
              </p:nextCondLst>
            </p:seq>
            <p:seq concurrent="1" nextAc="seek">
              <p:cTn id="9" restart="whenNotActive" fill="hold" evtFilter="cancelBubble" nodeType="interactiveSeq">
                <p:stCondLst>
                  <p:cond evt="onClick" delay="0">
                    <p:tgtEl>
                      <p:spTgt spid="2054"/>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2054"/>
                  </p:tgtEl>
                </p:cond>
              </p:nextCondLst>
            </p:seq>
            <p:seq concurrent="1" nextAc="seek">
              <p:cTn id="14" restart="whenNotActive" fill="hold" evtFilter="cancelBubble" nodeType="interactiveSeq">
                <p:stCondLst>
                  <p:cond evt="onClick" delay="0">
                    <p:tgtEl>
                      <p:spTgt spid="2055"/>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nextCondLst>
                <p:cond evt="onClick" delay="0">
                  <p:tgtEl>
                    <p:spTgt spid="2055"/>
                  </p:tgtEl>
                </p:cond>
              </p:nextCondLst>
            </p:seq>
            <p:seq concurrent="1" nextAc="seek">
              <p:cTn id="19" restart="whenNotActive" fill="hold" evtFilter="cancelBubble" nodeType="interactiveSeq">
                <p:stCondLst>
                  <p:cond evt="onClick" delay="0">
                    <p:tgtEl>
                      <p:spTgt spid="2050"/>
                    </p:tgtEl>
                  </p:cond>
                </p:stCondLst>
                <p:endSync evt="end" delay="0">
                  <p:rtn val="all"/>
                </p:endSync>
                <p:childTnLst>
                  <p:par>
                    <p:cTn id="20" fill="hold" nodeType="clickPar">
                      <p:stCondLst>
                        <p:cond delay="0"/>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2"/>
                                        </p:tgtEl>
                                        <p:attrNameLst>
                                          <p:attrName>style.visibility</p:attrName>
                                        </p:attrNameLst>
                                      </p:cBhvr>
                                      <p:to>
                                        <p:strVal val="visible"/>
                                      </p:to>
                                    </p:set>
                                  </p:childTnLst>
                                </p:cTn>
                              </p:par>
                            </p:childTnLst>
                          </p:cTn>
                        </p:par>
                      </p:childTnLst>
                    </p:cTn>
                  </p:par>
                </p:childTnLst>
              </p:cTn>
              <p:nextCondLst>
                <p:cond evt="onClick" delay="0">
                  <p:tgtEl>
                    <p:spTgt spid="2050"/>
                  </p:tgtEl>
                </p:cond>
              </p:nextCondLst>
            </p:seq>
          </p:childTnLst>
        </p:cTn>
      </p:par>
    </p:tnLst>
    <p:bldLst>
      <p:bldP spid="20" grpId="0"/>
      <p:bldP spid="21" grpId="0"/>
      <p:bldP spid="2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31951" y="6453189"/>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3" action="ppaction://hlinksldjump"/>
          </p:cNvPr>
          <p:cNvSpPr/>
          <p:nvPr/>
        </p:nvSpPr>
        <p:spPr>
          <a:xfrm>
            <a:off x="2279650" y="620713"/>
            <a:ext cx="7704138" cy="568801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pic>
        <p:nvPicPr>
          <p:cNvPr id="10244" name="leaf 1"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703264"/>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leaf 2"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14954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leaf 3"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23590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3" descr="Z:\# Action Folder!\Text6.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2114" y="2774950"/>
            <a:ext cx="287337"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1" descr="Z:\# Action Folder!\Text4.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0376" y="1128713"/>
            <a:ext cx="1682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2" descr="Z:\# Action Folder!\Text5.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27350" y="1914525"/>
            <a:ext cx="2921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0" name="Picture 12" descr="Z:\# Action Folder!\Text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48200" y="823914"/>
            <a:ext cx="3392488"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1" name="Picture 13" descr="Z:\# Action Folder!\Text2.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053013" y="3429000"/>
            <a:ext cx="20510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2" name="Picture 14" descr="Z:\# Action Folder!\Text3.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656139" y="5661026"/>
            <a:ext cx="2955925"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3" name="Picture 17" descr="Z:\# Action Folder!\PDF &amp; Preview\PNG\Minibeasts\caterpillar-minibeast-new.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656139" y="4283076"/>
            <a:ext cx="2808287" cy="130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8" name="Picture 20" descr="Z:\# Action Folder!\PDF &amp; Preview\PNG\long-wavy-grass.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008439" y="3789364"/>
            <a:ext cx="4103687"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p:cNvSpPr txBox="1">
            <a:spLocks noChangeArrowheads="1"/>
          </p:cNvSpPr>
          <p:nvPr/>
        </p:nvSpPr>
        <p:spPr bwMode="auto">
          <a:xfrm>
            <a:off x="3584576" y="1200150"/>
            <a:ext cx="53387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have a very long and sharp nose.</a:t>
            </a:r>
          </a:p>
        </p:txBody>
      </p:sp>
      <p:sp>
        <p:nvSpPr>
          <p:cNvPr id="21" name="TextBox 20"/>
          <p:cNvSpPr txBox="1">
            <a:spLocks noChangeArrowheads="1"/>
          </p:cNvSpPr>
          <p:nvPr/>
        </p:nvSpPr>
        <p:spPr bwMode="auto">
          <a:xfrm>
            <a:off x="3571876" y="1971675"/>
            <a:ext cx="59674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am one of the fastest swimmers in the ocean.</a:t>
            </a:r>
          </a:p>
        </p:txBody>
      </p:sp>
      <p:sp>
        <p:nvSpPr>
          <p:cNvPr id="22" name="TextBox 21"/>
          <p:cNvSpPr txBox="1">
            <a:spLocks noChangeArrowheads="1"/>
          </p:cNvSpPr>
          <p:nvPr/>
        </p:nvSpPr>
        <p:spPr bwMode="auto">
          <a:xfrm>
            <a:off x="3568701" y="2794000"/>
            <a:ext cx="42402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am most active at night.</a:t>
            </a:r>
          </a:p>
        </p:txBody>
      </p:sp>
      <p:sp>
        <p:nvSpPr>
          <p:cNvPr id="23" name="Right Arrow 22">
            <a:hlinkClick r:id="" action="ppaction://hlinkshowjump?jump=nextslide"/>
          </p:cNvPr>
          <p:cNvSpPr/>
          <p:nvPr/>
        </p:nvSpPr>
        <p:spPr>
          <a:xfrm>
            <a:off x="9409114" y="5819776"/>
            <a:ext cx="503237" cy="346075"/>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sp>
        <p:nvSpPr>
          <p:cNvPr id="19" name="TextBox 18"/>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38194003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68"/>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2068"/>
                                        </p:tgtEl>
                                        <p:attrNameLst>
                                          <p:attrName>ppt_x</p:attrName>
                                        </p:attrNameLst>
                                      </p:cBhvr>
                                      <p:tavLst>
                                        <p:tav tm="0">
                                          <p:val>
                                            <p:strVal val="ppt_x"/>
                                          </p:val>
                                        </p:tav>
                                        <p:tav tm="100000">
                                          <p:val>
                                            <p:strVal val="ppt_x"/>
                                          </p:val>
                                        </p:tav>
                                      </p:tavLst>
                                    </p:anim>
                                    <p:anim calcmode="lin" valueType="num">
                                      <p:cBhvr additive="base">
                                        <p:cTn id="7" dur="500"/>
                                        <p:tgtEl>
                                          <p:spTgt spid="2068"/>
                                        </p:tgtEl>
                                        <p:attrNameLst>
                                          <p:attrName>ppt_y</p:attrName>
                                        </p:attrNameLst>
                                      </p:cBhvr>
                                      <p:tavLst>
                                        <p:tav tm="0">
                                          <p:val>
                                            <p:strVal val="ppt_y"/>
                                          </p:val>
                                        </p:tav>
                                        <p:tav tm="100000">
                                          <p:val>
                                            <p:strVal val="1+ppt_h/2"/>
                                          </p:val>
                                        </p:tav>
                                      </p:tavLst>
                                    </p:anim>
                                    <p:set>
                                      <p:cBhvr>
                                        <p:cTn id="8" dur="1" fill="hold">
                                          <p:stCondLst>
                                            <p:cond delay="499"/>
                                          </p:stCondLst>
                                        </p:cTn>
                                        <p:tgtEl>
                                          <p:spTgt spid="2068"/>
                                        </p:tgtEl>
                                        <p:attrNameLst>
                                          <p:attrName>style.visibility</p:attrName>
                                        </p:attrNameLst>
                                      </p:cBhvr>
                                      <p:to>
                                        <p:strVal val="hidden"/>
                                      </p:to>
                                    </p:set>
                                  </p:childTnLst>
                                </p:cTn>
                              </p:par>
                            </p:childTnLst>
                          </p:cTn>
                        </p:par>
                      </p:childTnLst>
                    </p:cTn>
                  </p:par>
                </p:childTnLst>
              </p:cTn>
              <p:nextCondLst>
                <p:cond evt="onClick" delay="0">
                  <p:tgtEl>
                    <p:spTgt spid="2068"/>
                  </p:tgtEl>
                </p:cond>
              </p:nextCondLst>
            </p:seq>
            <p:seq concurrent="1" nextAc="seek">
              <p:cTn id="9" restart="whenNotActive" fill="hold" evtFilter="cancelBubble" nodeType="interactiveSeq">
                <p:stCondLst>
                  <p:cond evt="onClick" delay="0">
                    <p:tgtEl>
                      <p:spTgt spid="2054"/>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2054"/>
                  </p:tgtEl>
                </p:cond>
              </p:nextCondLst>
            </p:seq>
            <p:seq concurrent="1" nextAc="seek">
              <p:cTn id="14" restart="whenNotActive" fill="hold" evtFilter="cancelBubble" nodeType="interactiveSeq">
                <p:stCondLst>
                  <p:cond evt="onClick" delay="0">
                    <p:tgtEl>
                      <p:spTgt spid="2055"/>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nextCondLst>
                <p:cond evt="onClick" delay="0">
                  <p:tgtEl>
                    <p:spTgt spid="2055"/>
                  </p:tgtEl>
                </p:cond>
              </p:nextCondLst>
            </p:seq>
            <p:seq concurrent="1" nextAc="seek">
              <p:cTn id="19" restart="whenNotActive" fill="hold" evtFilter="cancelBubble" nodeType="interactiveSeq">
                <p:stCondLst>
                  <p:cond evt="onClick" delay="0">
                    <p:tgtEl>
                      <p:spTgt spid="2050"/>
                    </p:tgtEl>
                  </p:cond>
                </p:stCondLst>
                <p:endSync evt="end" delay="0">
                  <p:rtn val="all"/>
                </p:endSync>
                <p:childTnLst>
                  <p:par>
                    <p:cTn id="20" fill="hold" nodeType="clickPar">
                      <p:stCondLst>
                        <p:cond delay="0"/>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2"/>
                                        </p:tgtEl>
                                        <p:attrNameLst>
                                          <p:attrName>style.visibility</p:attrName>
                                        </p:attrNameLst>
                                      </p:cBhvr>
                                      <p:to>
                                        <p:strVal val="visible"/>
                                      </p:to>
                                    </p:set>
                                  </p:childTnLst>
                                </p:cTn>
                              </p:par>
                            </p:childTnLst>
                          </p:cTn>
                        </p:par>
                      </p:childTnLst>
                    </p:cTn>
                  </p:par>
                </p:childTnLst>
              </p:cTn>
              <p:nextCondLst>
                <p:cond evt="onClick" delay="0">
                  <p:tgtEl>
                    <p:spTgt spid="2050"/>
                  </p:tgtEl>
                </p:cond>
              </p:nextCondLst>
            </p:seq>
          </p:childTnLst>
        </p:cTn>
      </p:par>
    </p:tnLst>
    <p:bldLst>
      <p:bldP spid="20" grpId="0"/>
      <p:bldP spid="21" grpId="0"/>
      <p:bldP spid="2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31951" y="6453189"/>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3" action="ppaction://hlinksldjump"/>
          </p:cNvPr>
          <p:cNvSpPr/>
          <p:nvPr/>
        </p:nvSpPr>
        <p:spPr>
          <a:xfrm>
            <a:off x="2279650" y="620713"/>
            <a:ext cx="7704138" cy="568801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pic>
        <p:nvPicPr>
          <p:cNvPr id="11268" name="leaf 1"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703264"/>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leaf 2"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14954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leaf 3"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23590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3" descr="Z:\# Action Folder!\Text6.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2114" y="2774950"/>
            <a:ext cx="287337"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1" descr="Z:\# Action Folder!\Text4.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0376" y="1128713"/>
            <a:ext cx="1682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2" descr="Z:\# Action Folder!\Text5.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27350" y="1914525"/>
            <a:ext cx="2921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4" name="Picture 12" descr="Z:\# Action Folder!\Text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48200" y="823914"/>
            <a:ext cx="3392488"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5" name="Picture 13" descr="Z:\# Action Folder!\Text2.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053013" y="3429000"/>
            <a:ext cx="20510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6" name="Picture 14" descr="Z:\# Action Folder!\Text3.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886325" y="5732463"/>
            <a:ext cx="24955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7" name="Picture 17" descr="Z:\# Action Folder!\PDF &amp; Preview\PNG\Minibeasts\caterpillar-minibeast-new.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880101" y="3933825"/>
            <a:ext cx="733425" cy="180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8" name="Picture 20" descr="Z:\# Action Folder!\PDF &amp; Preview\PNG\long-wavy-grass.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079875" y="3716338"/>
            <a:ext cx="4103688" cy="244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p:cNvSpPr txBox="1">
            <a:spLocks noChangeArrowheads="1"/>
          </p:cNvSpPr>
          <p:nvPr/>
        </p:nvSpPr>
        <p:spPr bwMode="auto">
          <a:xfrm>
            <a:off x="3584575" y="1162051"/>
            <a:ext cx="60404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can be smaller than a pinhead or bigger than a human.</a:t>
            </a:r>
          </a:p>
        </p:txBody>
      </p:sp>
      <p:sp>
        <p:nvSpPr>
          <p:cNvPr id="21" name="TextBox 20"/>
          <p:cNvSpPr txBox="1">
            <a:spLocks noChangeArrowheads="1"/>
          </p:cNvSpPr>
          <p:nvPr/>
        </p:nvSpPr>
        <p:spPr bwMode="auto">
          <a:xfrm>
            <a:off x="3584576" y="1958975"/>
            <a:ext cx="59674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have no brain.</a:t>
            </a:r>
          </a:p>
        </p:txBody>
      </p:sp>
      <p:sp>
        <p:nvSpPr>
          <p:cNvPr id="22" name="TextBox 21"/>
          <p:cNvSpPr txBox="1">
            <a:spLocks noChangeArrowheads="1"/>
          </p:cNvSpPr>
          <p:nvPr/>
        </p:nvSpPr>
        <p:spPr bwMode="auto">
          <a:xfrm>
            <a:off x="3568701" y="2693988"/>
            <a:ext cx="42402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can sometimes change colours.</a:t>
            </a:r>
          </a:p>
        </p:txBody>
      </p:sp>
      <p:sp>
        <p:nvSpPr>
          <p:cNvPr id="23" name="Right Arrow 22">
            <a:hlinkClick r:id="" action="ppaction://hlinkshowjump?jump=nextslide"/>
          </p:cNvPr>
          <p:cNvSpPr/>
          <p:nvPr/>
        </p:nvSpPr>
        <p:spPr>
          <a:xfrm>
            <a:off x="9409114" y="5819776"/>
            <a:ext cx="503237" cy="346075"/>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sp>
        <p:nvSpPr>
          <p:cNvPr id="19" name="TextBox 18"/>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23242569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68"/>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2068"/>
                                        </p:tgtEl>
                                        <p:attrNameLst>
                                          <p:attrName>ppt_x</p:attrName>
                                        </p:attrNameLst>
                                      </p:cBhvr>
                                      <p:tavLst>
                                        <p:tav tm="0">
                                          <p:val>
                                            <p:strVal val="ppt_x"/>
                                          </p:val>
                                        </p:tav>
                                        <p:tav tm="100000">
                                          <p:val>
                                            <p:strVal val="ppt_x"/>
                                          </p:val>
                                        </p:tav>
                                      </p:tavLst>
                                    </p:anim>
                                    <p:anim calcmode="lin" valueType="num">
                                      <p:cBhvr additive="base">
                                        <p:cTn id="7" dur="500"/>
                                        <p:tgtEl>
                                          <p:spTgt spid="2068"/>
                                        </p:tgtEl>
                                        <p:attrNameLst>
                                          <p:attrName>ppt_y</p:attrName>
                                        </p:attrNameLst>
                                      </p:cBhvr>
                                      <p:tavLst>
                                        <p:tav tm="0">
                                          <p:val>
                                            <p:strVal val="ppt_y"/>
                                          </p:val>
                                        </p:tav>
                                        <p:tav tm="100000">
                                          <p:val>
                                            <p:strVal val="1+ppt_h/2"/>
                                          </p:val>
                                        </p:tav>
                                      </p:tavLst>
                                    </p:anim>
                                    <p:set>
                                      <p:cBhvr>
                                        <p:cTn id="8" dur="1" fill="hold">
                                          <p:stCondLst>
                                            <p:cond delay="499"/>
                                          </p:stCondLst>
                                        </p:cTn>
                                        <p:tgtEl>
                                          <p:spTgt spid="2068"/>
                                        </p:tgtEl>
                                        <p:attrNameLst>
                                          <p:attrName>style.visibility</p:attrName>
                                        </p:attrNameLst>
                                      </p:cBhvr>
                                      <p:to>
                                        <p:strVal val="hidden"/>
                                      </p:to>
                                    </p:set>
                                  </p:childTnLst>
                                </p:cTn>
                              </p:par>
                            </p:childTnLst>
                          </p:cTn>
                        </p:par>
                      </p:childTnLst>
                    </p:cTn>
                  </p:par>
                </p:childTnLst>
              </p:cTn>
              <p:nextCondLst>
                <p:cond evt="onClick" delay="0">
                  <p:tgtEl>
                    <p:spTgt spid="2068"/>
                  </p:tgtEl>
                </p:cond>
              </p:nextCondLst>
            </p:seq>
            <p:seq concurrent="1" nextAc="seek">
              <p:cTn id="9" restart="whenNotActive" fill="hold" evtFilter="cancelBubble" nodeType="interactiveSeq">
                <p:stCondLst>
                  <p:cond evt="onClick" delay="0">
                    <p:tgtEl>
                      <p:spTgt spid="2054"/>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2054"/>
                  </p:tgtEl>
                </p:cond>
              </p:nextCondLst>
            </p:seq>
            <p:seq concurrent="1" nextAc="seek">
              <p:cTn id="14" restart="whenNotActive" fill="hold" evtFilter="cancelBubble" nodeType="interactiveSeq">
                <p:stCondLst>
                  <p:cond evt="onClick" delay="0">
                    <p:tgtEl>
                      <p:spTgt spid="2055"/>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nextCondLst>
                <p:cond evt="onClick" delay="0">
                  <p:tgtEl>
                    <p:spTgt spid="2055"/>
                  </p:tgtEl>
                </p:cond>
              </p:nextCondLst>
            </p:seq>
            <p:seq concurrent="1" nextAc="seek">
              <p:cTn id="19" restart="whenNotActive" fill="hold" evtFilter="cancelBubble" nodeType="interactiveSeq">
                <p:stCondLst>
                  <p:cond evt="onClick" delay="0">
                    <p:tgtEl>
                      <p:spTgt spid="2050"/>
                    </p:tgtEl>
                  </p:cond>
                </p:stCondLst>
                <p:endSync evt="end" delay="0">
                  <p:rtn val="all"/>
                </p:endSync>
                <p:childTnLst>
                  <p:par>
                    <p:cTn id="20" fill="hold" nodeType="clickPar">
                      <p:stCondLst>
                        <p:cond delay="0"/>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2"/>
                                        </p:tgtEl>
                                        <p:attrNameLst>
                                          <p:attrName>style.visibility</p:attrName>
                                        </p:attrNameLst>
                                      </p:cBhvr>
                                      <p:to>
                                        <p:strVal val="visible"/>
                                      </p:to>
                                    </p:set>
                                  </p:childTnLst>
                                </p:cTn>
                              </p:par>
                            </p:childTnLst>
                          </p:cTn>
                        </p:par>
                      </p:childTnLst>
                    </p:cTn>
                  </p:par>
                </p:childTnLst>
              </p:cTn>
              <p:nextCondLst>
                <p:cond evt="onClick" delay="0">
                  <p:tgtEl>
                    <p:spTgt spid="2050"/>
                  </p:tgtEl>
                </p:cond>
              </p:nextCondLst>
            </p:seq>
          </p:childTnLst>
        </p:cTn>
      </p:par>
    </p:tnLst>
    <p:bldLst>
      <p:bldP spid="20" grpId="0"/>
      <p:bldP spid="21" grpId="0"/>
      <p:bldP spid="2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31951" y="6453189"/>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3" action="ppaction://hlinksldjump"/>
          </p:cNvPr>
          <p:cNvSpPr/>
          <p:nvPr/>
        </p:nvSpPr>
        <p:spPr>
          <a:xfrm>
            <a:off x="2279650" y="620713"/>
            <a:ext cx="7704138" cy="568801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pic>
        <p:nvPicPr>
          <p:cNvPr id="12292" name="leaf 1"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703264"/>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leaf 2"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14954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leaf 3" descr="Z:\# Action Folder!\PDF &amp; Preview\PNG\Minibeasts\leaf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82863" y="2359026"/>
            <a:ext cx="7048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3" descr="Z:\# Action Folder!\Text6.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2114" y="2774950"/>
            <a:ext cx="287337"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1" descr="Z:\# Action Folder!\Text4.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0376" y="1128713"/>
            <a:ext cx="1682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2" descr="Z:\# Action Folder!\Text5.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27350" y="1914525"/>
            <a:ext cx="2921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12" descr="Z:\# Action Folder!\Text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48200" y="823914"/>
            <a:ext cx="3392488"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9" name="Picture 13" descr="Z:\# Action Folder!\Text2.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053013" y="3429000"/>
            <a:ext cx="20510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0" name="Picture 14" descr="Z:\# Action Folder!\Text3.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886325" y="5589589"/>
            <a:ext cx="249555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1" name="Picture 17" descr="Z:\# Action Folder!\PDF &amp; Preview\PNG\Minibeasts\caterpillar-minibeast-new.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656139" y="4149725"/>
            <a:ext cx="30241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8" name="Picture 20" descr="Z:\# Action Folder!\PDF &amp; Preview\PNG\long-wavy-grass.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935414" y="3860801"/>
            <a:ext cx="4105275" cy="244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p:cNvSpPr txBox="1">
            <a:spLocks noChangeArrowheads="1"/>
          </p:cNvSpPr>
          <p:nvPr/>
        </p:nvSpPr>
        <p:spPr bwMode="auto">
          <a:xfrm>
            <a:off x="3606801" y="1212850"/>
            <a:ext cx="53387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am a mammal.</a:t>
            </a:r>
          </a:p>
        </p:txBody>
      </p:sp>
      <p:sp>
        <p:nvSpPr>
          <p:cNvPr id="21" name="TextBox 20"/>
          <p:cNvSpPr txBox="1">
            <a:spLocks noChangeArrowheads="1"/>
          </p:cNvSpPr>
          <p:nvPr/>
        </p:nvSpPr>
        <p:spPr bwMode="auto">
          <a:xfrm>
            <a:off x="3590926" y="1973263"/>
            <a:ext cx="59658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use special equipment to breathe under water.</a:t>
            </a:r>
          </a:p>
        </p:txBody>
      </p:sp>
      <p:sp>
        <p:nvSpPr>
          <p:cNvPr id="22" name="TextBox 21"/>
          <p:cNvSpPr txBox="1">
            <a:spLocks noChangeArrowheads="1"/>
          </p:cNvSpPr>
          <p:nvPr/>
        </p:nvSpPr>
        <p:spPr bwMode="auto">
          <a:xfrm>
            <a:off x="3568701" y="2781300"/>
            <a:ext cx="42402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GB" altLang="en-US" sz="2000">
                <a:solidFill>
                  <a:prstClr val="black"/>
                </a:solidFill>
                <a:latin typeface="Comic Sans MS" panose="030F0702030302020204" pitchFamily="66" charset="0"/>
              </a:rPr>
              <a:t>I spend most of my time on land.</a:t>
            </a:r>
          </a:p>
        </p:txBody>
      </p:sp>
      <p:sp>
        <p:nvSpPr>
          <p:cNvPr id="23" name="Right Arrow 22">
            <a:hlinkClick r:id="" action="ppaction://hlinkshowjump?jump=nextslide"/>
          </p:cNvPr>
          <p:cNvSpPr/>
          <p:nvPr/>
        </p:nvSpPr>
        <p:spPr>
          <a:xfrm>
            <a:off x="9409114" y="5819776"/>
            <a:ext cx="503237" cy="346075"/>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sp>
        <p:nvSpPr>
          <p:cNvPr id="19" name="TextBox 18"/>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10290990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68"/>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2068"/>
                                        </p:tgtEl>
                                        <p:attrNameLst>
                                          <p:attrName>ppt_x</p:attrName>
                                        </p:attrNameLst>
                                      </p:cBhvr>
                                      <p:tavLst>
                                        <p:tav tm="0">
                                          <p:val>
                                            <p:strVal val="ppt_x"/>
                                          </p:val>
                                        </p:tav>
                                        <p:tav tm="100000">
                                          <p:val>
                                            <p:strVal val="ppt_x"/>
                                          </p:val>
                                        </p:tav>
                                      </p:tavLst>
                                    </p:anim>
                                    <p:anim calcmode="lin" valueType="num">
                                      <p:cBhvr additive="base">
                                        <p:cTn id="7" dur="500"/>
                                        <p:tgtEl>
                                          <p:spTgt spid="2068"/>
                                        </p:tgtEl>
                                        <p:attrNameLst>
                                          <p:attrName>ppt_y</p:attrName>
                                        </p:attrNameLst>
                                      </p:cBhvr>
                                      <p:tavLst>
                                        <p:tav tm="0">
                                          <p:val>
                                            <p:strVal val="ppt_y"/>
                                          </p:val>
                                        </p:tav>
                                        <p:tav tm="100000">
                                          <p:val>
                                            <p:strVal val="1+ppt_h/2"/>
                                          </p:val>
                                        </p:tav>
                                      </p:tavLst>
                                    </p:anim>
                                    <p:set>
                                      <p:cBhvr>
                                        <p:cTn id="8" dur="1" fill="hold">
                                          <p:stCondLst>
                                            <p:cond delay="499"/>
                                          </p:stCondLst>
                                        </p:cTn>
                                        <p:tgtEl>
                                          <p:spTgt spid="2068"/>
                                        </p:tgtEl>
                                        <p:attrNameLst>
                                          <p:attrName>style.visibility</p:attrName>
                                        </p:attrNameLst>
                                      </p:cBhvr>
                                      <p:to>
                                        <p:strVal val="hidden"/>
                                      </p:to>
                                    </p:set>
                                  </p:childTnLst>
                                </p:cTn>
                              </p:par>
                            </p:childTnLst>
                          </p:cTn>
                        </p:par>
                      </p:childTnLst>
                    </p:cTn>
                  </p:par>
                </p:childTnLst>
              </p:cTn>
              <p:nextCondLst>
                <p:cond evt="onClick" delay="0">
                  <p:tgtEl>
                    <p:spTgt spid="2068"/>
                  </p:tgtEl>
                </p:cond>
              </p:nextCondLst>
            </p:seq>
            <p:seq concurrent="1" nextAc="seek">
              <p:cTn id="9" restart="whenNotActive" fill="hold" evtFilter="cancelBubble" nodeType="interactiveSeq">
                <p:stCondLst>
                  <p:cond evt="onClick" delay="0">
                    <p:tgtEl>
                      <p:spTgt spid="2054"/>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2054"/>
                  </p:tgtEl>
                </p:cond>
              </p:nextCondLst>
            </p:seq>
            <p:seq concurrent="1" nextAc="seek">
              <p:cTn id="14" restart="whenNotActive" fill="hold" evtFilter="cancelBubble" nodeType="interactiveSeq">
                <p:stCondLst>
                  <p:cond evt="onClick" delay="0">
                    <p:tgtEl>
                      <p:spTgt spid="2055"/>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nextCondLst>
                <p:cond evt="onClick" delay="0">
                  <p:tgtEl>
                    <p:spTgt spid="2055"/>
                  </p:tgtEl>
                </p:cond>
              </p:nextCondLst>
            </p:seq>
            <p:seq concurrent="1" nextAc="seek">
              <p:cTn id="19" restart="whenNotActive" fill="hold" evtFilter="cancelBubble" nodeType="interactiveSeq">
                <p:stCondLst>
                  <p:cond evt="onClick" delay="0">
                    <p:tgtEl>
                      <p:spTgt spid="2050"/>
                    </p:tgtEl>
                  </p:cond>
                </p:stCondLst>
                <p:endSync evt="end" delay="0">
                  <p:rtn val="all"/>
                </p:endSync>
                <p:childTnLst>
                  <p:par>
                    <p:cTn id="20" fill="hold" nodeType="clickPar">
                      <p:stCondLst>
                        <p:cond delay="0"/>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2"/>
                                        </p:tgtEl>
                                        <p:attrNameLst>
                                          <p:attrName>style.visibility</p:attrName>
                                        </p:attrNameLst>
                                      </p:cBhvr>
                                      <p:to>
                                        <p:strVal val="visible"/>
                                      </p:to>
                                    </p:set>
                                  </p:childTnLst>
                                </p:cTn>
                              </p:par>
                            </p:childTnLst>
                          </p:cTn>
                        </p:par>
                      </p:childTnLst>
                    </p:cTn>
                  </p:par>
                </p:childTnLst>
              </p:cTn>
              <p:nextCondLst>
                <p:cond evt="onClick" delay="0">
                  <p:tgtEl>
                    <p:spTgt spid="2050"/>
                  </p:tgtEl>
                </p:cond>
              </p:nextCondLst>
            </p:seq>
          </p:childTnLst>
        </p:cTn>
      </p:par>
    </p:tnLst>
    <p:bldLst>
      <p:bldP spid="20" grpId="0"/>
      <p:bldP spid="21" grpId="0"/>
      <p:bldP spid="2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0" descr="Portrait with Foot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31951" y="6453189"/>
            <a:ext cx="100806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2" descr="Z:\# Action Folder!\Text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82889" y="1568451"/>
            <a:ext cx="7158037"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5-Point Star 6"/>
          <p:cNvSpPr/>
          <p:nvPr/>
        </p:nvSpPr>
        <p:spPr>
          <a:xfrm>
            <a:off x="2782889" y="771525"/>
            <a:ext cx="504825" cy="503238"/>
          </a:xfrm>
          <a:prstGeom prst="star5">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sp>
        <p:nvSpPr>
          <p:cNvPr id="8" name="5-Point Star 7"/>
          <p:cNvSpPr/>
          <p:nvPr/>
        </p:nvSpPr>
        <p:spPr>
          <a:xfrm rot="3277173">
            <a:off x="4792663" y="2773363"/>
            <a:ext cx="330200" cy="330200"/>
          </a:xfrm>
          <a:prstGeom prst="star5">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sp>
        <p:nvSpPr>
          <p:cNvPr id="9" name="5-Point Star 8"/>
          <p:cNvSpPr/>
          <p:nvPr/>
        </p:nvSpPr>
        <p:spPr>
          <a:xfrm rot="2077171">
            <a:off x="7418389" y="2735264"/>
            <a:ext cx="504825" cy="504825"/>
          </a:xfrm>
          <a:prstGeom prst="star5">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sp>
        <p:nvSpPr>
          <p:cNvPr id="10" name="5-Point Star 9"/>
          <p:cNvSpPr/>
          <p:nvPr/>
        </p:nvSpPr>
        <p:spPr>
          <a:xfrm>
            <a:off x="8616951" y="668338"/>
            <a:ext cx="295275" cy="296862"/>
          </a:xfrm>
          <a:prstGeom prst="star5">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sp>
        <p:nvSpPr>
          <p:cNvPr id="12" name="5-Point Star 11"/>
          <p:cNvSpPr/>
          <p:nvPr/>
        </p:nvSpPr>
        <p:spPr>
          <a:xfrm rot="3277173">
            <a:off x="5026026" y="439738"/>
            <a:ext cx="258762" cy="334963"/>
          </a:xfrm>
          <a:prstGeom prst="star5">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sp>
        <p:nvSpPr>
          <p:cNvPr id="13" name="5-Point Star 12"/>
          <p:cNvSpPr/>
          <p:nvPr/>
        </p:nvSpPr>
        <p:spPr>
          <a:xfrm rot="2077171">
            <a:off x="6265864" y="358776"/>
            <a:ext cx="504825" cy="504825"/>
          </a:xfrm>
          <a:prstGeom prst="star5">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pic>
        <p:nvPicPr>
          <p:cNvPr id="13322"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95839" y="4437064"/>
            <a:ext cx="3444875"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p:nvPr/>
        </p:nvSpPr>
        <p:spPr>
          <a:xfrm>
            <a:off x="11800115" y="0"/>
            <a:ext cx="391886" cy="369332"/>
          </a:xfrm>
          <a:prstGeom prst="rect">
            <a:avLst/>
          </a:prstGeom>
          <a:noFill/>
        </p:spPr>
        <p:txBody>
          <a:bodyPr wrap="square" rtlCol="0">
            <a:spAutoFit/>
          </a:bodyPr>
          <a:lstStyle/>
          <a:p>
            <a:r>
              <a:rPr lang="en-GB" dirty="0" smtClean="0"/>
              <a:t>5</a:t>
            </a:r>
            <a:endParaRPr lang="en-GB" dirty="0"/>
          </a:p>
        </p:txBody>
      </p:sp>
    </p:spTree>
    <p:extLst>
      <p:ext uri="{BB962C8B-B14F-4D97-AF65-F5344CB8AC3E}">
        <p14:creationId xmlns:p14="http://schemas.microsoft.com/office/powerpoint/2010/main" val="31508634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2000" fill="hold"/>
                                        <p:tgtEl>
                                          <p:spTgt spid="7"/>
                                        </p:tgtEl>
                                        <p:attrNameLst>
                                          <p:attrName>r</p:attrName>
                                        </p:attrNameLst>
                                      </p:cBhvr>
                                    </p:animRot>
                                  </p:childTnLst>
                                </p:cTn>
                              </p:par>
                              <p:par>
                                <p:cTn id="7" presetID="8" presetClass="emph" presetSubtype="0" fill="hold" nodeType="withEffect">
                                  <p:stCondLst>
                                    <p:cond delay="0"/>
                                  </p:stCondLst>
                                  <p:childTnLst>
                                    <p:animRot by="21600000">
                                      <p:cBhvr>
                                        <p:cTn id="8" dur="2000" fill="hold"/>
                                        <p:tgtEl>
                                          <p:spTgt spid="10"/>
                                        </p:tgtEl>
                                        <p:attrNameLst>
                                          <p:attrName>r</p:attrName>
                                        </p:attrNameLst>
                                      </p:cBhvr>
                                    </p:animRot>
                                  </p:childTnLst>
                                </p:cTn>
                              </p:par>
                              <p:par>
                                <p:cTn id="9" presetID="8" presetClass="emph" presetSubtype="0" fill="hold" nodeType="withEffect">
                                  <p:stCondLst>
                                    <p:cond delay="0"/>
                                  </p:stCondLst>
                                  <p:childTnLst>
                                    <p:animRot by="21600000">
                                      <p:cBhvr>
                                        <p:cTn id="10" dur="2000" fill="hold"/>
                                        <p:tgtEl>
                                          <p:spTgt spid="8"/>
                                        </p:tgtEl>
                                        <p:attrNameLst>
                                          <p:attrName>r</p:attrName>
                                        </p:attrNameLst>
                                      </p:cBhvr>
                                    </p:animRot>
                                  </p:childTnLst>
                                </p:cTn>
                              </p:par>
                              <p:par>
                                <p:cTn id="11" presetID="8" presetClass="emph" presetSubtype="0" fill="hold" nodeType="withEffect">
                                  <p:stCondLst>
                                    <p:cond delay="0"/>
                                  </p:stCondLst>
                                  <p:childTnLst>
                                    <p:animRot by="21600000">
                                      <p:cBhvr>
                                        <p:cTn id="12" dur="2000" fill="hold"/>
                                        <p:tgtEl>
                                          <p:spTgt spid="9"/>
                                        </p:tgtEl>
                                        <p:attrNameLst>
                                          <p:attrName>r</p:attrName>
                                        </p:attrNameLst>
                                      </p:cBhvr>
                                    </p:animRot>
                                  </p:childTnLst>
                                </p:cTn>
                              </p:par>
                              <p:par>
                                <p:cTn id="13" presetID="8" presetClass="emph" presetSubtype="0" fill="hold" nodeType="withEffect">
                                  <p:stCondLst>
                                    <p:cond delay="0"/>
                                  </p:stCondLst>
                                  <p:childTnLst>
                                    <p:animRot by="21600000">
                                      <p:cBhvr>
                                        <p:cTn id="14" dur="2000" fill="hold"/>
                                        <p:tgtEl>
                                          <p:spTgt spid="12"/>
                                        </p:tgtEl>
                                        <p:attrNameLst>
                                          <p:attrName>r</p:attrName>
                                        </p:attrNameLst>
                                      </p:cBhvr>
                                    </p:animRot>
                                  </p:childTnLst>
                                </p:cTn>
                              </p:par>
                              <p:par>
                                <p:cTn id="15" presetID="8" presetClass="emph" presetSubtype="0" fill="hold" nodeType="withEffect">
                                  <p:stCondLst>
                                    <p:cond delay="0"/>
                                  </p:stCondLst>
                                  <p:childTnLst>
                                    <p:animRot by="21600000">
                                      <p:cBhvr>
                                        <p:cTn id="16" dur="2000" fill="hold"/>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TotalTime>
  <Words>1101</Words>
  <Application>Microsoft Office PowerPoint</Application>
  <PresentationFormat>Widescreen</PresentationFormat>
  <Paragraphs>180</Paragraphs>
  <Slides>34</Slides>
  <Notes>12</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34</vt:i4>
      </vt:variant>
    </vt:vector>
  </HeadingPairs>
  <TitlesOfParts>
    <vt:vector size="43" baseType="lpstr">
      <vt:lpstr>Arial</vt:lpstr>
      <vt:lpstr>Calibri</vt:lpstr>
      <vt:lpstr>Calibri Light</vt:lpstr>
      <vt:lpstr>Comic Sans MS</vt:lpstr>
      <vt:lpstr>Twinkl</vt:lpstr>
      <vt:lpstr>Wingdings</vt:lpstr>
      <vt:lpstr>1_Office Theme</vt:lpstr>
      <vt:lpstr>Office Theme</vt:lpstr>
      <vt:lpstr>2_Office Theme</vt:lpstr>
      <vt:lpstr>PowerPoint Presentation</vt:lpstr>
      <vt:lpstr>Guide for parents/carers,</vt:lpstr>
      <vt:lpstr>PowerPoint Presentation</vt:lpstr>
      <vt:lpstr>What Is an Ocean?</vt:lpstr>
      <vt:lpstr>Pacific Ocean</vt:lpstr>
      <vt:lpstr>Atlantic Ocean</vt:lpstr>
      <vt:lpstr>Indian Ocean</vt:lpstr>
      <vt:lpstr>Southern Ocean</vt:lpstr>
      <vt:lpstr>Arctic Ocean</vt:lpstr>
      <vt:lpstr>Why Are Oceans so Important?</vt:lpstr>
      <vt:lpstr>What did you learn?</vt:lpstr>
      <vt:lpstr>PowerPoint Presentation</vt:lpstr>
      <vt:lpstr>PowerPoint Presentation</vt:lpstr>
      <vt:lpstr>PowerPoint Presentation</vt:lpstr>
      <vt:lpstr>PowerPoint Presentation</vt:lpstr>
      <vt:lpstr>PowerPoint Presentation</vt:lpstr>
      <vt:lpstr>Classifying sea life</vt:lpstr>
      <vt:lpstr>PowerPoint Presentation</vt:lpstr>
      <vt:lpstr>PowerPoint Presentation</vt:lpstr>
      <vt:lpstr>PowerPoint Presentation</vt:lpstr>
      <vt:lpstr>PowerPoint Presentation</vt:lpstr>
      <vt:lpstr>What am I? Interactive Game Instructions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Rianne Foster</dc:creator>
  <cp:lastModifiedBy>Rianne Foster</cp:lastModifiedBy>
  <cp:revision>11</cp:revision>
  <dcterms:created xsi:type="dcterms:W3CDTF">2020-05-04T09:26:49Z</dcterms:created>
  <dcterms:modified xsi:type="dcterms:W3CDTF">2020-05-04T10:47:34Z</dcterms:modified>
</cp:coreProperties>
</file>