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30"/>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Lst>
  <p:sldSz cx="9144000" cy="5143500" type="screen16x9"/>
  <p:notesSz cx="6858000" cy="9144000"/>
  <p:embeddedFontLst>
    <p:embeddedFont>
      <p:font typeface="Cambria Math" panose="02040503050406030204" pitchFamily="18" charset="0"/>
      <p:regular r:id="rId31"/>
    </p:embeddedFont>
    <p:embeddedFont>
      <p:font typeface="Nunito" panose="020B0604020202020204" charset="0"/>
      <p:regular r:id="rId32"/>
      <p:bold r:id="rId33"/>
      <p:italic r:id="rId34"/>
      <p:boldItalic r:id="rId35"/>
    </p:embeddedFont>
    <p:embeddedFont>
      <p:font typeface="Calibri" panose="020F0502020204030204" pitchFamily="34" charset="0"/>
      <p:regular r:id="rId36"/>
      <p:bold r:id="rId37"/>
      <p:italic r:id="rId38"/>
      <p:boldItalic r:id="rId39"/>
    </p:embeddedFont>
    <p:embeddedFont>
      <p:font typeface="Nunito Sans SemiBold" panose="020B060402020202020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FFFDD"/>
    <a:srgbClr val="FFFFE5"/>
    <a:srgbClr val="FFFFE1"/>
    <a:srgbClr val="FFFFEF"/>
    <a:srgbClr val="E2F3FE"/>
    <a:srgbClr val="CCECFF"/>
    <a:srgbClr val="E4FCE5"/>
    <a:srgbClr val="E2F6E5"/>
    <a:srgbClr val="BCEA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4371" autoAdjust="0"/>
  </p:normalViewPr>
  <p:slideViewPr>
    <p:cSldViewPr snapToGrid="0">
      <p:cViewPr varScale="1">
        <p:scale>
          <a:sx n="128" d="100"/>
          <a:sy n="128" d="100"/>
        </p:scale>
        <p:origin x="414"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fntdata"/><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there are no science assessments this academic year (including sampling tests). </a:t>
            </a:r>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(https://assets.publishing.service.gov.uk/government/uploads/system/uploads/attachment_data/file/1024558/2022_key_stage_2_access_arrangements_guidance.pdf) give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8 and 34,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6639969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based on the whole text (2 pages). </a:t>
            </a:r>
          </a:p>
        </p:txBody>
      </p:sp>
    </p:spTree>
    <p:extLst>
      <p:ext uri="{BB962C8B-B14F-4D97-AF65-F5344CB8AC3E}">
        <p14:creationId xmlns:p14="http://schemas.microsoft.com/office/powerpoint/2010/main" val="1284816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val="2354237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val="25720462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val="22667614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an example where pupils will need to justify their answer. </a:t>
            </a:r>
          </a:p>
        </p:txBody>
      </p:sp>
    </p:spTree>
    <p:extLst>
      <p:ext uri="{BB962C8B-B14F-4D97-AF65-F5344CB8AC3E}">
        <p14:creationId xmlns:p14="http://schemas.microsoft.com/office/powerpoint/2010/main" val="2182592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9: Pictograms are part of the Year 3/ 4 curriculum.</a:t>
            </a:r>
          </a:p>
          <a:p>
            <a:pPr marL="158750" indent="0">
              <a:buNone/>
            </a:pPr>
            <a:r>
              <a:rPr lang="en-GB" dirty="0"/>
              <a:t>Question 15: This show that children will need to know how to convert but they do not need to remember the conversion fact.</a:t>
            </a:r>
          </a:p>
        </p:txBody>
      </p:sp>
    </p:spTree>
    <p:extLst>
      <p:ext uri="{BB962C8B-B14F-4D97-AF65-F5344CB8AC3E}">
        <p14:creationId xmlns:p14="http://schemas.microsoft.com/office/powerpoint/2010/main" val="42128180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1048948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gradFill flip="none" rotWithShape="1">
          <a:gsLst>
            <a:gs pos="0">
              <a:schemeClr val="accent1">
                <a:lumMod val="5000"/>
                <a:lumOff val="95000"/>
              </a:schemeClr>
            </a:gs>
            <a:gs pos="30000">
              <a:srgbClr val="FFFFE5"/>
            </a:gs>
            <a:gs pos="62000">
              <a:srgbClr val="FFFFDD"/>
            </a:gs>
            <a:gs pos="100000">
              <a:srgbClr val="FFFFCC">
                <a:alpha val="67000"/>
              </a:srgbClr>
            </a:gs>
          </a:gsLst>
          <a:lin ang="5400000" scaled="1"/>
          <a:tileRect/>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40.png"/><Relationship Id="rId5" Type="http://schemas.openxmlformats.org/officeDocument/2006/relationships/image" Target="../media/image24.png"/><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3"/>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23"/>
          <p:cNvSpPr txBox="1">
            <a:spLocks noGrp="1"/>
          </p:cNvSpPr>
          <p:nvPr>
            <p:ph type="ctrTitle"/>
          </p:nvPr>
        </p:nvSpPr>
        <p:spPr>
          <a:xfrm>
            <a:off x="311700"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Calibri" panose="020F0502020204030204" pitchFamily="34" charset="0"/>
              <a:ea typeface="Nunito"/>
              <a:cs typeface="Calibri" panose="020F0502020204030204" pitchFamily="34" charset="0"/>
              <a:sym typeface="Nunito"/>
            </a:endParaRPr>
          </a:p>
          <a:p>
            <a:pPr marL="0" lvl="0" indent="0" algn="ctr" rtl="0">
              <a:spcBef>
                <a:spcPts val="0"/>
              </a:spcBef>
              <a:spcAft>
                <a:spcPts val="0"/>
              </a:spcAft>
              <a:buNone/>
            </a:pPr>
            <a:endParaRPr sz="4800" dirty="0">
              <a:solidFill>
                <a:schemeClr val="bg1"/>
              </a:solidFill>
              <a:latin typeface="Calibri" panose="020F0502020204030204" pitchFamily="34" charset="0"/>
              <a:ea typeface="Nunito"/>
              <a:cs typeface="Calibri" panose="020F0502020204030204" pitchFamily="34" charset="0"/>
              <a:sym typeface="Nunito"/>
            </a:endParaRPr>
          </a:p>
          <a:p>
            <a:r>
              <a:rPr lang="en-US" sz="4000" dirty="0">
                <a:solidFill>
                  <a:srgbClr val="C00000"/>
                </a:solidFill>
                <a:latin typeface="Calibri" panose="020F0502020204030204" pitchFamily="34" charset="0"/>
                <a:ea typeface="Arial"/>
                <a:cs typeface="Calibri" panose="020F0502020204030204" pitchFamily="34" charset="0"/>
                <a:sym typeface="Arial"/>
              </a:rPr>
              <a:t>Year 6 SATs 2025 Information for Parents, </a:t>
            </a:r>
            <a:r>
              <a:rPr lang="en-US" sz="4000" dirty="0" err="1">
                <a:solidFill>
                  <a:srgbClr val="C00000"/>
                </a:solidFill>
                <a:latin typeface="Calibri" panose="020F0502020204030204" pitchFamily="34" charset="0"/>
                <a:ea typeface="Arial"/>
                <a:cs typeface="Calibri" panose="020F0502020204030204" pitchFamily="34" charset="0"/>
                <a:sym typeface="Arial"/>
              </a:rPr>
              <a:t>Carers</a:t>
            </a:r>
            <a:r>
              <a:rPr lang="en-US" sz="4000" dirty="0">
                <a:solidFill>
                  <a:srgbClr val="C00000"/>
                </a:solidFill>
                <a:latin typeface="Calibri" panose="020F0502020204030204" pitchFamily="34" charset="0"/>
                <a:ea typeface="Arial"/>
                <a:cs typeface="Calibri" panose="020F0502020204030204" pitchFamily="34" charset="0"/>
                <a:sym typeface="Arial"/>
              </a:rPr>
              <a:t> &amp; Guardians</a:t>
            </a:r>
            <a:endParaRPr sz="3800" dirty="0">
              <a:solidFill>
                <a:srgbClr val="C00000"/>
              </a:solidFill>
              <a:latin typeface="Calibri" panose="020F0502020204030204" pitchFamily="34" charset="0"/>
              <a:ea typeface="Nunito Sans Light"/>
              <a:cs typeface="Calibri" panose="020F0502020204030204" pitchFamily="34" charset="0"/>
              <a:sym typeface="Nunito Sans Light"/>
            </a:endParaRPr>
          </a:p>
        </p:txBody>
      </p:sp>
      <p:pic>
        <p:nvPicPr>
          <p:cNvPr id="2" name="Picture 1"/>
          <p:cNvPicPr>
            <a:picLocks noChangeAspect="1"/>
          </p:cNvPicPr>
          <p:nvPr/>
        </p:nvPicPr>
        <p:blipFill>
          <a:blip r:embed="rId3"/>
          <a:stretch>
            <a:fillRect/>
          </a:stretch>
        </p:blipFill>
        <p:spPr>
          <a:xfrm>
            <a:off x="4098329" y="1295712"/>
            <a:ext cx="870991" cy="1147159"/>
          </a:xfrm>
          <a:prstGeom prst="rect">
            <a:avLst/>
          </a:prstGeom>
        </p:spPr>
      </p:pic>
      <p:sp>
        <p:nvSpPr>
          <p:cNvPr id="3" name="Oval 2"/>
          <p:cNvSpPr/>
          <p:nvPr/>
        </p:nvSpPr>
        <p:spPr>
          <a:xfrm>
            <a:off x="3724275" y="971550"/>
            <a:ext cx="1619100" cy="1619099"/>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311700" y="247650"/>
            <a:ext cx="8520600" cy="461010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a:xfrm>
            <a:off x="226208" y="124804"/>
            <a:ext cx="8520600" cy="434776"/>
          </a:xfrm>
        </p:spPr>
        <p:txBody>
          <a:bodyPr/>
          <a:lstStyle/>
          <a:p>
            <a:r>
              <a:rPr lang="en-GB" dirty="0">
                <a:latin typeface="Calibri" panose="020F0502020204030204" pitchFamily="34" charset="0"/>
                <a:cs typeface="Calibri" panose="020F0502020204030204" pitchFamily="34" charset="0"/>
              </a:rPr>
              <a:t>What are the SATs? </a:t>
            </a:r>
          </a:p>
        </p:txBody>
      </p:sp>
      <p:sp useBgFill="1">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226208" y="559580"/>
            <a:ext cx="8520600" cy="4033589"/>
          </a:xfrm>
        </p:spPr>
        <p:txBody>
          <a:bodyPr/>
          <a:lstStyle/>
          <a:p>
            <a:r>
              <a:rPr lang="en-GB" sz="1800" dirty="0">
                <a:latin typeface="Calibri" panose="020F0502020204030204" pitchFamily="34" charset="0"/>
                <a:cs typeface="Calibri" panose="020F0502020204030204" pitchFamily="34" charset="0"/>
              </a:rPr>
              <a:t>SATs are the Standardised Assessment Tests that are given to children at the end of Key Stage 2. </a:t>
            </a:r>
          </a:p>
          <a:p>
            <a:r>
              <a:rPr lang="en-GB" sz="1800" dirty="0">
                <a:latin typeface="Calibri" panose="020F0502020204030204" pitchFamily="34" charset="0"/>
                <a:cs typeface="Calibri" panose="020F0502020204030204" pitchFamily="34" charset="0"/>
              </a:rPr>
              <a:t>The SATs take place over four days, starting </a:t>
            </a:r>
            <a:r>
              <a:rPr lang="en-GB" sz="1800">
                <a:latin typeface="Calibri" panose="020F0502020204030204" pitchFamily="34" charset="0"/>
                <a:cs typeface="Calibri" panose="020F0502020204030204" pitchFamily="34" charset="0"/>
              </a:rPr>
              <a:t>on </a:t>
            </a:r>
            <a:r>
              <a:rPr lang="en-GB" sz="1800">
                <a:solidFill>
                  <a:srgbClr val="283593"/>
                </a:solidFill>
                <a:latin typeface="Calibri" panose="020F0502020204030204" pitchFamily="34" charset="0"/>
                <a:cs typeface="Calibri" panose="020F0502020204030204" pitchFamily="34" charset="0"/>
              </a:rPr>
              <a:t>Monday 12</a:t>
            </a:r>
            <a:r>
              <a:rPr lang="en-GB" sz="1800" baseline="30000">
                <a:solidFill>
                  <a:srgbClr val="283593"/>
                </a:solidFill>
                <a:latin typeface="Calibri" panose="020F0502020204030204" pitchFamily="34" charset="0"/>
                <a:cs typeface="Calibri" panose="020F0502020204030204" pitchFamily="34" charset="0"/>
              </a:rPr>
              <a:t>th</a:t>
            </a:r>
            <a:r>
              <a:rPr lang="en-GB" sz="1800">
                <a:solidFill>
                  <a:srgbClr val="283593"/>
                </a:solidFill>
                <a:latin typeface="Calibri" panose="020F0502020204030204" pitchFamily="34" charset="0"/>
                <a:cs typeface="Calibri" panose="020F0502020204030204" pitchFamily="34" charset="0"/>
              </a:rPr>
              <a:t> May </a:t>
            </a:r>
            <a:r>
              <a:rPr lang="en-GB" sz="1800" dirty="0">
                <a:latin typeface="Calibri" panose="020F0502020204030204" pitchFamily="34" charset="0"/>
                <a:cs typeface="Calibri" panose="020F0502020204030204" pitchFamily="34" charset="0"/>
              </a:rPr>
              <a:t>ending on </a:t>
            </a:r>
            <a:r>
              <a:rPr lang="en-GB" sz="1800" dirty="0">
                <a:solidFill>
                  <a:srgbClr val="283593"/>
                </a:solidFill>
                <a:latin typeface="Calibri" panose="020F0502020204030204" pitchFamily="34" charset="0"/>
                <a:cs typeface="Calibri" panose="020F0502020204030204" pitchFamily="34" charset="0"/>
              </a:rPr>
              <a:t>Thursday 15th May.</a:t>
            </a:r>
          </a:p>
          <a:p>
            <a:r>
              <a:rPr lang="en-GB" sz="1800" dirty="0">
                <a:latin typeface="Calibri" panose="020F0502020204030204" pitchFamily="34" charset="0"/>
                <a:cs typeface="Calibri" panose="020F0502020204030204" pitchFamily="34" charset="0"/>
              </a:rPr>
              <a:t>The SATs papers consist of:</a:t>
            </a:r>
          </a:p>
          <a:p>
            <a:pPr lvl="1">
              <a:lnSpc>
                <a:spcPct val="100000"/>
              </a:lnSpc>
              <a:spcBef>
                <a:spcPts val="0"/>
              </a:spcBef>
            </a:pPr>
            <a:r>
              <a:rPr lang="en-GB" sz="1600" dirty="0">
                <a:solidFill>
                  <a:srgbClr val="283593"/>
                </a:solidFill>
                <a:latin typeface="Calibri" panose="020F0502020204030204" pitchFamily="34" charset="0"/>
                <a:cs typeface="Calibri" panose="020F0502020204030204" pitchFamily="34" charset="0"/>
              </a:rPr>
              <a:t>Spelling, punctuation and grammar (paper 1: Grammar/ Punctuation/ Spelling) – Monday 12</a:t>
            </a:r>
            <a:r>
              <a:rPr lang="en-GB" sz="1600" baseline="30000" dirty="0">
                <a:solidFill>
                  <a:srgbClr val="283593"/>
                </a:solidFill>
                <a:latin typeface="Calibri" panose="020F0502020204030204" pitchFamily="34" charset="0"/>
                <a:cs typeface="Calibri" panose="020F0502020204030204" pitchFamily="34" charset="0"/>
              </a:rPr>
              <a:t>th</a:t>
            </a:r>
            <a:r>
              <a:rPr lang="en-GB" sz="1600" dirty="0">
                <a:solidFill>
                  <a:srgbClr val="283593"/>
                </a:solidFill>
                <a:latin typeface="Calibri" panose="020F0502020204030204" pitchFamily="34" charset="0"/>
                <a:cs typeface="Calibri" panose="020F0502020204030204" pitchFamily="34" charset="0"/>
              </a:rPr>
              <a:t> May</a:t>
            </a:r>
          </a:p>
          <a:p>
            <a:pPr lvl="1">
              <a:lnSpc>
                <a:spcPct val="100000"/>
              </a:lnSpc>
              <a:spcBef>
                <a:spcPts val="0"/>
              </a:spcBef>
            </a:pPr>
            <a:r>
              <a:rPr lang="en-GB" sz="1600" dirty="0">
                <a:solidFill>
                  <a:srgbClr val="283593"/>
                </a:solidFill>
                <a:latin typeface="Calibri" panose="020F0502020204030204" pitchFamily="34" charset="0"/>
                <a:cs typeface="Calibri" panose="020F0502020204030204" pitchFamily="34" charset="0"/>
              </a:rPr>
              <a:t>Spelling, punctuation and grammar (paper 2: Spelling test) – Monday 12</a:t>
            </a:r>
            <a:r>
              <a:rPr lang="en-GB" sz="1600" baseline="30000" dirty="0">
                <a:solidFill>
                  <a:srgbClr val="283593"/>
                </a:solidFill>
                <a:latin typeface="Calibri" panose="020F0502020204030204" pitchFamily="34" charset="0"/>
                <a:cs typeface="Calibri" panose="020F0502020204030204" pitchFamily="34" charset="0"/>
              </a:rPr>
              <a:t>th</a:t>
            </a:r>
            <a:r>
              <a:rPr lang="en-GB" sz="1600" dirty="0">
                <a:solidFill>
                  <a:srgbClr val="283593"/>
                </a:solidFill>
                <a:latin typeface="Calibri" panose="020F0502020204030204" pitchFamily="34" charset="0"/>
                <a:cs typeface="Calibri" panose="020F0502020204030204" pitchFamily="34" charset="0"/>
              </a:rPr>
              <a:t> May</a:t>
            </a:r>
          </a:p>
          <a:p>
            <a:pPr lvl="1">
              <a:lnSpc>
                <a:spcPct val="100000"/>
              </a:lnSpc>
              <a:spcBef>
                <a:spcPts val="0"/>
              </a:spcBef>
            </a:pPr>
            <a:r>
              <a:rPr lang="en-GB" sz="1600" dirty="0">
                <a:solidFill>
                  <a:srgbClr val="283593"/>
                </a:solidFill>
                <a:latin typeface="Calibri" panose="020F0502020204030204" pitchFamily="34" charset="0"/>
                <a:cs typeface="Calibri" panose="020F0502020204030204" pitchFamily="34" charset="0"/>
              </a:rPr>
              <a:t>Reading – Tuesday 13</a:t>
            </a:r>
            <a:r>
              <a:rPr lang="en-GB" sz="1600" baseline="30000" dirty="0">
                <a:solidFill>
                  <a:srgbClr val="283593"/>
                </a:solidFill>
                <a:latin typeface="Calibri" panose="020F0502020204030204" pitchFamily="34" charset="0"/>
                <a:cs typeface="Calibri" panose="020F0502020204030204" pitchFamily="34" charset="0"/>
              </a:rPr>
              <a:t>th</a:t>
            </a:r>
            <a:r>
              <a:rPr lang="en-GB" sz="1600" dirty="0">
                <a:solidFill>
                  <a:srgbClr val="283593"/>
                </a:solidFill>
                <a:latin typeface="Calibri" panose="020F0502020204030204" pitchFamily="34" charset="0"/>
                <a:cs typeface="Calibri" panose="020F0502020204030204" pitchFamily="34" charset="0"/>
              </a:rPr>
              <a:t> May</a:t>
            </a:r>
          </a:p>
          <a:p>
            <a:pPr lvl="1">
              <a:lnSpc>
                <a:spcPct val="100000"/>
              </a:lnSpc>
              <a:spcBef>
                <a:spcPts val="0"/>
              </a:spcBef>
            </a:pPr>
            <a:r>
              <a:rPr lang="en-GB" sz="1600" dirty="0">
                <a:solidFill>
                  <a:srgbClr val="283593"/>
                </a:solidFill>
                <a:latin typeface="Calibri" panose="020F0502020204030204" pitchFamily="34" charset="0"/>
                <a:cs typeface="Calibri" panose="020F0502020204030204" pitchFamily="34" charset="0"/>
              </a:rPr>
              <a:t>Maths (paper 1: Arithmetic) – Wednesday 14</a:t>
            </a:r>
            <a:r>
              <a:rPr lang="en-GB" sz="1600" baseline="30000" dirty="0">
                <a:solidFill>
                  <a:srgbClr val="283593"/>
                </a:solidFill>
                <a:latin typeface="Calibri" panose="020F0502020204030204" pitchFamily="34" charset="0"/>
                <a:cs typeface="Calibri" panose="020F0502020204030204" pitchFamily="34" charset="0"/>
              </a:rPr>
              <a:t>th</a:t>
            </a:r>
            <a:r>
              <a:rPr lang="en-GB" sz="1600" dirty="0">
                <a:solidFill>
                  <a:srgbClr val="283593"/>
                </a:solidFill>
                <a:latin typeface="Calibri" panose="020F0502020204030204" pitchFamily="34" charset="0"/>
                <a:cs typeface="Calibri" panose="020F0502020204030204" pitchFamily="34" charset="0"/>
              </a:rPr>
              <a:t> May </a:t>
            </a:r>
          </a:p>
          <a:p>
            <a:pPr lvl="1">
              <a:lnSpc>
                <a:spcPct val="100000"/>
              </a:lnSpc>
              <a:spcBef>
                <a:spcPts val="0"/>
              </a:spcBef>
            </a:pPr>
            <a:r>
              <a:rPr lang="en-GB" sz="1600" dirty="0">
                <a:solidFill>
                  <a:srgbClr val="283593"/>
                </a:solidFill>
                <a:latin typeface="Calibri" panose="020F0502020204030204" pitchFamily="34" charset="0"/>
                <a:cs typeface="Calibri" panose="020F0502020204030204" pitchFamily="34" charset="0"/>
              </a:rPr>
              <a:t>Maths (paper 2: Reasoning) – Wednesday 14</a:t>
            </a:r>
            <a:r>
              <a:rPr lang="en-GB" sz="1600" baseline="30000" dirty="0">
                <a:solidFill>
                  <a:srgbClr val="283593"/>
                </a:solidFill>
                <a:latin typeface="Calibri" panose="020F0502020204030204" pitchFamily="34" charset="0"/>
                <a:cs typeface="Calibri" panose="020F0502020204030204" pitchFamily="34" charset="0"/>
              </a:rPr>
              <a:t>th</a:t>
            </a:r>
            <a:r>
              <a:rPr lang="en-GB" sz="1600" dirty="0">
                <a:solidFill>
                  <a:srgbClr val="283593"/>
                </a:solidFill>
                <a:latin typeface="Calibri" panose="020F0502020204030204" pitchFamily="34" charset="0"/>
                <a:cs typeface="Calibri" panose="020F0502020204030204" pitchFamily="34" charset="0"/>
              </a:rPr>
              <a:t> May </a:t>
            </a:r>
          </a:p>
          <a:p>
            <a:pPr lvl="1">
              <a:lnSpc>
                <a:spcPct val="100000"/>
              </a:lnSpc>
              <a:spcBef>
                <a:spcPts val="0"/>
              </a:spcBef>
            </a:pPr>
            <a:r>
              <a:rPr lang="en-GB" sz="1600" dirty="0">
                <a:solidFill>
                  <a:srgbClr val="283593"/>
                </a:solidFill>
                <a:latin typeface="Calibri" panose="020F0502020204030204" pitchFamily="34" charset="0"/>
                <a:cs typeface="Calibri" panose="020F0502020204030204" pitchFamily="34" charset="0"/>
              </a:rPr>
              <a:t>Maths (paper 3: Reasoning) – Thursday 15</a:t>
            </a:r>
            <a:r>
              <a:rPr lang="en-GB" sz="1600" baseline="30000" dirty="0">
                <a:solidFill>
                  <a:srgbClr val="283593"/>
                </a:solidFill>
                <a:latin typeface="Calibri" panose="020F0502020204030204" pitchFamily="34" charset="0"/>
                <a:cs typeface="Calibri" panose="020F0502020204030204" pitchFamily="34" charset="0"/>
              </a:rPr>
              <a:t>th</a:t>
            </a:r>
            <a:r>
              <a:rPr lang="en-GB" sz="1600" dirty="0">
                <a:solidFill>
                  <a:srgbClr val="283593"/>
                </a:solidFill>
                <a:latin typeface="Calibri" panose="020F0502020204030204" pitchFamily="34" charset="0"/>
                <a:cs typeface="Calibri" panose="020F0502020204030204" pitchFamily="34" charset="0"/>
              </a:rPr>
              <a:t> May</a:t>
            </a:r>
          </a:p>
          <a:p>
            <a:pPr lvl="1">
              <a:lnSpc>
                <a:spcPct val="100000"/>
              </a:lnSpc>
              <a:spcBef>
                <a:spcPts val="0"/>
              </a:spcBef>
            </a:pPr>
            <a:endParaRPr lang="en-GB" sz="1600" dirty="0">
              <a:solidFill>
                <a:srgbClr val="283593"/>
              </a:solidFill>
              <a:latin typeface="Calibri" panose="020F0502020204030204" pitchFamily="34" charset="0"/>
              <a:cs typeface="Calibri" panose="020F0502020204030204" pitchFamily="34" charset="0"/>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8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sym typeface="Nunito"/>
              </a:rPr>
              <a:t>Writing is assessed using evidence collected throughout Year 6. There is no Year 6 SATs writing test.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fade">
                                      <p:cBhvr>
                                        <p:cTn id="4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a:xfrm>
            <a:off x="296710" y="737835"/>
            <a:ext cx="8520600" cy="3829573"/>
          </a:xfrm>
        </p:spPr>
        <p:txBody>
          <a:bodyPr/>
          <a:lstStyle/>
          <a:p>
            <a:r>
              <a:rPr lang="en-GB" sz="1800" dirty="0">
                <a:latin typeface="Calibri" panose="020F0502020204030204" pitchFamily="34" charset="0"/>
                <a:cs typeface="Calibri" panose="020F0502020204030204" pitchFamily="34" charset="0"/>
              </a:rPr>
              <a:t>The tests take place during normal school hours, under exam conditions. </a:t>
            </a:r>
          </a:p>
          <a:p>
            <a:r>
              <a:rPr lang="en-GB" sz="1800" dirty="0">
                <a:latin typeface="Calibri" panose="020F0502020204030204" pitchFamily="34" charset="0"/>
                <a:cs typeface="Calibri" panose="020F0502020204030204" pitchFamily="34" charset="0"/>
              </a:rPr>
              <a:t>Children are not allowed to talk to each other from the moment the assessments are handed out until they are collected at the end of the test. </a:t>
            </a:r>
          </a:p>
          <a:p>
            <a:r>
              <a:rPr lang="en-GB" sz="1800" dirty="0">
                <a:latin typeface="Calibri" panose="020F0502020204030204" pitchFamily="34" charset="0"/>
                <a:cs typeface="Calibri" panose="020F0502020204030204" pitchFamily="34" charset="0"/>
              </a:rPr>
              <a:t>After the tests are completed, the papers are sent away to be marked </a:t>
            </a:r>
            <a:r>
              <a:rPr lang="en-GB" sz="1800" dirty="0">
                <a:solidFill>
                  <a:srgbClr val="283593"/>
                </a:solidFill>
                <a:latin typeface="Calibri" panose="020F0502020204030204" pitchFamily="34" charset="0"/>
                <a:cs typeface="Calibri" panose="020F0502020204030204" pitchFamily="34" charset="0"/>
              </a:rPr>
              <a:t>externally</a:t>
            </a:r>
            <a:r>
              <a:rPr lang="en-GB" sz="1800" dirty="0">
                <a:latin typeface="Calibri" panose="020F0502020204030204" pitchFamily="34" charset="0"/>
                <a:cs typeface="Calibri" panose="020F0502020204030204" pitchFamily="34" charset="0"/>
              </a:rPr>
              <a:t>. </a:t>
            </a:r>
          </a:p>
          <a:p>
            <a:r>
              <a:rPr lang="en-GB" sz="1800" dirty="0">
                <a:latin typeface="Calibri" panose="020F0502020204030204" pitchFamily="34" charset="0"/>
                <a:cs typeface="Calibri" panose="020F0502020204030204" pitchFamily="34" charset="0"/>
              </a:rPr>
              <a:t>The results are then sent to the school in July. </a:t>
            </a:r>
          </a:p>
          <a:p>
            <a:r>
              <a:rPr lang="en-GB" sz="1800" dirty="0">
                <a:latin typeface="Calibri" panose="020F0502020204030204" pitchFamily="34" charset="0"/>
                <a:cs typeface="Calibri" panose="020F0502020204030204" pitchFamily="34" charset="0"/>
              </a:rPr>
              <a:t>Each test lasts no longer than 60 minutes: </a:t>
            </a:r>
          </a:p>
          <a:p>
            <a:pPr lvl="1">
              <a:lnSpc>
                <a:spcPct val="150000"/>
              </a:lnSpc>
              <a:spcBef>
                <a:spcPts val="0"/>
              </a:spcBef>
            </a:pPr>
            <a:r>
              <a:rPr lang="en-GB" sz="1600" dirty="0">
                <a:solidFill>
                  <a:srgbClr val="283593"/>
                </a:solidFill>
                <a:latin typeface="Calibri" panose="020F0502020204030204" pitchFamily="34" charset="0"/>
                <a:cs typeface="Calibri" panose="020F0502020204030204" pitchFamily="34" charset="0"/>
              </a:rPr>
              <a:t>Spelling, punctuation and grammar (paper 1: Grammar/ Punctuation) – 45 minutes</a:t>
            </a:r>
          </a:p>
          <a:p>
            <a:pPr lvl="1">
              <a:lnSpc>
                <a:spcPct val="150000"/>
              </a:lnSpc>
              <a:spcBef>
                <a:spcPts val="0"/>
              </a:spcBef>
            </a:pPr>
            <a:r>
              <a:rPr lang="en-GB" sz="1600" dirty="0">
                <a:solidFill>
                  <a:srgbClr val="283593"/>
                </a:solidFill>
                <a:latin typeface="Calibri" panose="020F0502020204030204" pitchFamily="34" charset="0"/>
                <a:cs typeface="Calibri" panose="020F0502020204030204" pitchFamily="34" charset="0"/>
              </a:rPr>
              <a:t>Spelling, punctuation and grammar (paper 2: Spelling) – 15 minutes</a:t>
            </a:r>
          </a:p>
          <a:p>
            <a:pPr lvl="1">
              <a:lnSpc>
                <a:spcPct val="150000"/>
              </a:lnSpc>
              <a:spcBef>
                <a:spcPts val="0"/>
              </a:spcBef>
            </a:pPr>
            <a:r>
              <a:rPr lang="en-GB" sz="1600" dirty="0">
                <a:solidFill>
                  <a:srgbClr val="283593"/>
                </a:solidFill>
                <a:latin typeface="Calibri" panose="020F0502020204030204" pitchFamily="34" charset="0"/>
                <a:cs typeface="Calibri" panose="020F0502020204030204" pitchFamily="34" charset="0"/>
              </a:rPr>
              <a:t>Reading – 60 minutes </a:t>
            </a:r>
          </a:p>
          <a:p>
            <a:pPr lvl="1">
              <a:lnSpc>
                <a:spcPct val="150000"/>
              </a:lnSpc>
              <a:spcBef>
                <a:spcPts val="0"/>
              </a:spcBef>
            </a:pPr>
            <a:r>
              <a:rPr lang="en-GB" sz="1600" dirty="0">
                <a:solidFill>
                  <a:srgbClr val="283593"/>
                </a:solidFill>
                <a:latin typeface="Calibri" panose="020F0502020204030204" pitchFamily="34" charset="0"/>
                <a:cs typeface="Calibri" panose="020F0502020204030204" pitchFamily="34" charset="0"/>
              </a:rPr>
              <a:t>Maths (paper 1: Arithmetic) – 30 minutes</a:t>
            </a:r>
          </a:p>
          <a:p>
            <a:pPr lvl="1">
              <a:lnSpc>
                <a:spcPct val="150000"/>
              </a:lnSpc>
              <a:spcBef>
                <a:spcPts val="0"/>
              </a:spcBef>
            </a:pPr>
            <a:r>
              <a:rPr lang="en-GB" sz="1600" dirty="0">
                <a:solidFill>
                  <a:srgbClr val="283593"/>
                </a:solidFill>
                <a:latin typeface="Calibri" panose="020F0502020204030204" pitchFamily="34" charset="0"/>
                <a:cs typeface="Calibri" panose="020F0502020204030204" pitchFamily="34" charset="0"/>
              </a:rPr>
              <a:t>Maths (paper 2: Reasoning) – 40 minutes</a:t>
            </a:r>
          </a:p>
          <a:p>
            <a:pPr lvl="1">
              <a:lnSpc>
                <a:spcPct val="150000"/>
              </a:lnSpc>
              <a:spcBef>
                <a:spcPts val="0"/>
              </a:spcBef>
            </a:pPr>
            <a:r>
              <a:rPr lang="en-GB" sz="1600" dirty="0">
                <a:solidFill>
                  <a:srgbClr val="283593"/>
                </a:solidFill>
                <a:latin typeface="Calibri" panose="020F0502020204030204" pitchFamily="34" charset="0"/>
                <a:cs typeface="Calibri" panose="020F0502020204030204" pitchFamily="34" charset="0"/>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lnSpc>
                <a:spcPct val="150000"/>
              </a:lnSpc>
              <a:buNone/>
            </a:pPr>
            <a:r>
              <a:rPr lang="en-GB" dirty="0">
                <a:latin typeface="Calibri" panose="020F0502020204030204" pitchFamily="34" charset="0"/>
                <a:cs typeface="Calibri" panose="020F0502020204030204" pitchFamily="34" charset="0"/>
              </a:rPr>
              <a:t>Children with additional needs (who have similar support as part of day-to-day learning in school) may be allotted specific arrangements, including:</a:t>
            </a:r>
          </a:p>
          <a:p>
            <a:pPr>
              <a:lnSpc>
                <a:spcPct val="150000"/>
              </a:lnSpc>
            </a:pPr>
            <a:r>
              <a:rPr lang="en-GB" dirty="0">
                <a:latin typeface="Calibri" panose="020F0502020204030204" pitchFamily="34" charset="0"/>
                <a:cs typeface="Calibri" panose="020F0502020204030204" pitchFamily="34" charset="0"/>
              </a:rPr>
              <a:t>Additional (extra) time;</a:t>
            </a:r>
          </a:p>
          <a:p>
            <a:pPr>
              <a:lnSpc>
                <a:spcPct val="150000"/>
              </a:lnSpc>
            </a:pPr>
            <a:r>
              <a:rPr lang="en-GB" dirty="0">
                <a:latin typeface="Calibri" panose="020F0502020204030204" pitchFamily="34" charset="0"/>
                <a:cs typeface="Calibri" panose="020F0502020204030204" pitchFamily="34" charset="0"/>
              </a:rPr>
              <a:t>Tests being opened early to be modified;</a:t>
            </a:r>
          </a:p>
          <a:p>
            <a:pPr>
              <a:lnSpc>
                <a:spcPct val="150000"/>
              </a:lnSpc>
            </a:pPr>
            <a:r>
              <a:rPr lang="en-GB" dirty="0">
                <a:latin typeface="Calibri" panose="020F0502020204030204" pitchFamily="34" charset="0"/>
                <a:cs typeface="Calibri" panose="020F0502020204030204" pitchFamily="34" charset="0"/>
              </a:rPr>
              <a:t>An adult to scribe (write) for them;</a:t>
            </a:r>
          </a:p>
          <a:p>
            <a:pPr>
              <a:lnSpc>
                <a:spcPct val="150000"/>
              </a:lnSpc>
            </a:pPr>
            <a:r>
              <a:rPr lang="en-GB" dirty="0">
                <a:latin typeface="Calibri" panose="020F0502020204030204" pitchFamily="34" charset="0"/>
                <a:cs typeface="Calibri" panose="020F0502020204030204" pitchFamily="34" charset="0"/>
              </a:rPr>
              <a:t>Using word processors independently; </a:t>
            </a:r>
          </a:p>
          <a:p>
            <a:pPr>
              <a:lnSpc>
                <a:spcPct val="150000"/>
              </a:lnSpc>
            </a:pPr>
            <a:r>
              <a:rPr lang="en-GB" dirty="0">
                <a:latin typeface="Calibri" panose="020F0502020204030204" pitchFamily="34" charset="0"/>
                <a:cs typeface="Calibri" panose="020F0502020204030204" pitchFamily="34" charset="0"/>
              </a:rPr>
              <a:t>An adult to read for them (including a translator);</a:t>
            </a:r>
          </a:p>
          <a:p>
            <a:pPr>
              <a:lnSpc>
                <a:spcPct val="150000"/>
              </a:lnSpc>
            </a:pPr>
            <a:r>
              <a:rPr lang="en-GB" dirty="0">
                <a:latin typeface="Calibri" panose="020F0502020204030204" pitchFamily="34" charset="0"/>
                <a:cs typeface="Calibri" panose="020F0502020204030204" pitchFamily="34" charset="0"/>
              </a:rPr>
              <a:t>The use of prompts or rest breaks;</a:t>
            </a:r>
          </a:p>
          <a:p>
            <a:pPr>
              <a:lnSpc>
                <a:spcPct val="150000"/>
              </a:lnSpc>
            </a:pPr>
            <a:r>
              <a:rPr lang="en-GB" dirty="0">
                <a:latin typeface="Calibri" panose="020F0502020204030204" pitchFamily="34" charset="0"/>
                <a:cs typeface="Calibri" panose="020F0502020204030204" pitchFamily="34" charset="0"/>
              </a:rPr>
              <a:t>Arrangements for children who are ill or injured at the time of the tests. </a:t>
            </a:r>
          </a:p>
          <a:p>
            <a:pPr marL="114300" indent="0">
              <a:buNone/>
            </a:pPr>
            <a:endParaRPr lang="en-GB" dirty="0">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latin typeface="Calibri" panose="020F0502020204030204" pitchFamily="34" charset="0"/>
                <a:cs typeface="Calibri" panose="020F0502020204030204" pitchFamily="34" charset="0"/>
              </a:rPr>
              <a:t>Tests are marked externally. Once marked, the tests will be given the following scores:</a:t>
            </a:r>
          </a:p>
          <a:p>
            <a:r>
              <a:rPr lang="en-GB" dirty="0">
                <a:latin typeface="Calibri" panose="020F0502020204030204" pitchFamily="34" charset="0"/>
                <a:cs typeface="Calibri" panose="020F0502020204030204" pitchFamily="34" charset="0"/>
              </a:rPr>
              <a:t>A raw score (total number of marks achieved for each paper);</a:t>
            </a:r>
          </a:p>
          <a:p>
            <a:r>
              <a:rPr lang="en-GB" dirty="0">
                <a:latin typeface="Calibri" panose="020F0502020204030204" pitchFamily="34" charset="0"/>
                <a:cs typeface="Calibri" panose="020F0502020204030204" pitchFamily="34" charset="0"/>
              </a:rPr>
              <a:t>A scaled score (see below);</a:t>
            </a:r>
          </a:p>
          <a:p>
            <a:r>
              <a:rPr lang="en-GB" dirty="0">
                <a:latin typeface="Calibri" panose="020F0502020204030204" pitchFamily="34" charset="0"/>
                <a:cs typeface="Calibri" panose="020F0502020204030204" pitchFamily="34" charset="0"/>
              </a:rPr>
              <a:t>A judgement on if the National Standard has been met. </a:t>
            </a:r>
          </a:p>
          <a:p>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Scaled scores range from 80 to 120. </a:t>
            </a:r>
          </a:p>
          <a:p>
            <a:pPr marL="114300" indent="0">
              <a:buNone/>
            </a:pPr>
            <a:r>
              <a:rPr lang="en-GB" dirty="0">
                <a:solidFill>
                  <a:srgbClr val="283593"/>
                </a:solidFill>
                <a:latin typeface="Calibri" panose="020F0502020204030204" pitchFamily="34" charset="0"/>
                <a:cs typeface="Calibri" panose="020F0502020204030204" pitchFamily="34" charset="0"/>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Spelling, Punctuation and Grammar: Monday 12</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sz="1800" dirty="0">
                <a:latin typeface="Calibri" panose="020F0502020204030204" pitchFamily="34" charset="0"/>
                <a:cs typeface="Calibri" panose="020F0502020204030204" pitchFamily="34" charset="0"/>
              </a:rPr>
              <a:t>Spelling, Punctuation and Grammar consists of two papers.</a:t>
            </a:r>
          </a:p>
          <a:p>
            <a:pPr marL="114300" indent="0">
              <a:buNone/>
            </a:pPr>
            <a:endParaRPr lang="en-GB" sz="1800" dirty="0">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Paper 1 focuses on all three elements (spelling, punctuation and grammar). The paper lasts for </a:t>
            </a:r>
            <a:r>
              <a:rPr lang="en-GB" sz="1800" dirty="0">
                <a:solidFill>
                  <a:srgbClr val="283593"/>
                </a:solidFill>
                <a:latin typeface="Calibri" panose="020F0502020204030204" pitchFamily="34" charset="0"/>
                <a:cs typeface="Calibri" panose="020F0502020204030204" pitchFamily="34" charset="0"/>
              </a:rPr>
              <a:t>45 minutes</a:t>
            </a:r>
            <a:r>
              <a:rPr lang="en-GB" sz="1800" dirty="0">
                <a:latin typeface="Calibri" panose="020F0502020204030204" pitchFamily="34" charset="0"/>
                <a:cs typeface="Calibri" panose="020F0502020204030204" pitchFamily="34" charset="0"/>
              </a:rPr>
              <a:t>. </a:t>
            </a:r>
          </a:p>
          <a:p>
            <a:endParaRPr lang="en-GB" sz="1800" dirty="0">
              <a:latin typeface="Calibri" panose="020F0502020204030204" pitchFamily="34" charset="0"/>
              <a:cs typeface="Calibri" panose="020F0502020204030204" pitchFamily="34" charset="0"/>
            </a:endParaRPr>
          </a:p>
          <a:p>
            <a:r>
              <a:rPr lang="en-GB" sz="1800" dirty="0">
                <a:latin typeface="Calibri" panose="020F0502020204030204" pitchFamily="34" charset="0"/>
                <a:cs typeface="Calibri" panose="020F0502020204030204" pitchFamily="34" charset="0"/>
              </a:rPr>
              <a:t>Paper 2 consists of a spelling test only. It should take approximately </a:t>
            </a:r>
            <a:r>
              <a:rPr lang="en-GB" sz="1800" dirty="0">
                <a:solidFill>
                  <a:srgbClr val="283593"/>
                </a:solidFill>
                <a:latin typeface="Calibri" panose="020F0502020204030204" pitchFamily="34" charset="0"/>
                <a:cs typeface="Calibri" panose="020F0502020204030204" pitchFamily="34" charset="0"/>
              </a:rPr>
              <a:t>15 minutes</a:t>
            </a:r>
            <a:r>
              <a:rPr lang="en-GB" sz="1800" dirty="0">
                <a:latin typeface="Calibri" panose="020F0502020204030204" pitchFamily="34" charset="0"/>
                <a:cs typeface="Calibri" panose="020F0502020204030204" pitchFamily="34" charset="0"/>
              </a:rPr>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latin typeface="Calibri" panose="020F0502020204030204" pitchFamily="34" charset="0"/>
                <a:cs typeface="Calibri" panose="020F0502020204030204" pitchFamily="34" charset="0"/>
              </a:rPr>
              <a:t>The children will have been working hard with their class teacher on developing and securing their knowledge of the technical vocabulary needed in this test.</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This test focuses on:</a:t>
            </a:r>
          </a:p>
          <a:p>
            <a:r>
              <a:rPr lang="en-GB" dirty="0">
                <a:solidFill>
                  <a:srgbClr val="283593"/>
                </a:solidFill>
                <a:latin typeface="Calibri" panose="020F0502020204030204" pitchFamily="34" charset="0"/>
                <a:cs typeface="Calibri" panose="020F0502020204030204" pitchFamily="34" charset="0"/>
              </a:rPr>
              <a:t>Grammatical terms/ word classes;</a:t>
            </a:r>
          </a:p>
          <a:p>
            <a:r>
              <a:rPr lang="en-GB" dirty="0">
                <a:solidFill>
                  <a:srgbClr val="283593"/>
                </a:solidFill>
                <a:latin typeface="Calibri" panose="020F0502020204030204" pitchFamily="34" charset="0"/>
                <a:cs typeface="Calibri" panose="020F0502020204030204" pitchFamily="34" charset="0"/>
              </a:rPr>
              <a:t>Functions of sentences;</a:t>
            </a:r>
          </a:p>
          <a:p>
            <a:r>
              <a:rPr lang="en-GB" dirty="0">
                <a:solidFill>
                  <a:srgbClr val="283593"/>
                </a:solidFill>
                <a:latin typeface="Calibri" panose="020F0502020204030204" pitchFamily="34" charset="0"/>
                <a:cs typeface="Calibri" panose="020F0502020204030204" pitchFamily="34" charset="0"/>
              </a:rPr>
              <a:t>Combining words, phrases and clauses;</a:t>
            </a:r>
          </a:p>
          <a:p>
            <a:r>
              <a:rPr lang="en-GB" dirty="0">
                <a:solidFill>
                  <a:srgbClr val="283593"/>
                </a:solidFill>
                <a:latin typeface="Calibri" panose="020F0502020204030204" pitchFamily="34" charset="0"/>
                <a:cs typeface="Calibri" panose="020F0502020204030204" pitchFamily="34" charset="0"/>
              </a:rPr>
              <a:t>Verb forms, tenses and consistency;</a:t>
            </a:r>
          </a:p>
          <a:p>
            <a:r>
              <a:rPr lang="en-GB" dirty="0">
                <a:solidFill>
                  <a:srgbClr val="283593"/>
                </a:solidFill>
                <a:latin typeface="Calibri" panose="020F0502020204030204" pitchFamily="34" charset="0"/>
                <a:cs typeface="Calibri" panose="020F0502020204030204" pitchFamily="34" charset="0"/>
              </a:rPr>
              <a:t>Punctuation;</a:t>
            </a:r>
          </a:p>
          <a:p>
            <a:r>
              <a:rPr lang="en-GB" dirty="0">
                <a:solidFill>
                  <a:srgbClr val="283593"/>
                </a:solidFill>
                <a:latin typeface="Calibri" panose="020F0502020204030204" pitchFamily="34" charset="0"/>
                <a:cs typeface="Calibri" panose="020F0502020204030204" pitchFamily="34" charset="0"/>
              </a:rPr>
              <a:t>Vocabulary;</a:t>
            </a:r>
          </a:p>
          <a:p>
            <a:r>
              <a:rPr lang="en-GB" dirty="0">
                <a:solidFill>
                  <a:srgbClr val="283593"/>
                </a:solidFill>
                <a:latin typeface="Calibri" panose="020F0502020204030204" pitchFamily="34" charset="0"/>
                <a:cs typeface="Calibri" panose="020F0502020204030204" pitchFamily="34" charset="0"/>
              </a:rPr>
              <a:t>Standard English and formality.</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latin typeface="Calibri" panose="020F0502020204030204" pitchFamily="34" charset="0"/>
                <a:cs typeface="Calibri" panose="020F0502020204030204" pitchFamily="34" charset="0"/>
              </a:rPr>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latin typeface="Calibri" panose="020F0502020204030204" pitchFamily="34" charset="0"/>
                <a:cs typeface="Calibri" panose="020F0502020204030204" pitchFamily="34" charset="0"/>
              </a:rPr>
              <a:pPr/>
              <a:t>8</a:t>
            </a:fld>
            <a:endParaRPr lang="en">
              <a:latin typeface="Calibri" panose="020F0502020204030204" pitchFamily="34" charset="0"/>
              <a:cs typeface="Calibri" panose="020F0502020204030204" pitchFamily="34" charset="0"/>
            </a:endParaRPr>
          </a:p>
        </p:txBody>
      </p:sp>
      <p:pic>
        <p:nvPicPr>
          <p:cNvPr id="12" name="Picture 11">
            <a:extLst>
              <a:ext uri="{FF2B5EF4-FFF2-40B4-BE49-F238E27FC236}">
                <a16:creationId xmlns:a16="http://schemas.microsoft.com/office/drawing/2014/main" id="{6228AFDF-FEC2-4F3C-9A53-B19C398A9DAB}"/>
              </a:ext>
            </a:extLst>
          </p:cNvPr>
          <p:cNvPicPr>
            <a:picLocks noChangeAspect="1"/>
          </p:cNvPicPr>
          <p:nvPr/>
        </p:nvPicPr>
        <p:blipFill>
          <a:blip r:embed="rId3"/>
          <a:stretch>
            <a:fillRect/>
          </a:stretch>
        </p:blipFill>
        <p:spPr>
          <a:xfrm>
            <a:off x="2985411" y="3115972"/>
            <a:ext cx="4033105" cy="1744045"/>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25A84810-1F1C-45AD-84B6-5FC481AF813A}"/>
              </a:ext>
            </a:extLst>
          </p:cNvPr>
          <p:cNvPicPr>
            <a:picLocks noChangeAspect="1"/>
          </p:cNvPicPr>
          <p:nvPr/>
        </p:nvPicPr>
        <p:blipFill>
          <a:blip r:embed="rId4"/>
          <a:stretch>
            <a:fillRect/>
          </a:stretch>
        </p:blipFill>
        <p:spPr>
          <a:xfrm>
            <a:off x="445045" y="1271355"/>
            <a:ext cx="4033105" cy="1734975"/>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4D3AD2B-353C-4981-A461-1920AAA9479D}"/>
              </a:ext>
            </a:extLst>
          </p:cNvPr>
          <p:cNvPicPr>
            <a:picLocks noChangeAspect="1"/>
          </p:cNvPicPr>
          <p:nvPr/>
        </p:nvPicPr>
        <p:blipFill>
          <a:blip r:embed="rId5"/>
          <a:stretch>
            <a:fillRect/>
          </a:stretch>
        </p:blipFill>
        <p:spPr>
          <a:xfrm>
            <a:off x="4654068" y="1788358"/>
            <a:ext cx="4367090" cy="700967"/>
          </a:xfrm>
          <a:prstGeom prst="rect">
            <a:avLst/>
          </a:prstGeom>
          <a:effectLst>
            <a:outerShdw blurRad="50800" dist="38100" dir="2700000" algn="tl" rotWithShape="0">
              <a:prstClr val="black">
                <a:alpha val="40000"/>
              </a:prstClr>
            </a:outerShdw>
          </a:effectLst>
        </p:spPr>
      </p:pic>
      <p:grpSp>
        <p:nvGrpSpPr>
          <p:cNvPr id="5" name="Group 4">
            <a:extLst>
              <a:ext uri="{FF2B5EF4-FFF2-40B4-BE49-F238E27FC236}">
                <a16:creationId xmlns:a16="http://schemas.microsoft.com/office/drawing/2014/main" id="{32506F66-DA2B-4F27-8604-E2CE54DA20FA}"/>
              </a:ext>
            </a:extLst>
          </p:cNvPr>
          <p:cNvGrpSpPr/>
          <p:nvPr/>
        </p:nvGrpSpPr>
        <p:grpSpPr>
          <a:xfrm>
            <a:off x="3001041" y="1994499"/>
            <a:ext cx="4414946" cy="2749439"/>
            <a:chOff x="3001041" y="1994499"/>
            <a:chExt cx="4414946" cy="2749439"/>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01041" y="2266422"/>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Calibri" panose="020F0502020204030204" pitchFamily="34" charset="0"/>
                  <a:cs typeface="Calibri" panose="020F0502020204030204" pitchFamily="34" charset="0"/>
                  <a:sym typeface="Wingdings" panose="05000000000000000000" pitchFamily="2" charset="2"/>
                </a:rPr>
                <a:t></a:t>
              </a:r>
              <a:endParaRPr lang="en-GB" sz="1200" u="sng" dirty="0">
                <a:latin typeface="Calibri" panose="020F0502020204030204" pitchFamily="34" charset="0"/>
                <a:cs typeface="Calibri" panose="020F0502020204030204" pitchFamily="34" charset="0"/>
              </a:endParaRPr>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latin typeface="Calibri" panose="020F0502020204030204" pitchFamily="34" charset="0"/>
                  <a:cs typeface="Calibri" panose="020F0502020204030204" pitchFamily="34" charset="0"/>
                  <a:sym typeface="Wingdings" panose="05000000000000000000" pitchFamily="2" charset="2"/>
                </a:rPr>
                <a:t>e.g. that, which</a:t>
              </a:r>
              <a:endParaRPr lang="en-GB" sz="1200" u="sng" dirty="0">
                <a:latin typeface="Calibri" panose="020F0502020204030204" pitchFamily="34" charset="0"/>
                <a:cs typeface="Calibri" panose="020F0502020204030204" pitchFamily="34" charset="0"/>
              </a:endParaRPr>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latin typeface="Calibri" panose="020F0502020204030204" pitchFamily="34" charset="0"/>
                  <a:cs typeface="Calibri" panose="020F0502020204030204" pitchFamily="34" charset="0"/>
                  <a:sym typeface="Wingdings" panose="05000000000000000000" pitchFamily="2" charset="2"/>
                </a:rPr>
                <a:t>e.g. The first sentence is about two people and the second sentence is about three people.</a:t>
              </a:r>
              <a:endParaRPr lang="en-GB" sz="1200" u="sng" dirty="0">
                <a:latin typeface="Calibri" panose="020F0502020204030204" pitchFamily="34" charset="0"/>
                <a:cs typeface="Calibri" panose="020F0502020204030204" pitchFamily="34" charset="0"/>
              </a:endParaRPr>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Spelling, Punctuation and Grammar: Paper 2</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latin typeface="Calibri" panose="020F0502020204030204" pitchFamily="34" charset="0"/>
                <a:cs typeface="Calibri" panose="020F0502020204030204" pitchFamily="34" charset="0"/>
              </a:rPr>
              <a:t>Paper 2 is a shorter paper that focuses solely on spellings. </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latin typeface="Calibri" panose="020F0502020204030204" pitchFamily="34" charset="0"/>
                <a:cs typeface="Calibri" panose="020F0502020204030204" pitchFamily="34" charset="0"/>
              </a:rPr>
              <a:pPr/>
              <a:t>9</a:t>
            </a:fld>
            <a:endParaRPr lang="en">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D168B65D-7DE5-4926-8659-BA7674B819A6}"/>
              </a:ext>
            </a:extLst>
          </p:cNvPr>
          <p:cNvPicPr>
            <a:picLocks noChangeAspect="1"/>
          </p:cNvPicPr>
          <p:nvPr/>
        </p:nvPicPr>
        <p:blipFill>
          <a:blip r:embed="rId3"/>
          <a:stretch>
            <a:fillRect/>
          </a:stretch>
        </p:blipFill>
        <p:spPr>
          <a:xfrm>
            <a:off x="2188178" y="1758463"/>
            <a:ext cx="4579943" cy="20930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a:xfrm>
            <a:off x="226208" y="109814"/>
            <a:ext cx="8520600" cy="434776"/>
          </a:xfrm>
        </p:spPr>
        <p:txBody>
          <a:bodyPr/>
          <a:lstStyle/>
          <a:p>
            <a:r>
              <a:rPr lang="en-GB" dirty="0">
                <a:latin typeface="Calibri" panose="020F0502020204030204" pitchFamily="34" charset="0"/>
                <a:cs typeface="Calibri" panose="020F0502020204030204" pitchFamily="34" charset="0"/>
              </a:rPr>
              <a:t>Reading: Tuesday 13th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04204" y="544590"/>
            <a:ext cx="8520601" cy="3829573"/>
          </a:xfrm>
        </p:spPr>
        <p:txBody>
          <a:bodyPr/>
          <a:lstStyle/>
          <a:p>
            <a:pPr marL="114300" indent="0">
              <a:buNone/>
            </a:pPr>
            <a:r>
              <a:rPr lang="en-GB" dirty="0">
                <a:latin typeface="Calibri" panose="020F0502020204030204" pitchFamily="34" charset="0"/>
                <a:cs typeface="Calibri" panose="020F0502020204030204" pitchFamily="34" charset="0"/>
              </a:rPr>
              <a:t>There is one reading test which lasts for </a:t>
            </a:r>
            <a:r>
              <a:rPr lang="en-GB" dirty="0">
                <a:solidFill>
                  <a:srgbClr val="283593"/>
                </a:solidFill>
                <a:latin typeface="Calibri" panose="020F0502020204030204" pitchFamily="34" charset="0"/>
                <a:cs typeface="Calibri" panose="020F0502020204030204" pitchFamily="34" charset="0"/>
              </a:rPr>
              <a:t>60 minutes</a:t>
            </a:r>
            <a:r>
              <a:rPr lang="en-GB" dirty="0">
                <a:latin typeface="Calibri" panose="020F0502020204030204" pitchFamily="34" charset="0"/>
                <a:cs typeface="Calibri" panose="020F0502020204030204" pitchFamily="34" charset="0"/>
              </a:rPr>
              <a:t>. </a:t>
            </a:r>
          </a:p>
          <a:p>
            <a:pPr marL="114300" indent="0">
              <a:buNone/>
            </a:pPr>
            <a:r>
              <a:rPr lang="en-GB" dirty="0">
                <a:latin typeface="Calibri" panose="020F0502020204030204" pitchFamily="34" charset="0"/>
                <a:cs typeface="Calibri" panose="020F0502020204030204" pitchFamily="34" charset="0"/>
              </a:rPr>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latin typeface="Calibri" panose="020F0502020204030204" pitchFamily="34" charset="0"/>
                <a:cs typeface="Calibri" panose="020F0502020204030204" pitchFamily="34" charset="0"/>
              </a:rPr>
              <a:t>non-fiction, fiction and/ or poetry</a:t>
            </a:r>
            <a:r>
              <a:rPr lang="en-GB" dirty="0">
                <a:latin typeface="Calibri" panose="020F0502020204030204" pitchFamily="34" charset="0"/>
                <a:cs typeface="Calibri" panose="020F0502020204030204" pitchFamily="34" charset="0"/>
              </a:rPr>
              <a:t>. </a:t>
            </a:r>
          </a:p>
          <a:p>
            <a:pPr marL="114300" indent="0">
              <a:buNone/>
            </a:pPr>
            <a:endParaRPr lang="en-GB" sz="1000"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The test covers the following areas:</a:t>
            </a:r>
          </a:p>
          <a:p>
            <a:pPr marL="114300" indent="0">
              <a:buNone/>
            </a:pPr>
            <a:endParaRPr lang="en-GB" dirty="0">
              <a:latin typeface="Calibri" panose="020F0502020204030204" pitchFamily="34" charset="0"/>
              <a:cs typeface="Calibri" panose="020F0502020204030204" pitchFamily="34" charset="0"/>
            </a:endParaRPr>
          </a:p>
          <a:p>
            <a:pPr>
              <a:lnSpc>
                <a:spcPct val="130000"/>
              </a:lnSpc>
            </a:pPr>
            <a:r>
              <a:rPr lang="en-GB" sz="1400" dirty="0">
                <a:solidFill>
                  <a:srgbClr val="283593"/>
                </a:solidFill>
                <a:latin typeface="Calibri" panose="020F0502020204030204" pitchFamily="34" charset="0"/>
                <a:cs typeface="Calibri" panose="020F0502020204030204" pitchFamily="34" charset="0"/>
              </a:rPr>
              <a:t>Give/ explain the meaning of words in context;</a:t>
            </a:r>
          </a:p>
          <a:p>
            <a:pPr>
              <a:lnSpc>
                <a:spcPct val="130000"/>
              </a:lnSpc>
            </a:pPr>
            <a:r>
              <a:rPr lang="en-GB" sz="1400" dirty="0">
                <a:solidFill>
                  <a:srgbClr val="283593"/>
                </a:solidFill>
                <a:latin typeface="Calibri" panose="020F0502020204030204" pitchFamily="34" charset="0"/>
                <a:cs typeface="Calibri" panose="020F0502020204030204" pitchFamily="34" charset="0"/>
              </a:rPr>
              <a:t>Retrieve and record information/ identify key details from fiction and non-fiction;</a:t>
            </a:r>
          </a:p>
          <a:p>
            <a:pPr>
              <a:lnSpc>
                <a:spcPct val="130000"/>
              </a:lnSpc>
            </a:pPr>
            <a:r>
              <a:rPr lang="en-GB" sz="1400" dirty="0">
                <a:solidFill>
                  <a:srgbClr val="283593"/>
                </a:solidFill>
                <a:latin typeface="Calibri" panose="020F0502020204030204" pitchFamily="34" charset="0"/>
                <a:cs typeface="Calibri" panose="020F0502020204030204" pitchFamily="34" charset="0"/>
              </a:rPr>
              <a:t>Summarise main ideas from more than one paragraph;</a:t>
            </a:r>
          </a:p>
          <a:p>
            <a:pPr>
              <a:lnSpc>
                <a:spcPct val="130000"/>
              </a:lnSpc>
            </a:pPr>
            <a:r>
              <a:rPr lang="en-GB" sz="1400" dirty="0">
                <a:solidFill>
                  <a:srgbClr val="283593"/>
                </a:solidFill>
                <a:latin typeface="Calibri" panose="020F0502020204030204" pitchFamily="34" charset="0"/>
                <a:cs typeface="Calibri" panose="020F0502020204030204" pitchFamily="34" charset="0"/>
              </a:rPr>
              <a:t>Make inferences from the text/ explain and justify inferences with evidence from the text;</a:t>
            </a:r>
          </a:p>
          <a:p>
            <a:pPr>
              <a:lnSpc>
                <a:spcPct val="130000"/>
              </a:lnSpc>
            </a:pPr>
            <a:r>
              <a:rPr lang="en-GB" sz="1400" dirty="0">
                <a:solidFill>
                  <a:srgbClr val="283593"/>
                </a:solidFill>
                <a:latin typeface="Calibri" panose="020F0502020204030204" pitchFamily="34" charset="0"/>
                <a:cs typeface="Calibri" panose="020F0502020204030204" pitchFamily="34" charset="0"/>
              </a:rPr>
              <a:t>Predict what might happen from details stated and implied;</a:t>
            </a:r>
          </a:p>
          <a:p>
            <a:pPr>
              <a:lnSpc>
                <a:spcPct val="130000"/>
              </a:lnSpc>
            </a:pPr>
            <a:r>
              <a:rPr lang="en-GB" sz="1400" dirty="0">
                <a:solidFill>
                  <a:srgbClr val="283593"/>
                </a:solidFill>
                <a:latin typeface="Calibri" panose="020F0502020204030204" pitchFamily="34" charset="0"/>
                <a:cs typeface="Calibri" panose="020F0502020204030204" pitchFamily="34" charset="0"/>
              </a:rPr>
              <a:t>Identify/ explain how information/ narrative content is related and contributes to meaning as a whole; </a:t>
            </a:r>
          </a:p>
          <a:p>
            <a:pPr>
              <a:lnSpc>
                <a:spcPct val="130000"/>
              </a:lnSpc>
            </a:pPr>
            <a:r>
              <a:rPr lang="en-GB" sz="1400" dirty="0">
                <a:solidFill>
                  <a:srgbClr val="283593"/>
                </a:solidFill>
                <a:latin typeface="Calibri" panose="020F0502020204030204" pitchFamily="34" charset="0"/>
                <a:cs typeface="Calibri" panose="020F0502020204030204" pitchFamily="34" charset="0"/>
              </a:rPr>
              <a:t>Identify/ explain how meaning is enhanced through choice of words and phrases;</a:t>
            </a:r>
          </a:p>
          <a:p>
            <a:pPr>
              <a:lnSpc>
                <a:spcPct val="130000"/>
              </a:lnSpc>
            </a:pPr>
            <a:r>
              <a:rPr lang="en-GB" sz="1400" dirty="0">
                <a:solidFill>
                  <a:srgbClr val="283593"/>
                </a:solidFill>
                <a:latin typeface="Calibri" panose="020F0502020204030204" pitchFamily="34" charset="0"/>
                <a:cs typeface="Calibri" panose="020F0502020204030204" pitchFamily="34" charset="0"/>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fade">
                                      <p:cBhvr>
                                        <p:cTn id="10" dur="500"/>
                                        <p:tgtEl>
                                          <p:spTgt spid="3">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fade">
                                      <p:cBhvr>
                                        <p:cTn id="13" dur="500"/>
                                        <p:tgtEl>
                                          <p:spTgt spid="3">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fade">
                                      <p:cBhvr>
                                        <p:cTn id="16" dur="500"/>
                                        <p:tgtEl>
                                          <p:spTgt spid="3">
                                            <p:txEl>
                                              <p:pRg st="7" end="7"/>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fade">
                                      <p:cBhvr>
                                        <p:cTn id="19" dur="500"/>
                                        <p:tgtEl>
                                          <p:spTgt spid="3">
                                            <p:txEl>
                                              <p:pRg st="8" end="8"/>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fade">
                                      <p:cBhvr>
                                        <p:cTn id="22" dur="500"/>
                                        <p:tgtEl>
                                          <p:spTgt spid="3">
                                            <p:txEl>
                                              <p:pRg st="9" end="9"/>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10" end="10"/>
                                            </p:txEl>
                                          </p:spTgt>
                                        </p:tgtEl>
                                        <p:attrNameLst>
                                          <p:attrName>style.visibility</p:attrName>
                                        </p:attrNameLst>
                                      </p:cBhvr>
                                      <p:to>
                                        <p:strVal val="visible"/>
                                      </p:to>
                                    </p:set>
                                    <p:animEffect transition="in" filter="fade">
                                      <p:cBhvr>
                                        <p:cTn id="25" dur="500"/>
                                        <p:tgtEl>
                                          <p:spTgt spid="3">
                                            <p:txEl>
                                              <p:pRg st="10" end="10"/>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1" end="11"/>
                                            </p:txEl>
                                          </p:spTgt>
                                        </p:tgtEl>
                                        <p:attrNameLst>
                                          <p:attrName>style.visibility</p:attrName>
                                        </p:attrNameLst>
                                      </p:cBhvr>
                                      <p:to>
                                        <p:strVal val="visible"/>
                                      </p:to>
                                    </p:set>
                                    <p:animEffect transition="in" filter="fade">
                                      <p:cBhvr>
                                        <p:cTn id="28" dur="500"/>
                                        <p:tgtEl>
                                          <p:spTgt spid="3">
                                            <p:txEl>
                                              <p:pRg st="11" end="11"/>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animEffect transition="in" filter="fade">
                                      <p:cBhvr>
                                        <p:cTn id="31"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latin typeface="Calibri" panose="020F0502020204030204" pitchFamily="34" charset="0"/>
                <a:cs typeface="Calibri" panose="020F0502020204030204" pitchFamily="34" charset="0"/>
              </a:rPr>
              <a:t>The reading SATs paper requires a range of answer styles.</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6" name="Picture 5">
            <a:extLst>
              <a:ext uri="{FF2B5EF4-FFF2-40B4-BE49-F238E27FC236}">
                <a16:creationId xmlns:a16="http://schemas.microsoft.com/office/drawing/2014/main" id="{F676C546-D209-41CB-AEF5-77B5AF70B2AB}"/>
              </a:ext>
            </a:extLst>
          </p:cNvPr>
          <p:cNvPicPr>
            <a:picLocks noChangeAspect="1"/>
          </p:cNvPicPr>
          <p:nvPr/>
        </p:nvPicPr>
        <p:blipFill>
          <a:blip r:embed="rId3"/>
          <a:stretch>
            <a:fillRect/>
          </a:stretch>
        </p:blipFill>
        <p:spPr>
          <a:xfrm>
            <a:off x="456660" y="1712002"/>
            <a:ext cx="4642594" cy="13067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5038BECB-9DE6-442C-B750-A465EFF4528F}"/>
              </a:ext>
            </a:extLst>
          </p:cNvPr>
          <p:cNvPicPr>
            <a:picLocks noChangeAspect="1"/>
          </p:cNvPicPr>
          <p:nvPr/>
        </p:nvPicPr>
        <p:blipFill>
          <a:blip r:embed="rId4"/>
          <a:stretch>
            <a:fillRect/>
          </a:stretch>
        </p:blipFill>
        <p:spPr>
          <a:xfrm>
            <a:off x="5244215" y="1131277"/>
            <a:ext cx="3705225" cy="133350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F2DBDE4B-85E0-41C4-88FD-D7FD84868A9B}"/>
              </a:ext>
            </a:extLst>
          </p:cNvPr>
          <p:cNvPicPr>
            <a:picLocks noChangeAspect="1"/>
          </p:cNvPicPr>
          <p:nvPr/>
        </p:nvPicPr>
        <p:blipFill>
          <a:blip r:embed="rId5"/>
          <a:stretch>
            <a:fillRect/>
          </a:stretch>
        </p:blipFill>
        <p:spPr>
          <a:xfrm>
            <a:off x="2450915" y="3572739"/>
            <a:ext cx="4242167" cy="12872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latin typeface="Calibri" panose="020F0502020204030204" pitchFamily="34" charset="0"/>
                <a:cs typeface="Calibri" panose="020F0502020204030204" pitchFamily="34" charset="0"/>
              </a:rPr>
              <a:t>Example questions:</a:t>
            </a:r>
          </a:p>
          <a:p>
            <a:pPr marL="114300" indent="0">
              <a:buNone/>
            </a:pPr>
            <a:r>
              <a:rPr lang="en-GB" dirty="0">
                <a:latin typeface="Calibri" panose="020F0502020204030204" pitchFamily="34" charset="0"/>
                <a:cs typeface="Calibri" panose="020F0502020204030204" pitchFamily="34" charset="0"/>
              </a:rPr>
              <a:t>Based on text 2: Fact Sheet: About Bumblebees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11" name="Picture 10">
            <a:extLst>
              <a:ext uri="{FF2B5EF4-FFF2-40B4-BE49-F238E27FC236}">
                <a16:creationId xmlns:a16="http://schemas.microsoft.com/office/drawing/2014/main" id="{0AEAC541-8DD0-4DF2-B13E-F7FB96914FA3}"/>
              </a:ext>
            </a:extLst>
          </p:cNvPr>
          <p:cNvPicPr>
            <a:picLocks noChangeAspect="1"/>
          </p:cNvPicPr>
          <p:nvPr/>
        </p:nvPicPr>
        <p:blipFill>
          <a:blip r:embed="rId3"/>
          <a:stretch>
            <a:fillRect/>
          </a:stretch>
        </p:blipFill>
        <p:spPr>
          <a:xfrm>
            <a:off x="4478150" y="609896"/>
            <a:ext cx="4470400" cy="1258099"/>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5A82127C-D87D-49C4-9791-6FE55980637C}"/>
              </a:ext>
            </a:extLst>
          </p:cNvPr>
          <p:cNvPicPr>
            <a:picLocks noChangeAspect="1"/>
          </p:cNvPicPr>
          <p:nvPr/>
        </p:nvPicPr>
        <p:blipFill>
          <a:blip r:embed="rId4"/>
          <a:stretch>
            <a:fillRect/>
          </a:stretch>
        </p:blipFill>
        <p:spPr>
          <a:xfrm>
            <a:off x="5018538" y="2804730"/>
            <a:ext cx="3719912" cy="213152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7C3F3118-DCF6-4D91-8E63-3821B653E476}"/>
              </a:ext>
            </a:extLst>
          </p:cNvPr>
          <p:cNvPicPr>
            <a:picLocks noChangeAspect="1"/>
          </p:cNvPicPr>
          <p:nvPr/>
        </p:nvPicPr>
        <p:blipFill>
          <a:blip r:embed="rId5"/>
          <a:stretch>
            <a:fillRect/>
          </a:stretch>
        </p:blipFill>
        <p:spPr>
          <a:xfrm>
            <a:off x="405550" y="1765349"/>
            <a:ext cx="4642594" cy="10931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latin typeface="Calibri" panose="020F0502020204030204" pitchFamily="34" charset="0"/>
                <a:cs typeface="Calibri" panose="020F0502020204030204" pitchFamily="34" charset="0"/>
              </a:rPr>
              <a:t>Example questions:</a:t>
            </a:r>
          </a:p>
          <a:p>
            <a:pPr marL="114300" indent="0">
              <a:buNone/>
            </a:pPr>
            <a:r>
              <a:rPr lang="en-GB" dirty="0">
                <a:latin typeface="Calibri" panose="020F0502020204030204" pitchFamily="34" charset="0"/>
                <a:cs typeface="Calibri" panose="020F0502020204030204" pitchFamily="34" charset="0"/>
              </a:rPr>
              <a:t>Based on text 3: Music Box</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11" name="Picture 10">
            <a:extLst>
              <a:ext uri="{FF2B5EF4-FFF2-40B4-BE49-F238E27FC236}">
                <a16:creationId xmlns:a16="http://schemas.microsoft.com/office/drawing/2014/main" id="{6C73481A-B4AB-4202-BB10-6175F11BC708}"/>
              </a:ext>
            </a:extLst>
          </p:cNvPr>
          <p:cNvPicPr>
            <a:picLocks noChangeAspect="1"/>
          </p:cNvPicPr>
          <p:nvPr/>
        </p:nvPicPr>
        <p:blipFill>
          <a:blip r:embed="rId3"/>
          <a:stretch>
            <a:fillRect/>
          </a:stretch>
        </p:blipFill>
        <p:spPr>
          <a:xfrm>
            <a:off x="4826412" y="1199340"/>
            <a:ext cx="4005888" cy="341630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32C3E224-F527-4E09-9EEC-7AA1AF0EC2E3}"/>
              </a:ext>
            </a:extLst>
          </p:cNvPr>
          <p:cNvPicPr>
            <a:picLocks noChangeAspect="1"/>
          </p:cNvPicPr>
          <p:nvPr/>
        </p:nvPicPr>
        <p:blipFill>
          <a:blip r:embed="rId4"/>
          <a:stretch>
            <a:fillRect/>
          </a:stretch>
        </p:blipFill>
        <p:spPr>
          <a:xfrm>
            <a:off x="444627" y="1368084"/>
            <a:ext cx="4005888" cy="307881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latin typeface="Calibri" panose="020F0502020204030204" pitchFamily="34" charset="0"/>
                <a:cs typeface="Calibri" panose="020F0502020204030204" pitchFamily="34" charset="0"/>
              </a:rPr>
              <a:t>Since the current testing formation for the SATs began in 2016, there has been a tendency for three types of questions to be the most popular. </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In the </a:t>
            </a:r>
            <a:r>
              <a:rPr lang="en-GB" dirty="0" smtClean="0">
                <a:latin typeface="Calibri" panose="020F0502020204030204" pitchFamily="34" charset="0"/>
                <a:cs typeface="Calibri" panose="020F0502020204030204" pitchFamily="34" charset="0"/>
              </a:rPr>
              <a:t>2023 </a:t>
            </a:r>
            <a:r>
              <a:rPr lang="en-GB" dirty="0">
                <a:latin typeface="Calibri" panose="020F0502020204030204" pitchFamily="34" charset="0"/>
                <a:cs typeface="Calibri" panose="020F0502020204030204" pitchFamily="34" charset="0"/>
              </a:rPr>
              <a:t>Reading SATs paper,</a:t>
            </a:r>
          </a:p>
          <a:p>
            <a:pPr>
              <a:lnSpc>
                <a:spcPct val="150000"/>
              </a:lnSpc>
            </a:pPr>
            <a:r>
              <a:rPr lang="en-GB" dirty="0">
                <a:solidFill>
                  <a:srgbClr val="283593"/>
                </a:solidFill>
                <a:latin typeface="Calibri" panose="020F0502020204030204" pitchFamily="34" charset="0"/>
                <a:cs typeface="Calibri" panose="020F0502020204030204" pitchFamily="34" charset="0"/>
              </a:rPr>
              <a:t>12% of marks could be gained from answering questions involving giving and explaining the meaning of words in context;</a:t>
            </a:r>
          </a:p>
          <a:p>
            <a:pPr>
              <a:lnSpc>
                <a:spcPct val="150000"/>
              </a:lnSpc>
            </a:pPr>
            <a:r>
              <a:rPr lang="en-GB" dirty="0">
                <a:solidFill>
                  <a:srgbClr val="283593"/>
                </a:solidFill>
                <a:latin typeface="Calibri" panose="020F0502020204030204" pitchFamily="34" charset="0"/>
                <a:cs typeface="Calibri" panose="020F0502020204030204" pitchFamily="34" charset="0"/>
              </a:rPr>
              <a:t>42% of marks could be gained from answering questions involving </a:t>
            </a:r>
            <a:r>
              <a:rPr lang="en-US" dirty="0">
                <a:solidFill>
                  <a:srgbClr val="283593"/>
                </a:solidFill>
                <a:latin typeface="Calibri" panose="020F0502020204030204" pitchFamily="34" charset="0"/>
                <a:cs typeface="Calibri" panose="020F0502020204030204" pitchFamily="34" charset="0"/>
              </a:rPr>
              <a:t>retrieving and recording information or identifying key details from a text;</a:t>
            </a:r>
          </a:p>
          <a:p>
            <a:pPr>
              <a:lnSpc>
                <a:spcPct val="150000"/>
              </a:lnSpc>
            </a:pPr>
            <a:r>
              <a:rPr lang="en-GB" dirty="0">
                <a:solidFill>
                  <a:srgbClr val="283593"/>
                </a:solidFill>
                <a:latin typeface="Calibri" panose="020F0502020204030204" pitchFamily="34" charset="0"/>
                <a:cs typeface="Calibri" panose="020F0502020204030204" pitchFamily="34" charset="0"/>
              </a:rPr>
              <a:t>36% of marks could be gained from answering questions involving making inferences from a text and justifying inferences with text evidence. </a:t>
            </a:r>
          </a:p>
          <a:p>
            <a:pPr marL="114300" indent="0">
              <a:buNone/>
            </a:pPr>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12436685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Wednesday 14</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May and Thursday 15</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latin typeface="Calibri" panose="020F0502020204030204" pitchFamily="34" charset="0"/>
                <a:cs typeface="Calibri" panose="020F0502020204030204" pitchFamily="34" charset="0"/>
              </a:rPr>
              <a:t>The maths assessments consist of three tests.</a:t>
            </a:r>
          </a:p>
          <a:p>
            <a:pPr marL="114300" indent="0">
              <a:buNone/>
            </a:pP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Paper 1: Arithmetic (30 minutes) – Wednesday 14</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May</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Paper 2: Reasoning (40 minutes) –Wednesday 14</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May</a:t>
            </a:r>
          </a:p>
          <a:p>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Paper 3: Reasoning (40 minutes) – Thursday 15</a:t>
            </a:r>
            <a:r>
              <a:rPr lang="en-GB" baseline="30000" dirty="0">
                <a:latin typeface="Calibri" panose="020F0502020204030204" pitchFamily="34" charset="0"/>
                <a:cs typeface="Calibri" panose="020F0502020204030204" pitchFamily="34" charset="0"/>
              </a:rPr>
              <a:t>th</a:t>
            </a:r>
            <a:r>
              <a:rPr lang="en-GB" dirty="0">
                <a:latin typeface="Calibri" panose="020F0502020204030204" pitchFamily="34" charset="0"/>
                <a:cs typeface="Calibri" panose="020F0502020204030204" pitchFamily="34" charset="0"/>
              </a:rPr>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latin typeface="Calibri" panose="020F0502020204030204" pitchFamily="34" charset="0"/>
                <a:cs typeface="Calibri" panose="020F0502020204030204" pitchFamily="34" charset="0"/>
              </a:rPr>
              <a:pPr/>
              <a:t>15</a:t>
            </a:fld>
            <a:endParaRPr lang="en">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58524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latin typeface="Calibri" panose="020F0502020204030204" pitchFamily="34" charset="0"/>
                <a:cs typeface="Calibri" panose="020F0502020204030204" pitchFamily="34" charset="0"/>
              </a:rPr>
              <a:t>The maths arithmetic paper has a total of </a:t>
            </a:r>
            <a:r>
              <a:rPr lang="en-GB" dirty="0">
                <a:solidFill>
                  <a:srgbClr val="283593"/>
                </a:solidFill>
                <a:latin typeface="Calibri" panose="020F0502020204030204" pitchFamily="34" charset="0"/>
                <a:cs typeface="Calibri" panose="020F0502020204030204" pitchFamily="34" charset="0"/>
              </a:rPr>
              <a:t>40 marks</a:t>
            </a:r>
            <a:r>
              <a:rPr lang="en-GB" dirty="0">
                <a:latin typeface="Calibri" panose="020F0502020204030204" pitchFamily="34" charset="0"/>
                <a:cs typeface="Calibri" panose="020F0502020204030204" pitchFamily="34" charset="0"/>
              </a:rPr>
              <a:t>. </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The test covers the four operations (addition, subtraction, multiplication, division, including order of operations requiring BODMAS), percentages of amounts and calculating with decimals and fractions. </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Example question: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BC94F2D9-973C-494A-90AA-48A51B6A6BD4}"/>
              </a:ext>
            </a:extLst>
          </p:cNvPr>
          <p:cNvPicPr>
            <a:picLocks noChangeAspect="1"/>
          </p:cNvPicPr>
          <p:nvPr/>
        </p:nvPicPr>
        <p:blipFill>
          <a:blip r:embed="rId3"/>
          <a:stretch>
            <a:fillRect/>
          </a:stretch>
        </p:blipFill>
        <p:spPr>
          <a:xfrm>
            <a:off x="496460" y="2844800"/>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48913D6F-D566-48E5-8451-0D1877B89276}"/>
              </a:ext>
            </a:extLst>
          </p:cNvPr>
          <p:cNvPicPr>
            <a:picLocks noChangeAspect="1"/>
          </p:cNvPicPr>
          <p:nvPr/>
        </p:nvPicPr>
        <p:blipFill>
          <a:blip r:embed="rId4"/>
          <a:stretch>
            <a:fillRect/>
          </a:stretch>
        </p:blipFill>
        <p:spPr>
          <a:xfrm>
            <a:off x="4572000" y="22912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921C5942-8DCB-463D-8BB0-FB44BFEC63A0}"/>
              </a:ext>
            </a:extLst>
          </p:cNvPr>
          <p:cNvPicPr>
            <a:picLocks noChangeAspect="1"/>
          </p:cNvPicPr>
          <p:nvPr/>
        </p:nvPicPr>
        <p:blipFill>
          <a:blip r:embed="rId3"/>
          <a:stretch>
            <a:fillRect/>
          </a:stretch>
        </p:blipFill>
        <p:spPr>
          <a:xfrm>
            <a:off x="4726202" y="1174079"/>
            <a:ext cx="3746258" cy="159940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latin typeface="Calibri" panose="020F0502020204030204" pitchFamily="34" charset="0"/>
                <a:cs typeface="Calibri" panose="020F0502020204030204" pitchFamily="34" charset="0"/>
              </a:rPr>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6" name="Picture 5">
            <a:extLst>
              <a:ext uri="{FF2B5EF4-FFF2-40B4-BE49-F238E27FC236}">
                <a16:creationId xmlns:a16="http://schemas.microsoft.com/office/drawing/2014/main" id="{414DBA76-3870-44C0-BD44-069C7D1E58E4}"/>
              </a:ext>
            </a:extLst>
          </p:cNvPr>
          <p:cNvPicPr>
            <a:picLocks noChangeAspect="1"/>
          </p:cNvPicPr>
          <p:nvPr/>
        </p:nvPicPr>
        <p:blipFill>
          <a:blip r:embed="rId4"/>
          <a:stretch>
            <a:fillRect/>
          </a:stretch>
        </p:blipFill>
        <p:spPr>
          <a:xfrm>
            <a:off x="523993" y="1174079"/>
            <a:ext cx="3746256" cy="160247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7D3232B-0ACE-4C56-9E33-0263E37ABAF8}"/>
              </a:ext>
            </a:extLst>
          </p:cNvPr>
          <p:cNvPicPr>
            <a:picLocks noChangeAspect="1"/>
          </p:cNvPicPr>
          <p:nvPr/>
        </p:nvPicPr>
        <p:blipFill>
          <a:blip r:embed="rId5"/>
          <a:stretch>
            <a:fillRect/>
          </a:stretch>
        </p:blipFill>
        <p:spPr>
          <a:xfrm>
            <a:off x="523993" y="3029584"/>
            <a:ext cx="3746256"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8D638EAE-3BC6-46F0-8597-B631DD4D9848}"/>
              </a:ext>
            </a:extLst>
          </p:cNvPr>
          <p:cNvPicPr>
            <a:picLocks noChangeAspect="1"/>
          </p:cNvPicPr>
          <p:nvPr/>
        </p:nvPicPr>
        <p:blipFill>
          <a:blip r:embed="rId6"/>
          <a:stretch>
            <a:fillRect/>
          </a:stretch>
        </p:blipFill>
        <p:spPr>
          <a:xfrm>
            <a:off x="4726202" y="3029584"/>
            <a:ext cx="3746256" cy="1599404"/>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5.87</a:t>
              </a:r>
            </a:p>
            <a:p>
              <a:pPr marL="0" indent="0">
                <a:lnSpc>
                  <a:spcPct val="100000"/>
                </a:lnSpc>
                <a:buFont typeface="Nunito"/>
                <a:buNone/>
              </a:pPr>
              <a:r>
                <a:rPr lang="en-GB" sz="1200" u="sng" dirty="0"/>
                <a:t>+ 3.123</a:t>
              </a:r>
            </a:p>
            <a:p>
              <a:pPr marL="0" indent="0">
                <a:lnSpc>
                  <a:spcPct val="100000"/>
                </a:lnSpc>
                <a:buFont typeface="Nunito"/>
                <a:buNone/>
              </a:pPr>
              <a:r>
                <a:rPr lang="en-GB" sz="1200" u="sng" dirty="0"/>
                <a:t>   8.993</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8.993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87</a:t>
              </a:r>
            </a:p>
            <a:p>
              <a:pPr marL="0" indent="0">
                <a:lnSpc>
                  <a:spcPct val="100000"/>
                </a:lnSpc>
                <a:buFont typeface="Nunito"/>
                <a:buNone/>
              </a:pPr>
              <a:r>
                <a:rPr lang="en-GB" sz="1200" u="sng" dirty="0"/>
                <a:t>- 65</a:t>
              </a:r>
            </a:p>
            <a:p>
              <a:pPr marL="0" indent="0">
                <a:lnSpc>
                  <a:spcPct val="100000"/>
                </a:lnSpc>
                <a:buFont typeface="Nunito"/>
                <a:buNone/>
              </a:pPr>
              <a:r>
                <a:rPr lang="en-GB" sz="1200" u="sng" dirty="0"/>
                <a:t>  22</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22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1034623" y="353223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60 ÷ (30 - 24)</a:t>
              </a:r>
            </a:p>
            <a:p>
              <a:pPr marL="0" indent="0">
                <a:lnSpc>
                  <a:spcPct val="100000"/>
                </a:lnSpc>
                <a:buFont typeface="Nunito"/>
                <a:buNone/>
              </a:pPr>
              <a:r>
                <a:rPr lang="en-GB" sz="1200" dirty="0"/>
                <a:t>60 ÷      6       = 10</a:t>
              </a:r>
            </a:p>
            <a:p>
              <a:pPr marL="0" indent="0">
                <a:lnSpc>
                  <a:spcPct val="100000"/>
                </a:lnSpc>
                <a:buFont typeface="Nunito"/>
                <a:buNone/>
              </a:pP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10</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5219762" y="3533444"/>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3,000 = 300</a:t>
              </a:r>
            </a:p>
            <a:p>
              <a:pPr marL="0" indent="0">
                <a:lnSpc>
                  <a:spcPct val="100000"/>
                </a:lnSpc>
                <a:buFont typeface="Nunito"/>
                <a:buNone/>
              </a:pPr>
              <a:r>
                <a:rPr lang="en-GB" sz="1200" dirty="0"/>
                <a:t>20% of 3,000 = 600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600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latin typeface="Calibri" panose="020F0502020204030204" pitchFamily="34" charset="0"/>
                <a:cs typeface="Calibri" panose="020F0502020204030204" pitchFamily="34" charset="0"/>
              </a:rPr>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14" name="Picture 13">
            <a:extLst>
              <a:ext uri="{FF2B5EF4-FFF2-40B4-BE49-F238E27FC236}">
                <a16:creationId xmlns:a16="http://schemas.microsoft.com/office/drawing/2014/main" id="{C78BFB2E-1F74-496E-9C0C-7559489D49C2}"/>
              </a:ext>
            </a:extLst>
          </p:cNvPr>
          <p:cNvPicPr>
            <a:picLocks noChangeAspect="1"/>
          </p:cNvPicPr>
          <p:nvPr/>
        </p:nvPicPr>
        <p:blipFill>
          <a:blip r:embed="rId3"/>
          <a:stretch>
            <a:fillRect/>
          </a:stretch>
        </p:blipFill>
        <p:spPr>
          <a:xfrm>
            <a:off x="523994" y="2924268"/>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E3B96BB-C0CE-45C4-8855-CD3821869675}"/>
              </a:ext>
            </a:extLst>
          </p:cNvPr>
          <p:cNvPicPr>
            <a:picLocks noChangeAspect="1"/>
          </p:cNvPicPr>
          <p:nvPr/>
        </p:nvPicPr>
        <p:blipFill>
          <a:blip r:embed="rId4"/>
          <a:stretch>
            <a:fillRect/>
          </a:stretch>
        </p:blipFill>
        <p:spPr>
          <a:xfrm>
            <a:off x="523994" y="1174079"/>
            <a:ext cx="3746255" cy="1599404"/>
          </a:xfrm>
          <a:prstGeom prst="rect">
            <a:avLst/>
          </a:prstGeom>
          <a:effectLst>
            <a:outerShdw blurRad="50800" dist="38100" dir="2700000" algn="tl" rotWithShape="0">
              <a:prstClr val="black">
                <a:alpha val="40000"/>
              </a:prstClr>
            </a:outerShdw>
          </a:effectLst>
        </p:spPr>
      </p:pic>
      <p:pic>
        <p:nvPicPr>
          <p:cNvPr id="19" name="Picture 18">
            <a:extLst>
              <a:ext uri="{FF2B5EF4-FFF2-40B4-BE49-F238E27FC236}">
                <a16:creationId xmlns:a16="http://schemas.microsoft.com/office/drawing/2014/main" id="{3C3815EC-AD71-42F7-8D58-4AF3D313D3BC}"/>
              </a:ext>
            </a:extLst>
          </p:cNvPr>
          <p:cNvPicPr>
            <a:picLocks noChangeAspect="1"/>
          </p:cNvPicPr>
          <p:nvPr/>
        </p:nvPicPr>
        <p:blipFill>
          <a:blip r:embed="rId5"/>
          <a:stretch>
            <a:fillRect/>
          </a:stretch>
        </p:blipFill>
        <p:spPr>
          <a:xfrm>
            <a:off x="4733370" y="1487258"/>
            <a:ext cx="3949522" cy="3175960"/>
          </a:xfrm>
          <a:prstGeom prst="rect">
            <a:avLst/>
          </a:prstGeom>
          <a:effectLst>
            <a:outerShdw blurRad="50800" dist="38100" dir="2700000" algn="tl" rotWithShape="0">
              <a:prstClr val="black">
                <a:alpha val="40000"/>
              </a:prstClr>
            </a:outerShdw>
          </a:effectLst>
        </p:spPr>
      </p:pic>
      <p:grpSp>
        <p:nvGrpSpPr>
          <p:cNvPr id="23" name="Group 22">
            <a:extLst>
              <a:ext uri="{FF2B5EF4-FFF2-40B4-BE49-F238E27FC236}">
                <a16:creationId xmlns:a16="http://schemas.microsoft.com/office/drawing/2014/main" id="{20458397-9F5E-4026-A95C-FC37D240F360}"/>
              </a:ext>
            </a:extLst>
          </p:cNvPr>
          <p:cNvGrpSpPr/>
          <p:nvPr/>
        </p:nvGrpSpPr>
        <p:grpSpPr>
          <a:xfrm>
            <a:off x="1042649" y="1683505"/>
            <a:ext cx="2278889" cy="991591"/>
            <a:chOff x="1042649" y="1683505"/>
            <a:chExt cx="2278889" cy="991591"/>
          </a:xfrm>
        </p:grpSpPr>
        <mc:AlternateContent xmlns:mc="http://schemas.openxmlformats.org/markup-compatibility/2006" xmlns:a14="http://schemas.microsoft.com/office/drawing/2010/main">
          <mc:Choice Requires="a14">
            <p:sp>
              <p:nvSpPr>
                <p:cNvPr id="21" name="Text Placeholder 2">
                  <a:extLst>
                    <a:ext uri="{FF2B5EF4-FFF2-40B4-BE49-F238E27FC236}">
                      <a16:creationId xmlns:a16="http://schemas.microsoft.com/office/drawing/2014/main" id="{1D9C75AF-7016-4CB1-B526-29B57A08ABFF}"/>
                    </a:ext>
                  </a:extLst>
                </p:cNvPr>
                <p:cNvSpPr txBox="1">
                  <a:spLocks/>
                </p:cNvSpPr>
                <p:nvPr/>
              </p:nvSpPr>
              <p:spPr>
                <a:xfrm>
                  <a:off x="1042649" y="1683505"/>
                  <a:ext cx="887751"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10</m:t>
                          </m:r>
                        </m:num>
                        <m:den>
                          <m:r>
                            <m:rPr>
                              <m:nor/>
                            </m:rPr>
                            <a:rPr lang="en-US" sz="1200" b="0" i="0" dirty="0" smtClean="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4</m:t>
                          </m:r>
                        </m:num>
                        <m:den>
                          <m:r>
                            <m:rPr>
                              <m:nor/>
                            </m:rPr>
                            <a:rPr lang="en-US" sz="1200" dirty="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6</m:t>
                          </m:r>
                        </m:num>
                        <m:den>
                          <m:r>
                            <m:rPr>
                              <m:nor/>
                            </m:rPr>
                            <a:rPr lang="en-US" sz="1200" dirty="0"/>
                            <m:t>7</m:t>
                          </m:r>
                        </m:den>
                      </m:f>
                    </m:oMath>
                  </a14:m>
                  <a:endParaRPr lang="en-GB" sz="1200" dirty="0"/>
                </a:p>
                <a:p>
                  <a:pPr marL="0" indent="0">
                    <a:lnSpc>
                      <a:spcPct val="100000"/>
                    </a:lnSpc>
                    <a:buFont typeface="Nunito"/>
                    <a:buNone/>
                  </a:pPr>
                  <a:endParaRPr lang="en-GB" sz="1200" u="sng" dirty="0"/>
                </a:p>
              </p:txBody>
            </p:sp>
          </mc:Choice>
          <mc:Fallback xmlns="">
            <p:sp>
              <p:nvSpPr>
                <p:cNvPr id="21" name="Text Placeholder 2">
                  <a:extLst>
                    <a:ext uri="{FF2B5EF4-FFF2-40B4-BE49-F238E27FC236}">
                      <a16:creationId xmlns:a16="http://schemas.microsoft.com/office/drawing/2014/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6"/>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5736ED00-A8B2-40DF-BFE0-88A9083313D4}"/>
                    </a:ext>
                  </a:extLst>
                </p:cNvPr>
                <p:cNvSpPr txBox="1"/>
                <p:nvPr/>
              </p:nvSpPr>
              <p:spPr>
                <a:xfrm>
                  <a:off x="3036488" y="2279667"/>
                  <a:ext cx="285050" cy="395429"/>
                </a:xfrm>
                <a:prstGeom prst="rect">
                  <a:avLst/>
                </a:prstGeom>
                <a:noFill/>
              </p:spPr>
              <p:txBody>
                <a:bodyPr wrap="square">
                  <a:spAutoFit/>
                </a:body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6</m:t>
                          </m:r>
                        </m:num>
                        <m:den>
                          <m:r>
                            <m:rPr>
                              <m:nor/>
                            </m:rPr>
                            <a:rPr lang="en-US" sz="1200" dirty="0"/>
                            <m:t>7</m:t>
                          </m:r>
                        </m:den>
                      </m:f>
                    </m:oMath>
                  </a14:m>
                  <a:r>
                    <a:rPr lang="en-GB" sz="1200" dirty="0"/>
                    <a:t> </a:t>
                  </a:r>
                </a:p>
              </p:txBody>
            </p:sp>
          </mc:Choice>
          <mc:Fallback xmlns="">
            <p:sp>
              <p:nvSpPr>
                <p:cNvPr id="22" name="TextBox 21">
                  <a:extLst>
                    <a:ext uri="{FF2B5EF4-FFF2-40B4-BE49-F238E27FC236}">
                      <a16:creationId xmlns:a16="http://schemas.microsoft.com/office/drawing/2014/main" id="{5736ED00-A8B2-40DF-BFE0-88A9083313D4}"/>
                    </a:ext>
                  </a:extLst>
                </p:cNvPr>
                <p:cNvSpPr txBox="1">
                  <a:spLocks noRot="1" noChangeAspect="1" noMove="1" noResize="1" noEditPoints="1" noAdjustHandles="1" noChangeArrowheads="1" noChangeShapeType="1" noTextEdit="1"/>
                </p:cNvSpPr>
                <p:nvPr/>
              </p:nvSpPr>
              <p:spPr>
                <a:xfrm>
                  <a:off x="3036488" y="2279667"/>
                  <a:ext cx="285050" cy="395429"/>
                </a:xfrm>
                <a:prstGeom prst="rect">
                  <a:avLst/>
                </a:prstGeom>
                <a:blipFill>
                  <a:blip r:embed="rId7"/>
                  <a:stretch>
                    <a:fillRect b="-3077"/>
                  </a:stretch>
                </a:blipFill>
              </p:spPr>
              <p:txBody>
                <a:bodyPr/>
                <a:lstStyle/>
                <a:p>
                  <a:r>
                    <a:rPr lang="en-GB">
                      <a:noFill/>
                    </a:rPr>
                    <a:t> </a:t>
                  </a:r>
                </a:p>
              </p:txBody>
            </p:sp>
          </mc:Fallback>
        </mc:AlternateContent>
      </p:grpSp>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latin typeface="Calibri" panose="020F0502020204030204" pitchFamily="34" charset="0"/>
                <a:cs typeface="Calibri" panose="020F0502020204030204" pitchFamily="34" charset="0"/>
              </a:rPr>
              <a:t>Paper 2 </a:t>
            </a:r>
            <a:r>
              <a:rPr lang="en-GB" dirty="0">
                <a:latin typeface="Calibri" panose="020F0502020204030204" pitchFamily="34" charset="0"/>
                <a:cs typeface="Calibri" panose="020F0502020204030204" pitchFamily="34" charset="0"/>
              </a:rPr>
              <a:t>will take place </a:t>
            </a:r>
            <a:r>
              <a:rPr lang="en-GB" dirty="0">
                <a:solidFill>
                  <a:srgbClr val="283593"/>
                </a:solidFill>
                <a:latin typeface="Calibri" panose="020F0502020204030204" pitchFamily="34" charset="0"/>
                <a:cs typeface="Calibri" panose="020F0502020204030204" pitchFamily="34" charset="0"/>
              </a:rPr>
              <a:t>on Wednesday 14</a:t>
            </a:r>
            <a:r>
              <a:rPr lang="en-GB" baseline="30000" dirty="0">
                <a:solidFill>
                  <a:srgbClr val="283593"/>
                </a:solidFill>
                <a:latin typeface="Calibri" panose="020F0502020204030204" pitchFamily="34" charset="0"/>
                <a:cs typeface="Calibri" panose="020F0502020204030204" pitchFamily="34" charset="0"/>
              </a:rPr>
              <a:t>th</a:t>
            </a:r>
            <a:r>
              <a:rPr lang="en-GB" dirty="0">
                <a:solidFill>
                  <a:srgbClr val="283593"/>
                </a:solidFill>
                <a:latin typeface="Calibri" panose="020F0502020204030204" pitchFamily="34" charset="0"/>
                <a:cs typeface="Calibri" panose="020F0502020204030204" pitchFamily="34" charset="0"/>
              </a:rPr>
              <a:t> May </a:t>
            </a:r>
            <a:r>
              <a:rPr lang="en-GB" dirty="0">
                <a:latin typeface="Calibri" panose="020F0502020204030204" pitchFamily="34" charset="0"/>
                <a:cs typeface="Calibri" panose="020F0502020204030204" pitchFamily="34" charset="0"/>
              </a:rPr>
              <a:t>and Paper 3 will take place on </a:t>
            </a:r>
            <a:r>
              <a:rPr lang="en-GB" dirty="0">
                <a:solidFill>
                  <a:srgbClr val="283593"/>
                </a:solidFill>
                <a:latin typeface="Calibri" panose="020F0502020204030204" pitchFamily="34" charset="0"/>
                <a:cs typeface="Calibri" panose="020F0502020204030204" pitchFamily="34" charset="0"/>
              </a:rPr>
              <a:t>Thursday 15</a:t>
            </a:r>
            <a:r>
              <a:rPr lang="en-GB" baseline="30000" dirty="0">
                <a:solidFill>
                  <a:srgbClr val="283593"/>
                </a:solidFill>
                <a:latin typeface="Calibri" panose="020F0502020204030204" pitchFamily="34" charset="0"/>
                <a:cs typeface="Calibri" panose="020F0502020204030204" pitchFamily="34" charset="0"/>
              </a:rPr>
              <a:t>th</a:t>
            </a:r>
            <a:r>
              <a:rPr lang="en-GB" dirty="0">
                <a:solidFill>
                  <a:srgbClr val="283593"/>
                </a:solidFill>
                <a:latin typeface="Calibri" panose="020F0502020204030204" pitchFamily="34" charset="0"/>
                <a:cs typeface="Calibri" panose="020F0502020204030204" pitchFamily="34" charset="0"/>
              </a:rPr>
              <a:t> May</a:t>
            </a:r>
            <a:r>
              <a:rPr lang="en-GB" dirty="0">
                <a:latin typeface="Calibri" panose="020F0502020204030204" pitchFamily="34" charset="0"/>
                <a:cs typeface="Calibri" panose="020F0502020204030204" pitchFamily="34" charset="0"/>
              </a:rPr>
              <a:t>. These tests have a total of </a:t>
            </a:r>
            <a:r>
              <a:rPr lang="en-GB" dirty="0">
                <a:solidFill>
                  <a:srgbClr val="283593"/>
                </a:solidFill>
                <a:latin typeface="Calibri" panose="020F0502020204030204" pitchFamily="34" charset="0"/>
                <a:cs typeface="Calibri" panose="020F0502020204030204" pitchFamily="34" charset="0"/>
              </a:rPr>
              <a:t>35 marks</a:t>
            </a:r>
            <a:r>
              <a:rPr lang="en-GB" dirty="0">
                <a:latin typeface="Calibri" panose="020F0502020204030204" pitchFamily="34" charset="0"/>
                <a:cs typeface="Calibri" panose="020F0502020204030204" pitchFamily="34" charset="0"/>
              </a:rPr>
              <a:t> each.  </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latin typeface="Calibri" panose="020F0502020204030204" pitchFamily="34" charset="0"/>
                <a:cs typeface="Calibri" panose="020F0502020204030204" pitchFamily="34" charset="0"/>
              </a:rPr>
              <a:t>Number and place value (including Roman numerals);</a:t>
            </a:r>
          </a:p>
          <a:p>
            <a:r>
              <a:rPr lang="en-GB" dirty="0">
                <a:solidFill>
                  <a:srgbClr val="283593"/>
                </a:solidFill>
                <a:latin typeface="Calibri" panose="020F0502020204030204" pitchFamily="34" charset="0"/>
                <a:cs typeface="Calibri" panose="020F0502020204030204" pitchFamily="34" charset="0"/>
              </a:rPr>
              <a:t>The four operations;</a:t>
            </a:r>
          </a:p>
          <a:p>
            <a:r>
              <a:rPr lang="en-GB" dirty="0">
                <a:solidFill>
                  <a:srgbClr val="283593"/>
                </a:solidFill>
                <a:latin typeface="Calibri" panose="020F0502020204030204" pitchFamily="34" charset="0"/>
                <a:cs typeface="Calibri" panose="020F0502020204030204" pitchFamily="34" charset="0"/>
              </a:rPr>
              <a:t>Geometry (properties of shape, position and direction);</a:t>
            </a:r>
          </a:p>
          <a:p>
            <a:r>
              <a:rPr lang="en-GB" dirty="0">
                <a:solidFill>
                  <a:srgbClr val="283593"/>
                </a:solidFill>
                <a:latin typeface="Calibri" panose="020F0502020204030204" pitchFamily="34" charset="0"/>
                <a:cs typeface="Calibri" panose="020F0502020204030204" pitchFamily="34" charset="0"/>
              </a:rPr>
              <a:t>Statistics;</a:t>
            </a:r>
          </a:p>
          <a:p>
            <a:r>
              <a:rPr lang="en-GB" dirty="0">
                <a:solidFill>
                  <a:srgbClr val="283593"/>
                </a:solidFill>
                <a:latin typeface="Calibri" panose="020F0502020204030204" pitchFamily="34" charset="0"/>
                <a:cs typeface="Calibri" panose="020F0502020204030204" pitchFamily="34" charset="0"/>
              </a:rPr>
              <a:t>Measurement (length, perimeter, mass, volume, time, money);</a:t>
            </a:r>
          </a:p>
          <a:p>
            <a:r>
              <a:rPr lang="en-GB" dirty="0">
                <a:solidFill>
                  <a:srgbClr val="283593"/>
                </a:solidFill>
                <a:latin typeface="Calibri" panose="020F0502020204030204" pitchFamily="34" charset="0"/>
                <a:cs typeface="Calibri" panose="020F0502020204030204" pitchFamily="34" charset="0"/>
              </a:rPr>
              <a:t>Algebra;</a:t>
            </a:r>
          </a:p>
          <a:p>
            <a:r>
              <a:rPr lang="en-GB" dirty="0">
                <a:solidFill>
                  <a:srgbClr val="283593"/>
                </a:solidFill>
                <a:latin typeface="Calibri" panose="020F0502020204030204" pitchFamily="34" charset="0"/>
                <a:cs typeface="Calibri" panose="020F0502020204030204" pitchFamily="34" charset="0"/>
              </a:rPr>
              <a:t>Ratio and proportion;</a:t>
            </a:r>
          </a:p>
          <a:p>
            <a:r>
              <a:rPr lang="en-GB" dirty="0">
                <a:solidFill>
                  <a:srgbClr val="283593"/>
                </a:solidFill>
                <a:latin typeface="Calibri" panose="020F0502020204030204" pitchFamily="34" charset="0"/>
                <a:cs typeface="Calibri" panose="020F0502020204030204" pitchFamily="34" charset="0"/>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latin typeface="Calibri" panose="020F0502020204030204" pitchFamily="34" charset="0"/>
                <a:cs typeface="Calibri" panose="020F0502020204030204" pitchFamily="34" charset="0"/>
              </a:rPr>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10" name="Picture 9">
            <a:extLst>
              <a:ext uri="{FF2B5EF4-FFF2-40B4-BE49-F238E27FC236}">
                <a16:creationId xmlns:a16="http://schemas.microsoft.com/office/drawing/2014/main" id="{AB8299F6-38B7-4E7A-A209-55C5F1F5E0E3}"/>
              </a:ext>
            </a:extLst>
          </p:cNvPr>
          <p:cNvPicPr>
            <a:picLocks noChangeAspect="1"/>
          </p:cNvPicPr>
          <p:nvPr/>
        </p:nvPicPr>
        <p:blipFill>
          <a:blip r:embed="rId3"/>
          <a:stretch>
            <a:fillRect/>
          </a:stretch>
        </p:blipFill>
        <p:spPr>
          <a:xfrm>
            <a:off x="460457" y="1100254"/>
            <a:ext cx="3658252" cy="3054667"/>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5F303EEC-77A0-4956-B480-97A546CDC174}"/>
              </a:ext>
            </a:extLst>
          </p:cNvPr>
          <p:cNvPicPr>
            <a:picLocks noChangeAspect="1"/>
          </p:cNvPicPr>
          <p:nvPr/>
        </p:nvPicPr>
        <p:blipFill>
          <a:blip r:embed="rId4"/>
          <a:stretch>
            <a:fillRect/>
          </a:stretch>
        </p:blipFill>
        <p:spPr>
          <a:xfrm>
            <a:off x="4812983" y="1100254"/>
            <a:ext cx="3933825" cy="1803473"/>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980286" y="3783585"/>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2.5 or 2 ½ </a:t>
            </a:r>
            <a:endParaRPr lang="en-GB" sz="1200" u="sng" dirty="0"/>
          </a:p>
        </p:txBody>
      </p:sp>
      <p:grpSp>
        <p:nvGrpSpPr>
          <p:cNvPr id="5" name="Group 4">
            <a:extLst>
              <a:ext uri="{FF2B5EF4-FFF2-40B4-BE49-F238E27FC236}">
                <a16:creationId xmlns:a16="http://schemas.microsoft.com/office/drawing/2014/main" id="{E6546AEB-3252-4E7F-A5DA-4D8E7419EC07}"/>
              </a:ext>
            </a:extLst>
          </p:cNvPr>
          <p:cNvGrpSpPr/>
          <p:nvPr/>
        </p:nvGrpSpPr>
        <p:grpSpPr>
          <a:xfrm>
            <a:off x="5486400" y="2519039"/>
            <a:ext cx="2680677" cy="290921"/>
            <a:chOff x="5486400" y="2519039"/>
            <a:chExt cx="2680677" cy="290921"/>
          </a:xfrm>
        </p:grpSpPr>
        <p:sp>
          <p:nvSpPr>
            <p:cNvPr id="8" name="Text Placeholder 2">
              <a:extLst>
                <a:ext uri="{FF2B5EF4-FFF2-40B4-BE49-F238E27FC236}">
                  <a16:creationId xmlns:a16="http://schemas.microsoft.com/office/drawing/2014/main" id="{62A75856-EC61-4465-B2CD-7846D466C423}"/>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11</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109</a:t>
              </a:r>
            </a:p>
          </p:txBody>
        </p:sp>
      </p:gr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latin typeface="Calibri" panose="020F0502020204030204" pitchFamily="34" charset="0"/>
                <a:cs typeface="Calibri" panose="020F0502020204030204" pitchFamily="34" charset="0"/>
              </a:rPr>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6" name="Picture 5">
            <a:extLst>
              <a:ext uri="{FF2B5EF4-FFF2-40B4-BE49-F238E27FC236}">
                <a16:creationId xmlns:a16="http://schemas.microsoft.com/office/drawing/2014/main" id="{E88D74D5-91D9-4DD0-A84F-A74866F10CC9}"/>
              </a:ext>
            </a:extLst>
          </p:cNvPr>
          <p:cNvPicPr>
            <a:picLocks noChangeAspect="1"/>
          </p:cNvPicPr>
          <p:nvPr/>
        </p:nvPicPr>
        <p:blipFill>
          <a:blip r:embed="rId3"/>
          <a:stretch>
            <a:fillRect/>
          </a:stretch>
        </p:blipFill>
        <p:spPr>
          <a:xfrm>
            <a:off x="460457" y="1100254"/>
            <a:ext cx="3912670" cy="2413001"/>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706E374B-1552-415D-ABFC-29FDC1F5A404}"/>
              </a:ext>
            </a:extLst>
          </p:cNvPr>
          <p:cNvPicPr>
            <a:picLocks noChangeAspect="1"/>
          </p:cNvPicPr>
          <p:nvPr/>
        </p:nvPicPr>
        <p:blipFill>
          <a:blip r:embed="rId4"/>
          <a:stretch>
            <a:fillRect/>
          </a:stretch>
        </p:blipFill>
        <p:spPr>
          <a:xfrm>
            <a:off x="4519970" y="1100254"/>
            <a:ext cx="4466413" cy="21900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latin typeface="Calibri" panose="020F0502020204030204" pitchFamily="34" charset="0"/>
                <a:cs typeface="Calibri" panose="020F0502020204030204" pitchFamily="34" charset="0"/>
              </a:rPr>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7" name="Picture 6">
            <a:extLst>
              <a:ext uri="{FF2B5EF4-FFF2-40B4-BE49-F238E27FC236}">
                <a16:creationId xmlns:a16="http://schemas.microsoft.com/office/drawing/2014/main" id="{3AC4C2BA-516B-4242-B8DA-55CB5999D29D}"/>
              </a:ext>
            </a:extLst>
          </p:cNvPr>
          <p:cNvPicPr>
            <a:picLocks noChangeAspect="1"/>
          </p:cNvPicPr>
          <p:nvPr/>
        </p:nvPicPr>
        <p:blipFill>
          <a:blip r:embed="rId3"/>
          <a:stretch>
            <a:fillRect/>
          </a:stretch>
        </p:blipFill>
        <p:spPr>
          <a:xfrm>
            <a:off x="461025" y="1100254"/>
            <a:ext cx="3686070" cy="1869592"/>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3802194-5ECE-439B-A311-94622C79DF56}"/>
              </a:ext>
            </a:extLst>
          </p:cNvPr>
          <p:cNvPicPr>
            <a:picLocks noChangeAspect="1"/>
          </p:cNvPicPr>
          <p:nvPr/>
        </p:nvPicPr>
        <p:blipFill>
          <a:blip r:embed="rId4"/>
          <a:stretch>
            <a:fillRect/>
          </a:stretch>
        </p:blipFill>
        <p:spPr>
          <a:xfrm>
            <a:off x="4820798" y="1128278"/>
            <a:ext cx="3974383" cy="2787230"/>
          </a:xfrm>
          <a:prstGeom prst="rect">
            <a:avLst/>
          </a:prstGeom>
          <a:effectLst>
            <a:outerShdw blurRad="50800" dist="38100" dir="2700000" algn="tl" rotWithShape="0">
              <a:prstClr val="black">
                <a:alpha val="40000"/>
              </a:prstClr>
            </a:outerShdw>
          </a:effectLst>
        </p:spPr>
      </p:pic>
      <p:sp>
        <p:nvSpPr>
          <p:cNvPr id="9" name="Text Placeholder 2">
            <a:extLst>
              <a:ext uri="{FF2B5EF4-FFF2-40B4-BE49-F238E27FC236}">
                <a16:creationId xmlns:a16="http://schemas.microsoft.com/office/drawing/2014/main" id="{B3544E2E-00E4-42B1-B21A-354E285A2A38}"/>
              </a:ext>
            </a:extLst>
          </p:cNvPr>
          <p:cNvSpPr txBox="1">
            <a:spLocks/>
          </p:cNvSpPr>
          <p:nvPr/>
        </p:nvSpPr>
        <p:spPr>
          <a:xfrm>
            <a:off x="2907323" y="2603010"/>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2,250</a:t>
            </a:r>
            <a:endParaRPr lang="en-GB" sz="1200" u="sng" dirty="0"/>
          </a:p>
        </p:txBody>
      </p:sp>
      <p:sp>
        <p:nvSpPr>
          <p:cNvPr id="10" name="Text Placeholder 2">
            <a:extLst>
              <a:ext uri="{FF2B5EF4-FFF2-40B4-BE49-F238E27FC236}">
                <a16:creationId xmlns:a16="http://schemas.microsoft.com/office/drawing/2014/main" id="{C191EBD0-AAFC-470F-B204-38B5560C94DF}"/>
              </a:ext>
            </a:extLst>
          </p:cNvPr>
          <p:cNvSpPr txBox="1">
            <a:spLocks/>
          </p:cNvSpPr>
          <p:nvPr/>
        </p:nvSpPr>
        <p:spPr>
          <a:xfrm>
            <a:off x="7432431" y="3540856"/>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400</a:t>
            </a:r>
            <a:endParaRPr lang="en-GB" sz="1200" u="sng" dirty="0"/>
          </a:p>
        </p:txBody>
      </p:sp>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356397-1D7F-4630-BDC2-E0145DA2B4C1}"/>
              </a:ext>
            </a:extLst>
          </p:cNvPr>
          <p:cNvPicPr>
            <a:picLocks noChangeAspect="1"/>
          </p:cNvPicPr>
          <p:nvPr/>
        </p:nvPicPr>
        <p:blipFill>
          <a:blip r:embed="rId3"/>
          <a:stretch>
            <a:fillRect/>
          </a:stretch>
        </p:blipFill>
        <p:spPr>
          <a:xfrm>
            <a:off x="461025" y="1100254"/>
            <a:ext cx="3686070" cy="358014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latin typeface="Calibri" panose="020F0502020204030204" pitchFamily="34" charset="0"/>
                <a:cs typeface="Calibri" panose="020F0502020204030204" pitchFamily="34" charset="0"/>
              </a:rPr>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10" name="Picture 9">
            <a:extLst>
              <a:ext uri="{FF2B5EF4-FFF2-40B4-BE49-F238E27FC236}">
                <a16:creationId xmlns:a16="http://schemas.microsoft.com/office/drawing/2014/main" id="{450ECF54-0D97-4AEC-8BC3-B9BA2E783047}"/>
              </a:ext>
            </a:extLst>
          </p:cNvPr>
          <p:cNvPicPr>
            <a:picLocks noChangeAspect="1"/>
          </p:cNvPicPr>
          <p:nvPr/>
        </p:nvPicPr>
        <p:blipFill>
          <a:blip r:embed="rId4"/>
          <a:stretch>
            <a:fillRect/>
          </a:stretch>
        </p:blipFill>
        <p:spPr>
          <a:xfrm>
            <a:off x="4786388" y="1100254"/>
            <a:ext cx="3686070" cy="316239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dirty="0">
                <a:latin typeface="Calibri" panose="020F0502020204030204" pitchFamily="34" charset="0"/>
                <a:cs typeface="Calibri" panose="020F0502020204030204" pitchFamily="34" charset="0"/>
              </a:rPr>
              <a:t>Firstly, a positive attitude goes a long way. Give them as much encouragement and support as you can (but we don’t need to tell you that)!</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Tips:</a:t>
            </a:r>
          </a:p>
          <a:p>
            <a:r>
              <a:rPr lang="en-GB" dirty="0">
                <a:solidFill>
                  <a:srgbClr val="0070C0"/>
                </a:solidFill>
                <a:latin typeface="Calibri" panose="020F0502020204030204" pitchFamily="34" charset="0"/>
                <a:cs typeface="Calibri" panose="020F0502020204030204" pitchFamily="34" charset="0"/>
              </a:rPr>
              <a:t>Don’t use past papers as they are used in school to prepare the children. </a:t>
            </a:r>
          </a:p>
          <a:p>
            <a:r>
              <a:rPr lang="en-GB" dirty="0">
                <a:latin typeface="Calibri" panose="020F0502020204030204" pitchFamily="34" charset="0"/>
                <a:cs typeface="Calibri" panose="020F0502020204030204" pitchFamily="34" charset="0"/>
              </a:rPr>
              <a:t>Talk to your child’s class teacher if you have any concerns rather than worry your child.</a:t>
            </a:r>
          </a:p>
          <a:p>
            <a:r>
              <a:rPr lang="en-GB" dirty="0">
                <a:latin typeface="Calibri" panose="020F0502020204030204" pitchFamily="34" charset="0"/>
                <a:cs typeface="Calibri" panose="020F0502020204030204" pitchFamily="34" charset="0"/>
              </a:rPr>
              <a:t>Encourage your child to talk to their teacher or a trusted adult (including yourself) about their anxieties. Don’t forget that a small amount of anxiety is normal and not harmful.</a:t>
            </a:r>
          </a:p>
          <a:p>
            <a:r>
              <a:rPr lang="en-GB" dirty="0">
                <a:latin typeface="Calibri" panose="020F0502020204030204" pitchFamily="34" charset="0"/>
                <a:cs typeface="Calibri" panose="020F0502020204030204" pitchFamily="34" charset="0"/>
              </a:rPr>
              <a:t>Give your child a quiet, distraction free space to complete homework or study.</a:t>
            </a:r>
          </a:p>
          <a:p>
            <a:r>
              <a:rPr lang="en-GB" dirty="0">
                <a:latin typeface="Calibri" panose="020F0502020204030204" pitchFamily="34" charset="0"/>
                <a:cs typeface="Calibri" panose="020F0502020204030204" pitchFamily="34" charset="0"/>
              </a:rPr>
              <a:t>Give your child time to go outside and </a:t>
            </a:r>
            <a:r>
              <a:rPr lang="en-GB" b="1" dirty="0">
                <a:latin typeface="Calibri" panose="020F0502020204030204" pitchFamily="34" charset="0"/>
                <a:cs typeface="Calibri" panose="020F0502020204030204" pitchFamily="34" charset="0"/>
              </a:rPr>
              <a:t>reduce screen time.</a:t>
            </a:r>
          </a:p>
          <a:p>
            <a:r>
              <a:rPr lang="en-GB" dirty="0">
                <a:latin typeface="Calibri" panose="020F0502020204030204" pitchFamily="34" charset="0"/>
                <a:cs typeface="Calibri" panose="020F0502020204030204" pitchFamily="34" charset="0"/>
              </a:rPr>
              <a:t>Ensure your child is eating and drinking well and getting a </a:t>
            </a:r>
            <a:r>
              <a:rPr lang="en-GB" b="1" dirty="0">
                <a:latin typeface="Calibri" panose="020F0502020204030204" pitchFamily="34" charset="0"/>
                <a:cs typeface="Calibri" panose="020F0502020204030204" pitchFamily="34" charset="0"/>
              </a:rPr>
              <a:t>good amount of sleep</a:t>
            </a:r>
            <a:r>
              <a:rPr lang="en-GB" dirty="0">
                <a:latin typeface="Calibri" panose="020F0502020204030204" pitchFamily="34" charset="0"/>
                <a:cs typeface="Calibri" panose="020F0502020204030204" pitchFamily="34" charset="0"/>
              </a:rPr>
              <a:t>.</a:t>
            </a:r>
          </a:p>
          <a:p>
            <a:r>
              <a:rPr lang="en-GB" dirty="0">
                <a:latin typeface="Calibri" panose="020F0502020204030204" pitchFamily="34" charset="0"/>
                <a:cs typeface="Calibri" panose="020F0502020204030204" pitchFamily="34" charset="0"/>
              </a:rPr>
              <a:t>Plan something nice and fun for the weekends after SATs. This will give them something to look forward to. </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fade">
                                      <p:cBhvr>
                                        <p:cTn id="37"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a:xfrm>
            <a:off x="304205" y="964155"/>
            <a:ext cx="8520600" cy="3829573"/>
          </a:xfrm>
        </p:spPr>
        <p:txBody>
          <a:bodyPr/>
          <a:lstStyle/>
          <a:p>
            <a:pPr marL="114300" indent="0">
              <a:buNone/>
            </a:pPr>
            <a:r>
              <a:rPr lang="en-GB" dirty="0">
                <a:latin typeface="Calibri" panose="020F0502020204030204" pitchFamily="34" charset="0"/>
                <a:cs typeface="Calibri" panose="020F0502020204030204" pitchFamily="34" charset="0"/>
              </a:rPr>
              <a:t>Further tips:</a:t>
            </a:r>
          </a:p>
          <a:p>
            <a:pPr>
              <a:lnSpc>
                <a:spcPct val="150000"/>
              </a:lnSpc>
            </a:pPr>
            <a:r>
              <a:rPr lang="en-GB" dirty="0">
                <a:latin typeface="Calibri" panose="020F0502020204030204" pitchFamily="34" charset="0"/>
                <a:cs typeface="Calibri" panose="020F0502020204030204" pitchFamily="34" charset="0"/>
              </a:rPr>
              <a:t>Create a revision timetable that works for you and your child. For some families, 10 to 20 minute activities over a few days works best. For others, a longer sessions are achievable.  </a:t>
            </a:r>
          </a:p>
          <a:p>
            <a:pPr>
              <a:lnSpc>
                <a:spcPct val="150000"/>
              </a:lnSpc>
            </a:pPr>
            <a:r>
              <a:rPr lang="en-GB" dirty="0">
                <a:latin typeface="Calibri" panose="020F0502020204030204" pitchFamily="34" charset="0"/>
                <a:cs typeface="Calibri" panose="020F0502020204030204" pitchFamily="34" charset="0"/>
              </a:rPr>
              <a:t>Check your child's work. Go over wrong answers/misconceptions. </a:t>
            </a:r>
          </a:p>
          <a:p>
            <a:pPr>
              <a:lnSpc>
                <a:spcPct val="150000"/>
              </a:lnSpc>
            </a:pPr>
            <a:r>
              <a:rPr lang="en-GB" dirty="0">
                <a:latin typeface="Calibri" panose="020F0502020204030204" pitchFamily="34" charset="0"/>
                <a:cs typeface="Calibri" panose="020F0502020204030204" pitchFamily="34" charset="0"/>
              </a:rPr>
              <a:t>Ensure that they do their revision where you can see them.</a:t>
            </a:r>
          </a:p>
          <a:p>
            <a:pPr>
              <a:lnSpc>
                <a:spcPct val="150000"/>
              </a:lnSpc>
            </a:pPr>
            <a:r>
              <a:rPr lang="en-GB" dirty="0">
                <a:latin typeface="Calibri" panose="020F0502020204030204" pitchFamily="34" charset="0"/>
                <a:cs typeface="Calibri" panose="020F0502020204030204" pitchFamily="34" charset="0"/>
              </a:rPr>
              <a:t>Be part of the revision.</a:t>
            </a:r>
          </a:p>
          <a:p>
            <a:pPr>
              <a:lnSpc>
                <a:spcPct val="150000"/>
              </a:lnSpc>
            </a:pPr>
            <a:r>
              <a:rPr lang="en-GB" dirty="0">
                <a:latin typeface="Calibri" panose="020F0502020204030204" pitchFamily="34" charset="0"/>
                <a:cs typeface="Calibri" panose="020F0502020204030204" pitchFamily="34" charset="0"/>
              </a:rPr>
              <a:t>As we said before, avoid using past papers. There are plenty of free or inexpensive SATs practice materials for parents available. </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latin typeface="Calibri" panose="020F0502020204030204" pitchFamily="34" charset="0"/>
                <a:cs typeface="Calibri" panose="020F0502020204030204" pitchFamily="34" charset="0"/>
              </a:rPr>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latin typeface="Calibri" panose="020F0502020204030204" pitchFamily="34" charset="0"/>
                <a:cs typeface="Calibri" panose="020F0502020204030204" pitchFamily="34" charset="0"/>
              </a:rPr>
              <a:t>SATs focus on what children know about Maths and English. </a:t>
            </a:r>
          </a:p>
          <a:p>
            <a:pPr marL="114300" indent="0">
              <a:buNone/>
            </a:pPr>
            <a:r>
              <a:rPr lang="en-GB" dirty="0">
                <a:latin typeface="Calibri" panose="020F0502020204030204" pitchFamily="34" charset="0"/>
                <a:cs typeface="Calibri" panose="020F0502020204030204" pitchFamily="34" charset="0"/>
              </a:rPr>
              <a:t>They will not reflect how talented they are at science, geography, art, PE…, and they certainly won’t highlight all of their amazing personal characteristics.</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solidFill>
                  <a:srgbClr val="283593"/>
                </a:solidFill>
                <a:latin typeface="Calibri" panose="020F0502020204030204" pitchFamily="34" charset="0"/>
                <a:cs typeface="Calibri" panose="020F0502020204030204" pitchFamily="34" charset="0"/>
              </a:rPr>
              <a:t>SATs don’t tell the whole story.</a:t>
            </a:r>
          </a:p>
          <a:p>
            <a:pPr marL="114300" indent="0">
              <a:buNone/>
            </a:pPr>
            <a:r>
              <a:rPr lang="en-GB" dirty="0">
                <a:latin typeface="Calibri" panose="020F0502020204030204" pitchFamily="34" charset="0"/>
                <a:cs typeface="Calibri" panose="020F0502020204030204" pitchFamily="34" charset="0"/>
              </a:rPr>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solidFill>
                  <a:srgbClr val="283593"/>
                </a:solidFill>
                <a:latin typeface="Calibri" panose="020F0502020204030204" pitchFamily="34" charset="0"/>
                <a:cs typeface="Calibri" panose="020F0502020204030204" pitchFamily="34" charset="0"/>
              </a:rPr>
              <a:t>SATs are only four days out of a whole Primary School career. </a:t>
            </a:r>
          </a:p>
          <a:p>
            <a:pPr marL="114300" indent="0">
              <a:buNone/>
            </a:pPr>
            <a:r>
              <a:rPr lang="en-GB" dirty="0">
                <a:latin typeface="Calibri" panose="020F0502020204030204" pitchFamily="34" charset="0"/>
                <a:cs typeface="Calibri" panose="020F0502020204030204" pitchFamily="34" charset="0"/>
              </a:rPr>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26</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dirty="0">
                <a:latin typeface="Calibri" panose="020F0502020204030204" pitchFamily="34" charset="0"/>
                <a:cs typeface="Calibri" panose="020F0502020204030204" pitchFamily="34" charset="0"/>
              </a:rPr>
              <a:t>SATs often induce a certain degree of worry or anxiety but there is, of course, a tipping point. </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SATs anxiety should not:</a:t>
            </a:r>
          </a:p>
          <a:p>
            <a:r>
              <a:rPr lang="en-GB" dirty="0">
                <a:solidFill>
                  <a:srgbClr val="283593"/>
                </a:solidFill>
                <a:latin typeface="Calibri" panose="020F0502020204030204" pitchFamily="34" charset="0"/>
                <a:cs typeface="Calibri" panose="020F0502020204030204" pitchFamily="34" charset="0"/>
              </a:rPr>
              <a:t>Affect a child’s appetite</a:t>
            </a:r>
          </a:p>
          <a:p>
            <a:r>
              <a:rPr lang="en-GB" dirty="0">
                <a:solidFill>
                  <a:srgbClr val="283593"/>
                </a:solidFill>
                <a:latin typeface="Calibri" panose="020F0502020204030204" pitchFamily="34" charset="0"/>
                <a:cs typeface="Calibri" panose="020F0502020204030204" pitchFamily="34" charset="0"/>
              </a:rPr>
              <a:t>Affect a child’s sleep</a:t>
            </a:r>
          </a:p>
          <a:p>
            <a:r>
              <a:rPr lang="en-GB" dirty="0">
                <a:solidFill>
                  <a:srgbClr val="283593"/>
                </a:solidFill>
                <a:latin typeface="Calibri" panose="020F0502020204030204" pitchFamily="34" charset="0"/>
                <a:cs typeface="Calibri" panose="020F0502020204030204" pitchFamily="34" charset="0"/>
              </a:rPr>
              <a:t>Affect a child’s personality</a:t>
            </a:r>
          </a:p>
          <a:p>
            <a:r>
              <a:rPr lang="en-GB" dirty="0">
                <a:solidFill>
                  <a:srgbClr val="283593"/>
                </a:solidFill>
                <a:latin typeface="Calibri" panose="020F0502020204030204" pitchFamily="34" charset="0"/>
                <a:cs typeface="Calibri" panose="020F0502020204030204" pitchFamily="34" charset="0"/>
              </a:rPr>
              <a:t>Induce panic, tears or disengagement from lessons</a:t>
            </a:r>
          </a:p>
          <a:p>
            <a:r>
              <a:rPr lang="en-GB" dirty="0">
                <a:solidFill>
                  <a:srgbClr val="283593"/>
                </a:solidFill>
                <a:latin typeface="Calibri" panose="020F0502020204030204" pitchFamily="34" charset="0"/>
                <a:cs typeface="Calibri" panose="020F0502020204030204" pitchFamily="34" charset="0"/>
              </a:rPr>
              <a:t>Be a reason not to attend school.</a:t>
            </a:r>
          </a:p>
          <a:p>
            <a:pPr marL="114300" indent="0">
              <a:buNone/>
            </a:pPr>
            <a:endParaRPr lang="en-GB" dirty="0">
              <a:latin typeface="Calibri" panose="020F0502020204030204" pitchFamily="34" charset="0"/>
              <a:cs typeface="Calibri" panose="020F0502020204030204" pitchFamily="34" charset="0"/>
            </a:endParaRPr>
          </a:p>
          <a:p>
            <a:pPr marL="114300" indent="0">
              <a:buNone/>
            </a:pPr>
            <a:r>
              <a:rPr lang="en-GB" dirty="0">
                <a:latin typeface="Calibri" panose="020F0502020204030204" pitchFamily="34" charset="0"/>
                <a:cs typeface="Calibri" panose="020F0502020204030204" pitchFamily="34" charset="0"/>
              </a:rPr>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p:txBody>
          <a:bodyPr/>
          <a:lstStyle/>
          <a:p>
            <a:pPr marL="114300" indent="0">
              <a:buNone/>
            </a:pPr>
            <a:r>
              <a:rPr lang="en-GB" sz="1500" dirty="0">
                <a:solidFill>
                  <a:srgbClr val="283593"/>
                </a:solidFill>
              </a:rPr>
              <a:t>Talk to the school</a:t>
            </a:r>
          </a:p>
          <a:p>
            <a:pPr marL="114300" indent="0">
              <a:buNone/>
            </a:pPr>
            <a:r>
              <a:rPr lang="en-GB" sz="1500" dirty="0"/>
              <a:t>Sometimes concerns present at home and not at school. If you notice a change in your child, talk to the school so that everyone concerned can offer the support needed. </a:t>
            </a:r>
          </a:p>
          <a:p>
            <a:pPr marL="114300" indent="0">
              <a:buNone/>
            </a:pPr>
            <a:r>
              <a:rPr lang="en-GB" sz="1500" dirty="0">
                <a:solidFill>
                  <a:srgbClr val="283593"/>
                </a:solidFill>
              </a:rPr>
              <a:t>Talk to your child</a:t>
            </a:r>
          </a:p>
          <a:p>
            <a:pPr marL="114300" indent="0">
              <a:buNone/>
            </a:pPr>
            <a:r>
              <a:rPr lang="en-GB" sz="1500" dirty="0"/>
              <a:t>Talk to your child about what aspect of SATs concerns them the most. If you can help them pinpoint what is bothering them the most, you can take specific steps to help reassure them. </a:t>
            </a:r>
          </a:p>
          <a:p>
            <a:pPr marL="114300" indent="0">
              <a:buNone/>
            </a:pPr>
            <a:r>
              <a:rPr lang="en-GB" sz="1500" dirty="0">
                <a:solidFill>
                  <a:srgbClr val="283593"/>
                </a:solidFill>
              </a:rPr>
              <a:t>Encourage your child to talk to their teacher</a:t>
            </a:r>
          </a:p>
          <a:p>
            <a:pPr marL="114300" indent="0">
              <a:buNone/>
            </a:pPr>
            <a:r>
              <a:rPr lang="en-GB" sz="1500" dirty="0"/>
              <a:t>SATs are obviously linked to school. Don’t be surprised if your child would prefer seek reassurance from teachers over family members. </a:t>
            </a:r>
          </a:p>
          <a:p>
            <a:pPr marL="114300" indent="0">
              <a:buNone/>
            </a:pPr>
            <a:r>
              <a:rPr lang="en-GB" sz="1500" dirty="0">
                <a:solidFill>
                  <a:srgbClr val="283593"/>
                </a:solidFill>
              </a:rPr>
              <a:t>Try not to project your own anxieties or views about the SATs</a:t>
            </a:r>
          </a:p>
          <a:p>
            <a:pPr marL="114300" indent="0">
              <a:buNone/>
            </a:pPr>
            <a:r>
              <a:rPr lang="en-GB" sz="1500"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6559</TotalTime>
  <Words>2780</Words>
  <Application>Microsoft Office PowerPoint</Application>
  <PresentationFormat>On-screen Show (16:9)</PresentationFormat>
  <Paragraphs>277</Paragraphs>
  <Slides>28</Slides>
  <Notes>25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Arial</vt:lpstr>
      <vt:lpstr>Cambria Math</vt:lpstr>
      <vt:lpstr>Nunito</vt:lpstr>
      <vt:lpstr>Calibri</vt:lpstr>
      <vt:lpstr>Nunito Sans Light</vt:lpstr>
      <vt:lpstr>Wingdings</vt:lpstr>
      <vt:lpstr>Nunito Sans SemiBold</vt:lpstr>
      <vt:lpstr>TSL</vt:lpstr>
      <vt:lpstr>  Year 6 SATs 2025 Information for Parents, Carers &amp; Guardians</vt:lpstr>
      <vt:lpstr>What are the SATs? </vt:lpstr>
      <vt:lpstr>When and how the SATs are completed</vt:lpstr>
      <vt:lpstr>Specific arrangements for SATs</vt:lpstr>
      <vt:lpstr>The results</vt:lpstr>
      <vt:lpstr>Spelling, Punctuation and Grammar: Monday 12th May</vt:lpstr>
      <vt:lpstr>Spelling, Punctuation and Grammar: Paper 1</vt:lpstr>
      <vt:lpstr>Spelling, Punctuation and Grammar: Paper 1</vt:lpstr>
      <vt:lpstr>Spelling, Punctuation and Grammar: Paper 2</vt:lpstr>
      <vt:lpstr>Reading: Tuesday 13th May </vt:lpstr>
      <vt:lpstr>Reading </vt:lpstr>
      <vt:lpstr>Reading </vt:lpstr>
      <vt:lpstr>Reading </vt:lpstr>
      <vt:lpstr>Reading </vt:lpstr>
      <vt:lpstr>Maths: Wednesday 14th May and Thursday 15th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Supporting your child in preparing for the SATs</vt:lpstr>
      <vt:lpstr>Things to remember about SATs</vt:lpstr>
      <vt:lpstr>What to do if you are worried about your child</vt:lpstr>
      <vt:lpstr>What to do if you are worried about your child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Jennifer Mooney</dc:creator>
  <cp:lastModifiedBy>Jennifer Mooney</cp:lastModifiedBy>
  <cp:revision>25</cp:revision>
  <dcterms:modified xsi:type="dcterms:W3CDTF">2025-04-29T16:51:02Z</dcterms:modified>
</cp:coreProperties>
</file>