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72"/>
  </p:notesMasterIdLst>
  <p:sldIdLst>
    <p:sldId id="530" r:id="rId5"/>
    <p:sldId id="635" r:id="rId6"/>
    <p:sldId id="567" r:id="rId7"/>
    <p:sldId id="617" r:id="rId8"/>
    <p:sldId id="466" r:id="rId9"/>
    <p:sldId id="618" r:id="rId10"/>
    <p:sldId id="619" r:id="rId11"/>
    <p:sldId id="620" r:id="rId12"/>
    <p:sldId id="568" r:id="rId13"/>
    <p:sldId id="569" r:id="rId14"/>
    <p:sldId id="570" r:id="rId15"/>
    <p:sldId id="571" r:id="rId16"/>
    <p:sldId id="572" r:id="rId17"/>
    <p:sldId id="573" r:id="rId18"/>
    <p:sldId id="574" r:id="rId19"/>
    <p:sldId id="575" r:id="rId20"/>
    <p:sldId id="576" r:id="rId21"/>
    <p:sldId id="577" r:id="rId22"/>
    <p:sldId id="578" r:id="rId23"/>
    <p:sldId id="579" r:id="rId24"/>
    <p:sldId id="580" r:id="rId25"/>
    <p:sldId id="590" r:id="rId26"/>
    <p:sldId id="483" r:id="rId27"/>
    <p:sldId id="564" r:id="rId28"/>
    <p:sldId id="592" r:id="rId29"/>
    <p:sldId id="593" r:id="rId30"/>
    <p:sldId id="594" r:id="rId31"/>
    <p:sldId id="536" r:id="rId32"/>
    <p:sldId id="599" r:id="rId33"/>
    <p:sldId id="539" r:id="rId34"/>
    <p:sldId id="540" r:id="rId35"/>
    <p:sldId id="597" r:id="rId36"/>
    <p:sldId id="598" r:id="rId37"/>
    <p:sldId id="632" r:id="rId38"/>
    <p:sldId id="633" r:id="rId39"/>
    <p:sldId id="634" r:id="rId40"/>
    <p:sldId id="621" r:id="rId41"/>
    <p:sldId id="595" r:id="rId42"/>
    <p:sldId id="596" r:id="rId43"/>
    <p:sldId id="591" r:id="rId44"/>
    <p:sldId id="542" r:id="rId45"/>
    <p:sldId id="468" r:id="rId46"/>
    <p:sldId id="559" r:id="rId47"/>
    <p:sldId id="622" r:id="rId48"/>
    <p:sldId id="623" r:id="rId49"/>
    <p:sldId id="624" r:id="rId50"/>
    <p:sldId id="625" r:id="rId51"/>
    <p:sldId id="626" r:id="rId52"/>
    <p:sldId id="628" r:id="rId53"/>
    <p:sldId id="629" r:id="rId54"/>
    <p:sldId id="630" r:id="rId55"/>
    <p:sldId id="631" r:id="rId56"/>
    <p:sldId id="511" r:id="rId57"/>
    <p:sldId id="512" r:id="rId58"/>
    <p:sldId id="513" r:id="rId59"/>
    <p:sldId id="256" r:id="rId60"/>
    <p:sldId id="429" r:id="rId61"/>
    <p:sldId id="553" r:id="rId62"/>
    <p:sldId id="600" r:id="rId63"/>
    <p:sldId id="601" r:id="rId64"/>
    <p:sldId id="602" r:id="rId65"/>
    <p:sldId id="433" r:id="rId66"/>
    <p:sldId id="565" r:id="rId67"/>
    <p:sldId id="586" r:id="rId68"/>
    <p:sldId id="587" r:id="rId69"/>
    <p:sldId id="588" r:id="rId70"/>
    <p:sldId id="585" r:id="rId7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91" autoAdjust="0"/>
    <p:restoredTop sz="93039" autoAdjust="0"/>
  </p:normalViewPr>
  <p:slideViewPr>
    <p:cSldViewPr snapToGrid="0" snapToObjects="1">
      <p:cViewPr varScale="1">
        <p:scale>
          <a:sx n="81" d="100"/>
          <a:sy n="81" d="100"/>
        </p:scale>
        <p:origin x="1637" y="72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76" Type="http://schemas.openxmlformats.org/officeDocument/2006/relationships/tableStyles" Target="tableStyles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7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61" Type="http://schemas.openxmlformats.org/officeDocument/2006/relationships/slide" Target="slides/slide57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EC75CB-B027-D94E-8BCF-FF43441B737D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26690F-C0F2-1E49-AD10-FAD56FBB69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0676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swim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FB99A6-764D-2D47-8996-E1111BD4A26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05677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smtClean="0"/>
              <a:t>Fluency means: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smtClean="0"/>
              <a:t>Retaining, retrieving and recalling facts as well as understanding the number system ad mathematical terms and it comes from deep knowledge and practice </a:t>
            </a:r>
          </a:p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737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fld id="{51E254DF-1423-4D9C-B84F-BE93B647ACFC}" type="slidenum">
              <a:rPr lang="en-GB" altLang="en-US">
                <a:solidFill>
                  <a:srgbClr val="000000"/>
                </a:solidFill>
              </a:rPr>
              <a:pPr/>
              <a:t>4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45506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smtClean="0"/>
              <a:t>I bet you are asking yourself why you constantly see the words Mathematics Mastery. It is not a typo, it doesn’t say mystery but is an approach that we use now in order to teach Maths across the whole school.  </a:t>
            </a:r>
          </a:p>
          <a:p>
            <a:pPr eaLnBrk="1" hangingPunct="1">
              <a:spcBef>
                <a:spcPct val="0"/>
              </a:spcBef>
            </a:pPr>
            <a:endParaRPr lang="en-GB" altLang="en-US" smtClean="0"/>
          </a:p>
          <a:p>
            <a:pPr eaLnBrk="1" hangingPunct="1">
              <a:spcBef>
                <a:spcPct val="0"/>
              </a:spcBef>
            </a:pPr>
            <a:r>
              <a:rPr lang="en-GB" altLang="en-US" smtClean="0"/>
              <a:t>It is a programme that has been introduced into English schools and has a proven track record. </a:t>
            </a:r>
          </a:p>
          <a:p>
            <a:pPr eaLnBrk="1" hangingPunct="1">
              <a:spcBef>
                <a:spcPct val="0"/>
              </a:spcBef>
            </a:pPr>
            <a:endParaRPr lang="en-GB" altLang="en-US" smtClean="0"/>
          </a:p>
          <a:p>
            <a:endParaRPr lang="en-GB" altLang="en-US" smtClean="0"/>
          </a:p>
          <a:p>
            <a:r>
              <a:rPr lang="en-GB" altLang="en-US" smtClean="0"/>
              <a:t>Now the reason why it is called Mastery is because children should not learn mathematical procedures by rote but instead should build a deep conceptual understanding of mathematical concepts which should enable them to apply their learning in different situations.</a:t>
            </a:r>
          </a:p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747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fld id="{396573E1-66CF-4423-875F-D6229D40AAC7}" type="slidenum">
              <a:rPr lang="en-GB" altLang="en-US">
                <a:solidFill>
                  <a:srgbClr val="000000"/>
                </a:solidFill>
              </a:rPr>
              <a:pPr/>
              <a:t>6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89212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57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GB" altLang="en-US" smtClean="0"/>
              <a:t>• </a:t>
            </a:r>
            <a:r>
              <a:rPr lang="en-GB" altLang="en-US" b="1" u="sng" smtClean="0"/>
              <a:t>viewing mistakes, but of course not the same ones all the time as you then don’t learn from them</a:t>
            </a:r>
          </a:p>
          <a:p>
            <a:pPr eaLnBrk="1" hangingPunct="1"/>
            <a:r>
              <a:rPr lang="en-GB" altLang="en-US" smtClean="0"/>
              <a:t> just like Toyota who has grown in success due to the boss of Toyota letting his employees make mistakes in order to learn from these for the future- however I bet he wasn’t happy with them making the same mistakes over and over as you won’t learn from these mistakes</a:t>
            </a:r>
          </a:p>
          <a:p>
            <a:pPr eaLnBrk="1" hangingPunct="1"/>
            <a:endParaRPr lang="en-GB" altLang="en-US" smtClean="0"/>
          </a:p>
          <a:p>
            <a:pPr eaLnBrk="1" hangingPunct="1"/>
            <a:endParaRPr lang="en-GB" altLang="en-US" smtClean="0"/>
          </a:p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757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fld id="{AB3B28ED-B726-4B8D-BB89-D389C56F1B16}" type="slidenum">
              <a:rPr lang="en-GB" altLang="en-US">
                <a:solidFill>
                  <a:srgbClr val="000000"/>
                </a:solidFill>
              </a:rPr>
              <a:pPr/>
              <a:t>7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34123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GB" altLang="en-US" smtClean="0"/>
          </a:p>
        </p:txBody>
      </p:sp>
      <p:sp>
        <p:nvSpPr>
          <p:cNvPr id="768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fld id="{026752BF-7C38-456D-895A-B95396D7D455}" type="slidenum">
              <a:rPr lang="en-GB" altLang="en-US"/>
              <a:pPr/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337260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Starters</a:t>
            </a:r>
          </a:p>
          <a:p>
            <a:r>
              <a:rPr lang="en-US" dirty="0"/>
              <a:t>Plus questioning</a:t>
            </a:r>
          </a:p>
          <a:p>
            <a:r>
              <a:rPr lang="en-US" dirty="0"/>
              <a:t>First 10 minutes</a:t>
            </a:r>
          </a:p>
          <a:p>
            <a:r>
              <a:rPr lang="en-US" dirty="0"/>
              <a:t>Develop strong number sense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352EB4-CF01-7049-B59C-BFEF27CB639C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48855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Starters</a:t>
            </a:r>
          </a:p>
          <a:p>
            <a:r>
              <a:rPr lang="en-US" dirty="0"/>
              <a:t>Plus questioning</a:t>
            </a:r>
          </a:p>
          <a:p>
            <a:r>
              <a:rPr lang="en-US" dirty="0"/>
              <a:t>First 10 minutes</a:t>
            </a:r>
          </a:p>
          <a:p>
            <a:r>
              <a:rPr lang="en-US" dirty="0"/>
              <a:t>Develop strong number sense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352EB4-CF01-7049-B59C-BFEF27CB639C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6075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A5AF15-5849-4819-86E3-8865E34B5FFD}" type="slidenum">
              <a:rPr lang="en-GB" smtClean="0"/>
              <a:pPr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49188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 eaLnBrk="1" hangingPunct="1">
              <a:spcBef>
                <a:spcPts val="200"/>
              </a:spcBef>
              <a:spcAft>
                <a:spcPct val="0"/>
              </a:spcAft>
              <a:buFont typeface="Wingdings" panose="05000000000000000000" pitchFamily="2" charset="2"/>
              <a:buAutoNum type="arabicPeriod"/>
              <a:defRPr/>
            </a:pPr>
            <a:r>
              <a:rPr lang="en-GB" altLang="en-US" sz="2400" dirty="0"/>
              <a:t>An emphasis on development</a:t>
            </a:r>
            <a:r>
              <a:rPr lang="en-GB" altLang="en-US" sz="2400" baseline="0" dirty="0"/>
              <a:t> of mental calculation</a:t>
            </a:r>
          </a:p>
          <a:p>
            <a:pPr marL="457200" indent="-457200" eaLnBrk="1" hangingPunct="1">
              <a:spcBef>
                <a:spcPts val="200"/>
              </a:spcBef>
              <a:spcAft>
                <a:spcPct val="0"/>
              </a:spcAft>
              <a:buFont typeface="Wingdings" panose="05000000000000000000" pitchFamily="2" charset="2"/>
              <a:buAutoNum type="arabicPeriod"/>
              <a:defRPr/>
            </a:pPr>
            <a:endParaRPr lang="en-GB" alt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D644F0-F5FC-40E8-B376-6A9661BE0AEA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4375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Children create 3</a:t>
            </a:r>
            <a:r>
              <a:rPr lang="en-GB" baseline="0" dirty="0" smtClean="0"/>
              <a:t> times table using concrete. TA to display 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E20C41-15AE-40F2-99E2-9741EB2A9E97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6501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87D954-5104-4C7A-817E-89A7AD0F2362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5653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87D954-5104-4C7A-817E-89A7AD0F2362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86527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26690F-C0F2-1E49-AD10-FAD56FBB692A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22335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26690F-C0F2-1E49-AD10-FAD56FBB692A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1863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77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1177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44B0DD1-FD96-4E92-A79B-6A511F24FD27}" type="slidenum">
              <a:rPr lang="en-GB" altLang="en-US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59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60097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0488" y="744538"/>
            <a:ext cx="6616700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87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87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BB7472D-90AC-4746-B704-47F690A6AB12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60</a:t>
            </a:fld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11354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3971" name="Notes Placeholder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smtClean="0"/>
              <a:t>These are some handy tips for you to remember what to do when doing Maths tasks with your child. </a:t>
            </a:r>
          </a:p>
        </p:txBody>
      </p:sp>
      <p:sp>
        <p:nvSpPr>
          <p:cNvPr id="83972" name="Slide Number Placeholder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fld id="{3FADF643-7B97-4633-B515-583A45C8B85D}" type="slidenum">
              <a:rPr lang="en-GB" altLang="en-US"/>
              <a:pPr/>
              <a:t>64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1868958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5" name="Notes Placeholder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smtClean="0"/>
              <a:t>I will explain this slide to you, as I feel it really important when doing maths but to be honest all work with your child. </a:t>
            </a:r>
          </a:p>
        </p:txBody>
      </p:sp>
      <p:sp>
        <p:nvSpPr>
          <p:cNvPr id="84996" name="Slide Number Placeholder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fld id="{2E0958A5-80E8-4853-BC33-F8FE698AAE3A}" type="slidenum">
              <a:rPr lang="en-GB" altLang="en-US"/>
              <a:pPr/>
              <a:t>65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408903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82566-D571-8243-A6EC-456F324C6FF4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b="1" dirty="0" smtClean="0"/>
              <a:t>@</a:t>
            </a:r>
            <a:r>
              <a:rPr lang="en-GB" b="1" dirty="0" err="1" smtClean="0"/>
              <a:t>wrmathshub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435820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82566-D571-8243-A6EC-456F324C6FF4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b="1" dirty="0" smtClean="0"/>
              <a:t>@</a:t>
            </a:r>
            <a:r>
              <a:rPr lang="en-GB" b="1" dirty="0" err="1" smtClean="0"/>
              <a:t>wrmathshub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79442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82566-D571-8243-A6EC-456F324C6FF4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b="1" dirty="0" smtClean="0"/>
              <a:t>@</a:t>
            </a:r>
            <a:r>
              <a:rPr lang="en-GB" b="1" dirty="0" err="1" smtClean="0"/>
              <a:t>wrmathshub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776759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254000" y="2709332"/>
            <a:ext cx="5854095" cy="3507619"/>
          </a:xfr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none"/>
        </p:style>
        <p:txBody>
          <a:bodyPr/>
          <a:lstStyle>
            <a:lvl1pPr marL="0" indent="0" algn="ctr">
              <a:buNone/>
              <a:defRPr sz="2800" u="sng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dirty="0" smtClean="0"/>
              <a:t>Model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289523" y="2709333"/>
            <a:ext cx="2685143" cy="3507618"/>
          </a:xfrm>
          <a:solidFill>
            <a:srgbClr val="FFFFFF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none"/>
        </p:style>
        <p:txBody>
          <a:bodyPr/>
          <a:lstStyle>
            <a:lvl1pPr marL="0" indent="0" algn="ctr">
              <a:buNone/>
              <a:defRPr sz="2800" u="sng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dirty="0" smtClean="0"/>
              <a:t>Calculations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82566-D571-8243-A6EC-456F324C6FF4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b="1" dirty="0" smtClean="0"/>
              <a:t>@</a:t>
            </a:r>
            <a:r>
              <a:rPr lang="en-GB" b="1" dirty="0" err="1" smtClean="0"/>
              <a:t>wrmathshub</a:t>
            </a:r>
            <a:endParaRPr lang="en-GB" b="1" dirty="0"/>
          </a:p>
        </p:txBody>
      </p:sp>
      <p:sp>
        <p:nvSpPr>
          <p:cNvPr id="8" name="Content Placeholder 2"/>
          <p:cNvSpPr>
            <a:spLocks noGrp="1"/>
          </p:cNvSpPr>
          <p:nvPr>
            <p:ph sz="half" idx="13" hasCustomPrompt="1"/>
          </p:nvPr>
        </p:nvSpPr>
        <p:spPr>
          <a:xfrm>
            <a:off x="254001" y="1536094"/>
            <a:ext cx="8720666" cy="1064381"/>
          </a:xfr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none"/>
        </p:style>
        <p:txBody>
          <a:bodyPr anchor="ctr"/>
          <a:lstStyle>
            <a:lvl1pPr marL="0" indent="0" algn="ctr">
              <a:buNone/>
              <a:defRPr sz="2800" u="sng"/>
            </a:lvl1pPr>
            <a:lvl2pPr marL="457200" indent="0">
              <a:buNone/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1"/>
            <a:r>
              <a:rPr lang="en-GB" dirty="0" smtClean="0"/>
              <a:t>Question</a:t>
            </a:r>
          </a:p>
        </p:txBody>
      </p:sp>
    </p:spTree>
    <p:extLst>
      <p:ext uri="{BB962C8B-B14F-4D97-AF65-F5344CB8AC3E}">
        <p14:creationId xmlns:p14="http://schemas.microsoft.com/office/powerpoint/2010/main" val="2062533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82566-D571-8243-A6EC-456F324C6FF4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b="1" dirty="0" smtClean="0"/>
              <a:t>@</a:t>
            </a:r>
            <a:r>
              <a:rPr lang="en-GB" b="1" dirty="0" err="1" smtClean="0"/>
              <a:t>wrmathshub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0152220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82566-D571-8243-A6EC-456F324C6FF4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31492-7070-0744-9E4F-3AD774E424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319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82566-D571-8243-A6EC-456F324C6FF4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31492-7070-0744-9E4F-3AD774E424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51116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82566-D571-8243-A6EC-456F324C6FF4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31492-7070-0744-9E4F-3AD774E424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6385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82566-D571-8243-A6EC-456F324C6FF4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31492-7070-0744-9E4F-3AD774E424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1522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82566-D571-8243-A6EC-456F324C6FF4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31492-7070-0744-9E4F-3AD774E424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629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82566-D571-8243-A6EC-456F324C6FF4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31492-7070-0744-9E4F-3AD774E424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46137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4"/>
          <p:cNvSpPr txBox="1">
            <a:spLocks noChangeArrowheads="1"/>
          </p:cNvSpPr>
          <p:nvPr userDrawn="1"/>
        </p:nvSpPr>
        <p:spPr bwMode="auto">
          <a:xfrm>
            <a:off x="323851" y="6524625"/>
            <a:ext cx="1511300" cy="18466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defRPr/>
            </a:pPr>
            <a:r>
              <a:rPr lang="en-GB" altLang="en-US" sz="600" smtClean="0"/>
              <a:t>© Oxford University Press 2016</a:t>
            </a:r>
          </a:p>
        </p:txBody>
      </p:sp>
    </p:spTree>
    <p:extLst>
      <p:ext uri="{BB962C8B-B14F-4D97-AF65-F5344CB8AC3E}">
        <p14:creationId xmlns:p14="http://schemas.microsoft.com/office/powerpoint/2010/main" val="3833434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83232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A82566-D571-8243-A6EC-456F324C6FF4}" type="datetimeFigureOut">
              <a:rPr lang="en-US" smtClean="0"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chemeClr val="tx2"/>
                </a:solidFill>
              </a:defRPr>
            </a:lvl1pPr>
          </a:lstStyle>
          <a:p>
            <a:r>
              <a:rPr lang="en-GB" b="1" dirty="0" smtClean="0"/>
              <a:t>@</a:t>
            </a:r>
            <a:r>
              <a:rPr lang="en-GB" b="1" dirty="0" err="1" smtClean="0"/>
              <a:t>wrmathshub</a:t>
            </a:r>
            <a:endParaRPr lang="en-GB" b="1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6351997" y="35692"/>
            <a:ext cx="2743623" cy="1149641"/>
          </a:xfrm>
          <a:prstGeom prst="rect">
            <a:avLst/>
          </a:prstGeom>
        </p:spPr>
      </p:pic>
      <p:sp>
        <p:nvSpPr>
          <p:cNvPr id="8" name="MSIPCMContentMarking" descr="{&quot;HashCode&quot;:-1699574231,&quot;Placement&quot;:&quot;Footer&quot;}"/>
          <p:cNvSpPr txBox="1"/>
          <p:nvPr userDrawn="1"/>
        </p:nvSpPr>
        <p:spPr>
          <a:xfrm>
            <a:off x="0" y="6646927"/>
            <a:ext cx="619703" cy="21107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en-GB" sz="700" smtClean="0">
                <a:solidFill>
                  <a:srgbClr val="000000"/>
                </a:solidFill>
                <a:latin typeface="Calibri" panose="020F0502020204030204" pitchFamily="34" charset="0"/>
              </a:rPr>
              <a:t>C2 General</a:t>
            </a:r>
            <a:endParaRPr lang="en-GB" sz="70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5936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6" r:id="rId6"/>
    <p:sldLayoutId id="2147483654" r:id="rId7"/>
    <p:sldLayoutId id="2147483655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57200" rtl="0" eaLnBrk="1" latinLnBrk="0" hangingPunct="1"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0.svg"/><Relationship Id="rId3" Type="http://schemas.openxmlformats.org/officeDocument/2006/relationships/image" Target="../media/image3.png"/><Relationship Id="rId7" Type="http://schemas.openxmlformats.org/officeDocument/2006/relationships/image" Target="../media/image4.svg"/><Relationship Id="rId12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.png"/><Relationship Id="rId11" Type="http://schemas.openxmlformats.org/officeDocument/2006/relationships/image" Target="../media/image8.svg"/><Relationship Id="rId5" Type="http://schemas.openxmlformats.org/officeDocument/2006/relationships/image" Target="../media/image2.svg"/><Relationship Id="rId10" Type="http://schemas.openxmlformats.org/officeDocument/2006/relationships/image" Target="../media/image7.png"/><Relationship Id="rId4" Type="http://schemas.openxmlformats.org/officeDocument/2006/relationships/image" Target="../media/image4.png"/><Relationship Id="rId9" Type="http://schemas.openxmlformats.org/officeDocument/2006/relationships/image" Target="../media/image6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4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9.jp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.png"/><Relationship Id="rId4" Type="http://schemas.openxmlformats.org/officeDocument/2006/relationships/image" Target="../media/image21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.png"/><Relationship Id="rId5" Type="http://schemas.openxmlformats.org/officeDocument/2006/relationships/image" Target="../media/image28.tiff"/><Relationship Id="rId4" Type="http://schemas.openxmlformats.org/officeDocument/2006/relationships/image" Target="../media/image27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theschoolrun.com/year-4" TargetMode="Externa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48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.png"/><Relationship Id="rId4" Type="http://schemas.openxmlformats.org/officeDocument/2006/relationships/image" Target="../media/image49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.png"/><Relationship Id="rId4" Type="http://schemas.openxmlformats.org/officeDocument/2006/relationships/image" Target="../media/image52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8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7"/>
          <p:cNvSpPr txBox="1">
            <a:spLocks/>
          </p:cNvSpPr>
          <p:nvPr/>
        </p:nvSpPr>
        <p:spPr bwMode="auto">
          <a:xfrm>
            <a:off x="5405718" y="6268259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862" y="564776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b="20205"/>
          <a:stretch/>
        </p:blipFill>
        <p:spPr>
          <a:xfrm>
            <a:off x="573743" y="3035574"/>
            <a:ext cx="7655858" cy="204655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7576" y="6342841"/>
            <a:ext cx="47602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Renu Poddar 		13</a:t>
            </a:r>
            <a:r>
              <a:rPr lang="en-GB" sz="2000" b="1" baseline="30000" dirty="0" smtClean="0"/>
              <a:t>th</a:t>
            </a:r>
            <a:r>
              <a:rPr lang="en-GB" sz="2000" b="1" dirty="0" smtClean="0"/>
              <a:t> February, 2020</a:t>
            </a:r>
            <a:endParaRPr lang="en-GB" sz="2000" b="1" dirty="0"/>
          </a:p>
        </p:txBody>
      </p:sp>
      <p:pic>
        <p:nvPicPr>
          <p:cNvPr id="7" name="Graphic 4" descr="Mathematics">
            <a:extLst>
              <a:ext uri="{FF2B5EF4-FFF2-40B4-BE49-F238E27FC236}">
                <a16:creationId xmlns:a16="http://schemas.microsoft.com/office/drawing/2014/main" id="{62CA960B-DF6F-974D-B589-8A71442980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6243750" y="1855639"/>
            <a:ext cx="685800" cy="685800"/>
          </a:xfrm>
          <a:prstGeom prst="rect">
            <a:avLst/>
          </a:prstGeom>
        </p:spPr>
      </p:pic>
      <p:pic>
        <p:nvPicPr>
          <p:cNvPr id="9" name="Graphic 6" descr="Classroom">
            <a:extLst>
              <a:ext uri="{FF2B5EF4-FFF2-40B4-BE49-F238E27FC236}">
                <a16:creationId xmlns:a16="http://schemas.microsoft.com/office/drawing/2014/main" id="{E6AECE15-CBAC-0E43-85B2-B3D67B1EFF0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157650" y="1855639"/>
            <a:ext cx="685800" cy="685800"/>
          </a:xfrm>
          <a:prstGeom prst="rect">
            <a:avLst/>
          </a:prstGeom>
        </p:spPr>
      </p:pic>
      <p:pic>
        <p:nvPicPr>
          <p:cNvPr id="10" name="Graphic 8" descr="Graduation cap">
            <a:extLst>
              <a:ext uri="{FF2B5EF4-FFF2-40B4-BE49-F238E27FC236}">
                <a16:creationId xmlns:a16="http://schemas.microsoft.com/office/drawing/2014/main" id="{8AC8A104-B5A3-7D4F-9784-92320542C0B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4229100" y="1844923"/>
            <a:ext cx="685800" cy="685800"/>
          </a:xfrm>
          <a:prstGeom prst="rect">
            <a:avLst/>
          </a:prstGeom>
        </p:spPr>
      </p:pic>
      <p:pic>
        <p:nvPicPr>
          <p:cNvPr id="11" name="Graphic 10" descr="Ruler">
            <a:extLst>
              <a:ext uri="{FF2B5EF4-FFF2-40B4-BE49-F238E27FC236}">
                <a16:creationId xmlns:a16="http://schemas.microsoft.com/office/drawing/2014/main" id="{B48FBBF9-18F0-2C48-B13E-A35F9FBB76C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5236425" y="1844923"/>
            <a:ext cx="685800" cy="685800"/>
          </a:xfrm>
          <a:prstGeom prst="rect">
            <a:avLst/>
          </a:prstGeom>
        </p:spPr>
      </p:pic>
      <p:pic>
        <p:nvPicPr>
          <p:cNvPr id="12" name="Graphic 12" descr="Clock">
            <a:extLst>
              <a:ext uri="{FF2B5EF4-FFF2-40B4-BE49-F238E27FC236}">
                <a16:creationId xmlns:a16="http://schemas.microsoft.com/office/drawing/2014/main" id="{9E361407-F6A2-2C44-87F8-1FFD6AC4C40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2086200" y="1844923"/>
            <a:ext cx="685800" cy="6858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96790" y="5241073"/>
            <a:ext cx="4732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/>
              <a:t> KS2 </a:t>
            </a:r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837652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1035" y="1060847"/>
            <a:ext cx="4021931" cy="4736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832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bird swimming in water&#10;&#10;Description automatically generated">
            <a:extLst>
              <a:ext uri="{FF2B5EF4-FFF2-40B4-BE49-F238E27FC236}">
                <a16:creationId xmlns:a16="http://schemas.microsoft.com/office/drawing/2014/main" id="{2E70BB45-2AF1-FF4D-9616-FC4EE84AA4C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649" r="13850" b="-2"/>
          <a:stretch/>
        </p:blipFill>
        <p:spPr>
          <a:xfrm>
            <a:off x="671502" y="1605365"/>
            <a:ext cx="2228850" cy="2228850"/>
          </a:xfrm>
          <a:custGeom>
            <a:avLst/>
            <a:gdLst>
              <a:gd name="connsiteX0" fmla="*/ 1485900 w 2971800"/>
              <a:gd name="connsiteY0" fmla="*/ 0 h 2971800"/>
              <a:gd name="connsiteX1" fmla="*/ 2971800 w 2971800"/>
              <a:gd name="connsiteY1" fmla="*/ 1485900 h 2971800"/>
              <a:gd name="connsiteX2" fmla="*/ 1485900 w 2971800"/>
              <a:gd name="connsiteY2" fmla="*/ 2971800 h 2971800"/>
              <a:gd name="connsiteX3" fmla="*/ 0 w 2971800"/>
              <a:gd name="connsiteY3" fmla="*/ 1485900 h 2971800"/>
              <a:gd name="connsiteX4" fmla="*/ 1485900 w 2971800"/>
              <a:gd name="connsiteY4" fmla="*/ 0 h 2971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71800" h="2971800">
                <a:moveTo>
                  <a:pt x="1485900" y="0"/>
                </a:moveTo>
                <a:cubicBezTo>
                  <a:pt x="2306540" y="0"/>
                  <a:pt x="2971800" y="665260"/>
                  <a:pt x="2971800" y="1485900"/>
                </a:cubicBezTo>
                <a:cubicBezTo>
                  <a:pt x="2971800" y="2306540"/>
                  <a:pt x="2306540" y="2971800"/>
                  <a:pt x="1485900" y="2971800"/>
                </a:cubicBezTo>
                <a:cubicBezTo>
                  <a:pt x="665260" y="2971800"/>
                  <a:pt x="0" y="2306540"/>
                  <a:pt x="0" y="1485900"/>
                </a:cubicBezTo>
                <a:cubicBezTo>
                  <a:pt x="0" y="665260"/>
                  <a:pt x="665260" y="0"/>
                  <a:pt x="1485900" y="0"/>
                </a:cubicBezTo>
                <a:close/>
              </a:path>
            </a:pathLst>
          </a:custGeom>
        </p:spPr>
      </p:pic>
      <p:pic>
        <p:nvPicPr>
          <p:cNvPr id="3" name="Picture 2" descr="A picture containing water, sky, outdoor, water sport&#10;&#10;Description automatically generated">
            <a:extLst>
              <a:ext uri="{FF2B5EF4-FFF2-40B4-BE49-F238E27FC236}">
                <a16:creationId xmlns:a16="http://schemas.microsoft.com/office/drawing/2014/main" id="{061DD8F5-6055-BD4C-9184-D8F6A1950E3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3003" r="245" b="-3"/>
          <a:stretch/>
        </p:blipFill>
        <p:spPr>
          <a:xfrm>
            <a:off x="3457576" y="1605365"/>
            <a:ext cx="2228850" cy="2228850"/>
          </a:xfrm>
          <a:custGeom>
            <a:avLst/>
            <a:gdLst>
              <a:gd name="connsiteX0" fmla="*/ 1485900 w 2971800"/>
              <a:gd name="connsiteY0" fmla="*/ 0 h 2971800"/>
              <a:gd name="connsiteX1" fmla="*/ 2971800 w 2971800"/>
              <a:gd name="connsiteY1" fmla="*/ 1485900 h 2971800"/>
              <a:gd name="connsiteX2" fmla="*/ 1485900 w 2971800"/>
              <a:gd name="connsiteY2" fmla="*/ 2971800 h 2971800"/>
              <a:gd name="connsiteX3" fmla="*/ 0 w 2971800"/>
              <a:gd name="connsiteY3" fmla="*/ 1485900 h 2971800"/>
              <a:gd name="connsiteX4" fmla="*/ 1485900 w 2971800"/>
              <a:gd name="connsiteY4" fmla="*/ 0 h 2971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71800" h="2971800">
                <a:moveTo>
                  <a:pt x="1485900" y="0"/>
                </a:moveTo>
                <a:cubicBezTo>
                  <a:pt x="2306540" y="0"/>
                  <a:pt x="2971800" y="665260"/>
                  <a:pt x="2971800" y="1485900"/>
                </a:cubicBezTo>
                <a:cubicBezTo>
                  <a:pt x="2971800" y="2306540"/>
                  <a:pt x="2306540" y="2971800"/>
                  <a:pt x="1485900" y="2971800"/>
                </a:cubicBezTo>
                <a:cubicBezTo>
                  <a:pt x="665260" y="2971800"/>
                  <a:pt x="0" y="2306540"/>
                  <a:pt x="0" y="1485900"/>
                </a:cubicBezTo>
                <a:cubicBezTo>
                  <a:pt x="0" y="665260"/>
                  <a:pt x="665260" y="0"/>
                  <a:pt x="1485900" y="0"/>
                </a:cubicBezTo>
                <a:close/>
              </a:path>
            </a:pathLst>
          </a:custGeom>
        </p:spPr>
      </p:pic>
      <p:pic>
        <p:nvPicPr>
          <p:cNvPr id="5" name="Picture 4" descr="Underwater view of a swimming pool&#10;&#10;Description automatically generated">
            <a:extLst>
              <a:ext uri="{FF2B5EF4-FFF2-40B4-BE49-F238E27FC236}">
                <a16:creationId xmlns:a16="http://schemas.microsoft.com/office/drawing/2014/main" id="{CDA4FD68-7A1F-5B48-8ADE-4EAA6AB8429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7933" r="5566" b="-2"/>
          <a:stretch/>
        </p:blipFill>
        <p:spPr>
          <a:xfrm>
            <a:off x="6243649" y="1605365"/>
            <a:ext cx="2228850" cy="2228850"/>
          </a:xfrm>
          <a:custGeom>
            <a:avLst/>
            <a:gdLst>
              <a:gd name="connsiteX0" fmla="*/ 1485900 w 2971800"/>
              <a:gd name="connsiteY0" fmla="*/ 0 h 2971800"/>
              <a:gd name="connsiteX1" fmla="*/ 2971800 w 2971800"/>
              <a:gd name="connsiteY1" fmla="*/ 1485900 h 2971800"/>
              <a:gd name="connsiteX2" fmla="*/ 1485900 w 2971800"/>
              <a:gd name="connsiteY2" fmla="*/ 2971800 h 2971800"/>
              <a:gd name="connsiteX3" fmla="*/ 0 w 2971800"/>
              <a:gd name="connsiteY3" fmla="*/ 1485900 h 2971800"/>
              <a:gd name="connsiteX4" fmla="*/ 1485900 w 2971800"/>
              <a:gd name="connsiteY4" fmla="*/ 0 h 2971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71800" h="2971800">
                <a:moveTo>
                  <a:pt x="1485900" y="0"/>
                </a:moveTo>
                <a:cubicBezTo>
                  <a:pt x="2306540" y="0"/>
                  <a:pt x="2971800" y="665260"/>
                  <a:pt x="2971800" y="1485900"/>
                </a:cubicBezTo>
                <a:cubicBezTo>
                  <a:pt x="2971800" y="2306540"/>
                  <a:pt x="2306540" y="2971800"/>
                  <a:pt x="1485900" y="2971800"/>
                </a:cubicBezTo>
                <a:cubicBezTo>
                  <a:pt x="665260" y="2971800"/>
                  <a:pt x="0" y="2306540"/>
                  <a:pt x="0" y="1485900"/>
                </a:cubicBezTo>
                <a:cubicBezTo>
                  <a:pt x="0" y="665260"/>
                  <a:pt x="665260" y="0"/>
                  <a:pt x="1485900" y="0"/>
                </a:cubicBezTo>
                <a:close/>
              </a:path>
            </a:pathLst>
          </a:cu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B707201-6BC2-6D43-AABD-FD4ED73040F1}"/>
              </a:ext>
            </a:extLst>
          </p:cNvPr>
          <p:cNvSpPr txBox="1"/>
          <p:nvPr/>
        </p:nvSpPr>
        <p:spPr>
          <a:xfrm>
            <a:off x="804592" y="4301953"/>
            <a:ext cx="209575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FF0000"/>
                </a:solidFill>
                <a:latin typeface="+mj-lt"/>
              </a:rPr>
              <a:t>SWIMMING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5B7EE4F-5782-494D-AC33-5A1806C46756}"/>
              </a:ext>
            </a:extLst>
          </p:cNvPr>
          <p:cNvSpPr txBox="1"/>
          <p:nvPr/>
        </p:nvSpPr>
        <p:spPr>
          <a:xfrm>
            <a:off x="3581019" y="4301953"/>
            <a:ext cx="234465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FF0000"/>
                </a:solidFill>
                <a:latin typeface="+mj-lt"/>
              </a:rPr>
              <a:t>SNORKELING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88DA09D-F72B-BC4C-9895-AB4DCB08DC96}"/>
              </a:ext>
            </a:extLst>
          </p:cNvPr>
          <p:cNvSpPr txBox="1"/>
          <p:nvPr/>
        </p:nvSpPr>
        <p:spPr>
          <a:xfrm>
            <a:off x="6730664" y="4301953"/>
            <a:ext cx="147204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FF0000"/>
                </a:solidFill>
                <a:latin typeface="+mj-lt"/>
              </a:rPr>
              <a:t>DIVING</a:t>
            </a:r>
          </a:p>
        </p:txBody>
      </p:sp>
    </p:spTree>
    <p:extLst>
      <p:ext uri="{BB962C8B-B14F-4D97-AF65-F5344CB8AC3E}">
        <p14:creationId xmlns:p14="http://schemas.microsoft.com/office/powerpoint/2010/main" val="7423693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 b="1" smtClean="0">
                <a:solidFill>
                  <a:srgbClr val="B71F36"/>
                </a:solidFill>
                <a:latin typeface="Georgia" panose="02040502050405020303" pitchFamily="18" charset="0"/>
              </a:rPr>
              <a:t>Objectives: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>
          <a:xfrm>
            <a:off x="468313" y="1557338"/>
            <a:ext cx="8229600" cy="4525962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dirty="0" smtClean="0">
                <a:latin typeface="Georgia" panose="02040502050405020303" pitchFamily="18" charset="0"/>
              </a:rPr>
              <a:t>-Explain and demonstrate how mathematics is taught in St Chad’s Primary School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dirty="0" smtClean="0">
                <a:latin typeface="Georgia" panose="02040502050405020303" pitchFamily="18" charset="0"/>
              </a:rPr>
              <a:t>-Understand what is meant by 'Mastery' in mathematics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dirty="0" smtClean="0">
                <a:latin typeface="Georgia" panose="02040502050405020303" pitchFamily="18" charset="0"/>
              </a:rPr>
              <a:t>-Identify how fluency impacts upon achieving mastery 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dirty="0" smtClean="0">
                <a:latin typeface="Georgia" panose="02040502050405020303" pitchFamily="18" charset="0"/>
              </a:rPr>
              <a:t>-Increase confidence and understanding in supporting your child at home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GB" altLang="en-US" dirty="0" smtClean="0"/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GB" altLang="en-US" dirty="0" smtClean="0"/>
          </a:p>
        </p:txBody>
      </p:sp>
      <p:sp>
        <p:nvSpPr>
          <p:cNvPr id="4" name="Footer Placeholder 7"/>
          <p:cNvSpPr txBox="1">
            <a:spLocks/>
          </p:cNvSpPr>
          <p:nvPr/>
        </p:nvSpPr>
        <p:spPr bwMode="auto">
          <a:xfrm>
            <a:off x="5405718" y="6257108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862" y="5636614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27490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52400" y="1038188"/>
            <a:ext cx="884936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u="sng" dirty="0">
                <a:solidFill>
                  <a:srgbClr val="FF0000"/>
                </a:solidFill>
                <a:latin typeface="Letter-join 6" panose="02000805000000020003" pitchFamily="50" charset="0"/>
              </a:rPr>
              <a:t>How and why did the mathematics mastery approach develop? </a:t>
            </a:r>
            <a:endParaRPr lang="en-US" sz="2400" u="sng" dirty="0" smtClean="0">
              <a:solidFill>
                <a:srgbClr val="FF0000"/>
              </a:solidFill>
              <a:latin typeface="Letter-join 6" panose="02000805000000020003" pitchFamily="50" charset="0"/>
            </a:endParaRPr>
          </a:p>
          <a:p>
            <a:endParaRPr lang="en-US" sz="2400" u="sng" dirty="0">
              <a:solidFill>
                <a:srgbClr val="FF0000"/>
              </a:solidFill>
              <a:latin typeface="Letter-join 6" panose="02000805000000020003" pitchFamily="50" charset="0"/>
            </a:endParaRPr>
          </a:p>
          <a:p>
            <a:endParaRPr lang="en-US" sz="2400" u="sng" dirty="0">
              <a:solidFill>
                <a:srgbClr val="FF0000"/>
              </a:solidFill>
              <a:latin typeface="Letter-join 6" panose="02000805000000020003" pitchFamily="50" charset="0"/>
            </a:endParaRPr>
          </a:p>
          <a:p>
            <a:pPr marL="257175" indent="-257175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Letter-join 6" panose="02000805000000020003" pitchFamily="50" charset="0"/>
              </a:rPr>
              <a:t> </a:t>
            </a:r>
            <a:r>
              <a:rPr lang="en-US" sz="2400" dirty="0">
                <a:solidFill>
                  <a:srgbClr val="0070C0"/>
                </a:solidFill>
                <a:latin typeface="Letter-join 6" panose="02000805000000020003" pitchFamily="50" charset="0"/>
              </a:rPr>
              <a:t>Too many children are falling behind.</a:t>
            </a:r>
          </a:p>
          <a:p>
            <a:endParaRPr lang="en-US" sz="2400" dirty="0">
              <a:solidFill>
                <a:srgbClr val="0070C0"/>
              </a:solidFill>
              <a:latin typeface="Letter-join 6" panose="02000805000000020003" pitchFamily="50" charset="0"/>
            </a:endParaRPr>
          </a:p>
          <a:p>
            <a:pPr marL="257175" indent="-257175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70C0"/>
                </a:solidFill>
                <a:latin typeface="Letter-join 6" panose="02000805000000020003" pitchFamily="50" charset="0"/>
              </a:rPr>
              <a:t>  Not enough children are excelling.</a:t>
            </a:r>
          </a:p>
          <a:p>
            <a:endParaRPr lang="en-US" sz="2400" dirty="0">
              <a:solidFill>
                <a:srgbClr val="0070C0"/>
              </a:solidFill>
              <a:latin typeface="Letter-join 6" panose="02000805000000020003" pitchFamily="50" charset="0"/>
            </a:endParaRPr>
          </a:p>
          <a:p>
            <a:pPr marL="257175" indent="-257175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70C0"/>
                </a:solidFill>
                <a:latin typeface="Letter-join 6" panose="02000805000000020003" pitchFamily="50" charset="0"/>
              </a:rPr>
              <a:t>  Teaching has been focused on procedures over understanding.</a:t>
            </a:r>
          </a:p>
          <a:p>
            <a:endParaRPr lang="en-US" sz="2400" dirty="0">
              <a:solidFill>
                <a:srgbClr val="0070C0"/>
              </a:solidFill>
              <a:latin typeface="Letter-join 6" panose="02000805000000020003" pitchFamily="50" charset="0"/>
            </a:endParaRPr>
          </a:p>
          <a:p>
            <a:pPr marL="257175" indent="-257175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70C0"/>
                </a:solidFill>
                <a:latin typeface="Letter-join 6" panose="02000805000000020003" pitchFamily="50" charset="0"/>
              </a:rPr>
              <a:t>  Negative attitudes towards maths ability and enjoyment</a:t>
            </a:r>
            <a:r>
              <a:rPr lang="en-US" sz="2400" dirty="0">
                <a:solidFill>
                  <a:srgbClr val="000000"/>
                </a:solidFill>
                <a:latin typeface="Letter-join 6" panose="02000805000000020003" pitchFamily="50" charset="0"/>
              </a:rPr>
              <a:t>. </a:t>
            </a:r>
          </a:p>
        </p:txBody>
      </p:sp>
      <p:sp>
        <p:nvSpPr>
          <p:cNvPr id="4" name="Footer Placeholder 7"/>
          <p:cNvSpPr txBox="1">
            <a:spLocks/>
          </p:cNvSpPr>
          <p:nvPr/>
        </p:nvSpPr>
        <p:spPr bwMode="auto">
          <a:xfrm>
            <a:off x="5405718" y="6268259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862" y="564776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5647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/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000" b="1" dirty="0">
                <a:solidFill>
                  <a:srgbClr val="B71F36"/>
                </a:solidFill>
                <a:latin typeface="Georgia" panose="02040502050405020303" pitchFamily="18" charset="0"/>
              </a:rPr>
              <a:t>What is “Mathematics Mastery?”</a:t>
            </a:r>
          </a:p>
        </p:txBody>
      </p:sp>
      <p:sp>
        <p:nvSpPr>
          <p:cNvPr id="30723" name="Content Placeholder 2"/>
          <p:cNvSpPr>
            <a:spLocks noGrp="1"/>
          </p:cNvSpPr>
          <p:nvPr>
            <p:ph idx="1"/>
          </p:nvPr>
        </p:nvSpPr>
        <p:spPr>
          <a:xfrm>
            <a:off x="468313" y="1557338"/>
            <a:ext cx="8229600" cy="4525962"/>
          </a:xfrm>
        </p:spPr>
        <p:txBody>
          <a:bodyPr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i="1" dirty="0" smtClean="0">
                <a:solidFill>
                  <a:srgbClr val="B71F36"/>
                </a:solidFill>
                <a:latin typeface="Georgia" panose="02040502050405020303" pitchFamily="18" charset="0"/>
              </a:rPr>
              <a:t>Mathematics Mastery programme: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dirty="0" smtClean="0">
                <a:latin typeface="Georgia" panose="02040502050405020303" pitchFamily="18" charset="0"/>
              </a:rPr>
              <a:t>-is a whole school approach to teaching mathematics. 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dirty="0" smtClean="0">
                <a:latin typeface="Georgia" panose="02040502050405020303" pitchFamily="18" charset="0"/>
              </a:rPr>
              <a:t>It aims to: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dirty="0" smtClean="0">
                <a:latin typeface="Georgia" panose="02040502050405020303" pitchFamily="18" charset="0"/>
              </a:rPr>
              <a:t>-</a:t>
            </a:r>
            <a:r>
              <a:rPr lang="en-GB" altLang="en-US" dirty="0" smtClean="0">
                <a:solidFill>
                  <a:srgbClr val="FF0000"/>
                </a:solidFill>
                <a:latin typeface="Georgia" panose="02040502050405020303" pitchFamily="18" charset="0"/>
              </a:rPr>
              <a:t>raise achievement </a:t>
            </a:r>
            <a:r>
              <a:rPr lang="en-GB" altLang="en-US" dirty="0" smtClean="0">
                <a:latin typeface="Georgia" panose="02040502050405020303" pitchFamily="18" charset="0"/>
              </a:rPr>
              <a:t>for all pupils and to close the attainment gap. 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dirty="0" smtClean="0">
                <a:latin typeface="Georgia" panose="02040502050405020303" pitchFamily="18" charset="0"/>
              </a:rPr>
              <a:t>-</a:t>
            </a:r>
            <a:r>
              <a:rPr lang="en-GB" altLang="en-US" dirty="0" smtClean="0">
                <a:solidFill>
                  <a:srgbClr val="FF0000"/>
                </a:solidFill>
                <a:latin typeface="Georgia" panose="02040502050405020303" pitchFamily="18" charset="0"/>
              </a:rPr>
              <a:t>deepen pupils’ conceptual understanding </a:t>
            </a:r>
            <a:r>
              <a:rPr lang="en-GB" altLang="en-US" dirty="0" smtClean="0">
                <a:latin typeface="Georgia" panose="02040502050405020303" pitchFamily="18" charset="0"/>
              </a:rPr>
              <a:t>of key mathematical concepts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GB" altLang="en-US" dirty="0" smtClean="0">
              <a:latin typeface="Georgia" panose="02040502050405020303" pitchFamily="18" charset="0"/>
            </a:endParaRP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GB" altLang="en-US" dirty="0" smtClean="0">
              <a:latin typeface="Georgia" panose="02040502050405020303" pitchFamily="18" charset="0"/>
            </a:endParaRPr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GB" altLang="en-US" dirty="0" smtClean="0"/>
          </a:p>
          <a:p>
            <a:pPr marL="0" indent="0" algn="ctr" eaLnBrk="1" hangingPunct="1">
              <a:buFont typeface="Arial" panose="020B0604020202020204" pitchFamily="34" charset="0"/>
              <a:buNone/>
            </a:pPr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463982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0" y="313951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sz="3600" b="1" dirty="0" smtClean="0">
                <a:solidFill>
                  <a:srgbClr val="B71F36"/>
                </a:solidFill>
              </a:rPr>
              <a:t>We at St Chad’s believe</a:t>
            </a:r>
            <a:endParaRPr lang="en-GB" altLang="en-US" sz="4000" dirty="0" smtClean="0">
              <a:solidFill>
                <a:srgbClr val="D12149"/>
              </a:solidFill>
            </a:endParaRPr>
          </a:p>
        </p:txBody>
      </p:sp>
      <p:sp>
        <p:nvSpPr>
          <p:cNvPr id="3" name="Content Placeholder 2">
            <a:extLst/>
          </p:cNvPr>
          <p:cNvSpPr>
            <a:spLocks noGrp="1"/>
          </p:cNvSpPr>
          <p:nvPr>
            <p:ph idx="1"/>
          </p:nvPr>
        </p:nvSpPr>
        <p:spPr>
          <a:xfrm>
            <a:off x="468313" y="1196975"/>
            <a:ext cx="8229600" cy="4824313"/>
          </a:xfrm>
        </p:spPr>
        <p:txBody>
          <a:bodyPr rtlCol="0">
            <a:normAutofit fontScale="62500" lnSpcReduction="2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500" dirty="0"/>
              <a:t>Success in mathematics </a:t>
            </a:r>
            <a:r>
              <a:rPr lang="en-GB" sz="4500" b="1" dirty="0"/>
              <a:t>is possible </a:t>
            </a:r>
            <a:r>
              <a:rPr lang="en-GB" sz="4500" dirty="0"/>
              <a:t>for every child, whatever their background or prior attainment.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4500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500" dirty="0"/>
              <a:t>Mistakes are an opportunity to develop.  </a:t>
            </a: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altLang="en-US" sz="4500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500" dirty="0"/>
              <a:t>Mathematical ability is not innate, and </a:t>
            </a:r>
            <a:r>
              <a:rPr lang="en-GB" sz="4500" b="1" dirty="0"/>
              <a:t>is increased through effort</a:t>
            </a:r>
            <a:r>
              <a:rPr lang="en-GB" sz="4500" dirty="0"/>
              <a:t>. Effort means being resilient and not giving up easily. </a:t>
            </a: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sz="4500" dirty="0"/>
          </a:p>
          <a:p>
            <a:pPr marL="266700" indent="-2667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500" dirty="0"/>
              <a:t>Every child </a:t>
            </a:r>
            <a:r>
              <a:rPr lang="en-GB" sz="4500" dirty="0" smtClean="0"/>
              <a:t>should achieve </a:t>
            </a:r>
            <a:r>
              <a:rPr lang="en-GB" sz="4500" dirty="0"/>
              <a:t>a strong foundation in mathematics, with no child left behind</a:t>
            </a:r>
            <a:r>
              <a:rPr lang="en-GB" sz="4500" dirty="0" smtClean="0"/>
              <a:t>.</a:t>
            </a:r>
            <a:endParaRPr lang="en-GB" dirty="0"/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/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/>
              <a:t>	</a:t>
            </a:r>
          </a:p>
          <a:p>
            <a:pPr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6378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600" b="1" smtClean="0">
                <a:solidFill>
                  <a:srgbClr val="B71F36"/>
                </a:solidFill>
              </a:rPr>
              <a:t>Negative perceptions of mathematics</a:t>
            </a:r>
            <a:r>
              <a:rPr lang="en-GB" altLang="en-US" smtClean="0"/>
              <a:t> </a:t>
            </a:r>
          </a:p>
        </p:txBody>
      </p:sp>
      <p:pic>
        <p:nvPicPr>
          <p:cNvPr id="32771" name="Content Placeholder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825" y="1417638"/>
            <a:ext cx="2877857" cy="2211494"/>
          </a:xfrm>
        </p:spPr>
      </p:pic>
      <p:sp>
        <p:nvSpPr>
          <p:cNvPr id="2" name="Rectangle 1">
            <a:extLst/>
          </p:cNvPr>
          <p:cNvSpPr/>
          <p:nvPr/>
        </p:nvSpPr>
        <p:spPr>
          <a:xfrm>
            <a:off x="755650" y="3683373"/>
            <a:ext cx="7632700" cy="3386138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sz="2800" dirty="0">
                <a:latin typeface="Georgia" panose="02040502050405020303" pitchFamily="18" charset="0"/>
              </a:rPr>
              <a:t>If children hear ‘</a:t>
            </a:r>
            <a:r>
              <a:rPr lang="en-GB" altLang="en-US" sz="2800" b="1" dirty="0">
                <a:latin typeface="Georgia" panose="02040502050405020303" pitchFamily="18" charset="0"/>
              </a:rPr>
              <a:t>I can’t do maths</a:t>
            </a:r>
            <a:r>
              <a:rPr lang="en-GB" altLang="en-US" sz="2800" dirty="0">
                <a:latin typeface="Georgia" panose="02040502050405020303" pitchFamily="18" charset="0"/>
              </a:rPr>
              <a:t>’ from parents, teachers, friends they begin to </a:t>
            </a:r>
            <a:r>
              <a:rPr lang="en-GB" altLang="en-US" sz="2800" b="1" dirty="0">
                <a:latin typeface="Georgia" panose="02040502050405020303" pitchFamily="18" charset="0"/>
              </a:rPr>
              <a:t>believe it isn’t important</a:t>
            </a:r>
          </a:p>
          <a:p>
            <a:pPr marL="457200" indent="-45720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en-US" sz="2800" dirty="0">
                <a:latin typeface="Georgia" panose="02040502050405020303" pitchFamily="18" charset="0"/>
              </a:rPr>
              <a:t>People become </a:t>
            </a:r>
            <a:r>
              <a:rPr lang="en-GB" altLang="en-US" sz="2800" b="1" dirty="0">
                <a:latin typeface="Georgia" panose="02040502050405020303" pitchFamily="18" charset="0"/>
              </a:rPr>
              <a:t>less embarrassed </a:t>
            </a:r>
            <a:r>
              <a:rPr lang="en-GB" altLang="en-US" sz="2800" dirty="0">
                <a:latin typeface="Georgia" panose="02040502050405020303" pitchFamily="18" charset="0"/>
              </a:rPr>
              <a:t>about maths skills as it is acceptable to be </a:t>
            </a:r>
            <a:r>
              <a:rPr lang="en-GB" altLang="en-US" sz="2800" b="1" dirty="0">
                <a:latin typeface="Georgia" panose="02040502050405020303" pitchFamily="18" charset="0"/>
              </a:rPr>
              <a:t>‘rubbish at maths’</a:t>
            </a:r>
          </a:p>
          <a:p>
            <a:pPr eaLnBrk="1" hangingPunct="1">
              <a:defRPr/>
            </a:pPr>
            <a:endParaRPr lang="en-GB" altLang="en-US" sz="2800" dirty="0">
              <a:latin typeface="Georgia" panose="02040502050405020303" pitchFamily="18" charset="0"/>
            </a:endParaRPr>
          </a:p>
          <a:p>
            <a:pPr eaLnBrk="1" hangingPunct="1">
              <a:defRPr/>
            </a:pP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893553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2CC750AD-5218-3D45-B1E3-DDF5ADE119AC}"/>
              </a:ext>
            </a:extLst>
          </p:cNvPr>
          <p:cNvSpPr/>
          <p:nvPr/>
        </p:nvSpPr>
        <p:spPr>
          <a:xfrm>
            <a:off x="181948" y="1123173"/>
            <a:ext cx="8761445" cy="4601158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032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8C0D55BF-A695-104F-8AD0-58832E8769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9171" y="3359021"/>
            <a:ext cx="1990919" cy="539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3265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9557 1.11111E-6 L -0.65482 1.11111E-6 " pathEditMode="relative" rAng="0" ptsTypes="AA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969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300000" y="3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0456 -0.0456 L -1.03698 -0.4328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628" y="-19375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000" y="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8C0D55BF-A695-104F-8AD0-58832E8769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9171" y="3359021"/>
            <a:ext cx="1990919" cy="53991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94D801D-FE49-E346-A4CF-396D6CB3A692}"/>
              </a:ext>
            </a:extLst>
          </p:cNvPr>
          <p:cNvSpPr/>
          <p:nvPr/>
        </p:nvSpPr>
        <p:spPr>
          <a:xfrm>
            <a:off x="-91440" y="1771650"/>
            <a:ext cx="2400300" cy="40805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412CD8-89CA-C041-A499-1011BDBA6B12}"/>
              </a:ext>
            </a:extLst>
          </p:cNvPr>
          <p:cNvSpPr txBox="1"/>
          <p:nvPr/>
        </p:nvSpPr>
        <p:spPr>
          <a:xfrm>
            <a:off x="102871" y="1874520"/>
            <a:ext cx="2100320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b="1" dirty="0">
                <a:latin typeface="Cambria" panose="02040503050406030204" pitchFamily="18" charset="0"/>
              </a:rPr>
              <a:t>We Follow:</a:t>
            </a:r>
          </a:p>
        </p:txBody>
      </p:sp>
    </p:spTree>
    <p:extLst>
      <p:ext uri="{BB962C8B-B14F-4D97-AF65-F5344CB8AC3E}">
        <p14:creationId xmlns:p14="http://schemas.microsoft.com/office/powerpoint/2010/main" val="1571543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94D801D-FE49-E346-A4CF-396D6CB3A692}"/>
              </a:ext>
            </a:extLst>
          </p:cNvPr>
          <p:cNvSpPr/>
          <p:nvPr/>
        </p:nvSpPr>
        <p:spPr>
          <a:xfrm>
            <a:off x="-91440" y="1771650"/>
            <a:ext cx="2400300" cy="408051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F07B0F-7300-2348-B677-5410D5B318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514" b="96992" l="3509" r="94987">
                        <a14:foregroundMark x1="44612" y1="5764" x2="44612" y2="5764"/>
                        <a14:foregroundMark x1="92231" y1="35589" x2="92231" y2="35589"/>
                        <a14:foregroundMark x1="6516" y1="35840" x2="6516" y2="35840"/>
                        <a14:foregroundMark x1="3759" y1="44110" x2="3759" y2="44110"/>
                        <a14:foregroundMark x1="65915" y1="94236" x2="65915" y2="94236"/>
                        <a14:foregroundMark x1="95238" y1="58647" x2="95238" y2="58647"/>
                        <a14:foregroundMark x1="50125" y1="96992" x2="50125" y2="96992"/>
                        <a14:foregroundMark x1="33835" y1="52130" x2="33835" y2="52130"/>
                        <a14:foregroundMark x1="47368" y1="57644" x2="47368" y2="57644"/>
                        <a14:foregroundMark x1="40100" y1="55388" x2="40100" y2="55388"/>
                        <a14:foregroundMark x1="53885" y1="58396" x2="53885" y2="58396"/>
                        <a14:foregroundMark x1="65414" y1="57143" x2="65414" y2="57143"/>
                        <a14:foregroundMark x1="77694" y1="70175" x2="77694" y2="70175"/>
                        <a14:foregroundMark x1="68421" y1="70175" x2="68421" y2="70175"/>
                        <a14:foregroundMark x1="55639" y1="68922" x2="55639" y2="68922"/>
                        <a14:foregroundMark x1="44110" y1="69925" x2="44110" y2="69925"/>
                        <a14:foregroundMark x1="31328" y1="68672" x2="31328" y2="68672"/>
                        <a14:foregroundMark x1="44862" y1="47870" x2="44862" y2="47870"/>
                        <a14:foregroundMark x1="43108" y1="50627" x2="43108" y2="50627"/>
                        <a14:foregroundMark x1="46617" y1="53383" x2="46617" y2="53383"/>
                        <a14:foregroundMark x1="45363" y1="52381" x2="45363" y2="52381"/>
                        <a14:foregroundMark x1="43358" y1="51880" x2="43358" y2="51880"/>
                        <a14:foregroundMark x1="13784" y1="49373" x2="13784" y2="49373"/>
                        <a14:foregroundMark x1="18045" y1="58396" x2="18045" y2="58396"/>
                        <a14:foregroundMark x1="18045" y1="58396" x2="18045" y2="58396"/>
                        <a14:foregroundMark x1="18045" y1="58396" x2="18045" y2="58396"/>
                        <a14:foregroundMark x1="18045" y1="58396" x2="18045" y2="58396"/>
                        <a14:foregroundMark x1="25815" y1="53885" x2="25815" y2="53885"/>
                        <a14:foregroundMark x1="19048" y1="47118" x2="19048" y2="47118"/>
                        <a14:foregroundMark x1="18296" y1="48120" x2="18296" y2="48120"/>
                        <a14:foregroundMark x1="21053" y1="55138" x2="21053" y2="55138"/>
                        <a14:foregroundMark x1="5514" y1="40852" x2="78697" y2="58897"/>
                        <a14:foregroundMark x1="78697" y1="58897" x2="87970" y2="53133"/>
                        <a14:foregroundMark x1="87970" y1="53133" x2="87970" y2="43609"/>
                        <a14:foregroundMark x1="87970" y1="43609" x2="60150" y2="45113"/>
                        <a14:foregroundMark x1="60150" y1="45113" x2="13283" y2="56892"/>
                        <a14:foregroundMark x1="13283" y1="56892" x2="14787" y2="71679"/>
                        <a14:foregroundMark x1="14787" y1="71679" x2="29574" y2="88722"/>
                        <a14:foregroundMark x1="29574" y1="88722" x2="40351" y2="94737"/>
                        <a14:foregroundMark x1="40351" y1="94737" x2="56642" y2="93233"/>
                        <a14:foregroundMark x1="56642" y1="93233" x2="68170" y2="87469"/>
                        <a14:foregroundMark x1="68170" y1="87469" x2="69674" y2="61654"/>
                        <a14:foregroundMark x1="69674" y1="61654" x2="62406" y2="59398"/>
                        <a14:foregroundMark x1="26065" y1="47619" x2="29574" y2="70426"/>
                        <a14:foregroundMark x1="29574" y1="70426" x2="42356" y2="62155"/>
                        <a14:foregroundMark x1="42356" y1="62155" x2="42857" y2="51629"/>
                        <a14:foregroundMark x1="42857" y1="51629" x2="49875" y2="58647"/>
                        <a14:foregroundMark x1="49875" y1="58647" x2="57644" y2="50125"/>
                        <a14:foregroundMark x1="57644" y1="50125" x2="62155" y2="65414"/>
                        <a14:foregroundMark x1="62155" y1="65414" x2="71429" y2="65915"/>
                        <a14:foregroundMark x1="71429" y1="65915" x2="63158" y2="59398"/>
                        <a14:foregroundMark x1="63158" y1="59398" x2="66416" y2="70927"/>
                        <a14:foregroundMark x1="66416" y1="70927" x2="76441" y2="72180"/>
                        <a14:foregroundMark x1="76441" y1="72180" x2="87218" y2="51629"/>
                        <a14:foregroundMark x1="87218" y1="51629" x2="89724" y2="63409"/>
                        <a14:foregroundMark x1="89724" y1="63409" x2="72932" y2="85464"/>
                        <a14:foregroundMark x1="23308" y1="21554" x2="50376" y2="26316"/>
                        <a14:foregroundMark x1="50376" y1="26316" x2="70677" y2="20551"/>
                        <a14:foregroundMark x1="70677" y1="20551" x2="29323" y2="19799"/>
                        <a14:foregroundMark x1="29323" y1="19799" x2="20301" y2="25564"/>
                        <a14:foregroundMark x1="20301" y1="25564" x2="28070" y2="34336"/>
                        <a14:foregroundMark x1="28070" y1="34336" x2="64662" y2="25063"/>
                        <a14:foregroundMark x1="64662" y1="25063" x2="52882" y2="32832"/>
                        <a14:foregroundMark x1="52882" y1="32832" x2="38596" y2="29825"/>
                        <a14:foregroundMark x1="38596" y1="29825" x2="60401" y2="33083"/>
                        <a14:foregroundMark x1="60401" y1="33083" x2="81955" y2="30576"/>
                        <a14:foregroundMark x1="81955" y1="30576" x2="81203" y2="30576"/>
                        <a14:foregroundMark x1="69424" y1="23058" x2="74687" y2="35589"/>
                        <a14:foregroundMark x1="74687" y1="35589" x2="77444" y2="37093"/>
                        <a14:foregroundMark x1="69173" y1="45865" x2="66165" y2="62155"/>
                        <a14:foregroundMark x1="66165" y1="62155" x2="63409" y2="65163"/>
                        <a14:foregroundMark x1="24311" y1="72180" x2="34085" y2="80201"/>
                        <a14:foregroundMark x1="34085" y1="80201" x2="45363" y2="83960"/>
                        <a14:foregroundMark x1="45363" y1="83960" x2="56140" y2="83960"/>
                        <a14:foregroundMark x1="56140" y1="83960" x2="55138" y2="74185"/>
                        <a14:foregroundMark x1="55138" y1="74185" x2="45363" y2="75940"/>
                        <a14:foregroundMark x1="45363" y1="75940" x2="37594" y2="84712"/>
                        <a14:foregroundMark x1="37594" y1="84712" x2="45614" y2="90977"/>
                        <a14:foregroundMark x1="45614" y1="90977" x2="56140" y2="89724"/>
                        <a14:foregroundMark x1="56140" y1="89724" x2="71429" y2="72932"/>
                        <a14:foregroundMark x1="71429" y1="72932" x2="74185" y2="71930"/>
                        <a14:foregroundMark x1="52882" y1="65915" x2="63659" y2="7368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434841" y="1447367"/>
            <a:ext cx="2400300" cy="24003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C002E38-BD78-3F41-9AB7-14771B4430C9}"/>
              </a:ext>
            </a:extLst>
          </p:cNvPr>
          <p:cNvSpPr txBox="1"/>
          <p:nvPr/>
        </p:nvSpPr>
        <p:spPr>
          <a:xfrm>
            <a:off x="3717868" y="4217151"/>
            <a:ext cx="3834245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50" dirty="0">
                <a:latin typeface="Cambria" panose="02040503050406030204" pitchFamily="18" charset="0"/>
              </a:rPr>
              <a:t>Small Steps and </a:t>
            </a:r>
            <a:r>
              <a:rPr lang="en-US" sz="4050" dirty="0" err="1">
                <a:latin typeface="Cambria" panose="02040503050406030204" pitchFamily="18" charset="0"/>
              </a:rPr>
              <a:t>Maths</a:t>
            </a:r>
            <a:r>
              <a:rPr lang="en-US" sz="4050" dirty="0">
                <a:latin typeface="Cambria" panose="02040503050406030204" pitchFamily="18" charset="0"/>
              </a:rPr>
              <a:t> Talk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5F07D9-6020-094C-9164-154E35F44FBC}"/>
              </a:ext>
            </a:extLst>
          </p:cNvPr>
          <p:cNvSpPr/>
          <p:nvPr/>
        </p:nvSpPr>
        <p:spPr>
          <a:xfrm>
            <a:off x="2482825" y="1130172"/>
            <a:ext cx="6526838" cy="472198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4EC39F0-CFE5-BB41-BF83-A05E4FAE4D44}"/>
              </a:ext>
            </a:extLst>
          </p:cNvPr>
          <p:cNvSpPr txBox="1"/>
          <p:nvPr/>
        </p:nvSpPr>
        <p:spPr>
          <a:xfrm>
            <a:off x="1" y="2143477"/>
            <a:ext cx="176719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Small Steps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92EBD69-86B0-704B-85AD-D45A5E8B27DE}"/>
              </a:ext>
            </a:extLst>
          </p:cNvPr>
          <p:cNvSpPr txBox="1"/>
          <p:nvPr/>
        </p:nvSpPr>
        <p:spPr>
          <a:xfrm>
            <a:off x="102871" y="1874520"/>
            <a:ext cx="2100320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b="1" dirty="0">
                <a:latin typeface="Cambria" panose="02040503050406030204" pitchFamily="18" charset="0"/>
              </a:rPr>
              <a:t>We Follow:</a:t>
            </a:r>
          </a:p>
        </p:txBody>
      </p:sp>
      <p:pic>
        <p:nvPicPr>
          <p:cNvPr id="15" name="Picture 14" descr="A close up of a sign&#10;&#10;Description automatically generated">
            <a:extLst>
              <a:ext uri="{FF2B5EF4-FFF2-40B4-BE49-F238E27FC236}">
                <a16:creationId xmlns:a16="http://schemas.microsoft.com/office/drawing/2014/main" id="{28E34CE8-4F50-D041-809B-EB780892DB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7204" y="5170988"/>
            <a:ext cx="422786" cy="556841"/>
          </a:xfrm>
          <a:prstGeom prst="rect">
            <a:avLst/>
          </a:prstGeom>
        </p:spPr>
      </p:pic>
      <p:pic>
        <p:nvPicPr>
          <p:cNvPr id="17" name="Picture 16" descr="A close up of a sign&#10;&#10;Description automatically generated">
            <a:extLst>
              <a:ext uri="{FF2B5EF4-FFF2-40B4-BE49-F238E27FC236}">
                <a16:creationId xmlns:a16="http://schemas.microsoft.com/office/drawing/2014/main" id="{68622612-A954-584C-81B7-C13A1DD558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272" y="1130171"/>
            <a:ext cx="1990919" cy="539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841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lose up of a sign&#10;&#10;Description automatically generated">
            <a:extLst>
              <a:ext uri="{FF2B5EF4-FFF2-40B4-BE49-F238E27FC236}">
                <a16:creationId xmlns:a16="http://schemas.microsoft.com/office/drawing/2014/main" id="{EE39C672-50B8-5446-8B3D-AF036253D2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272" y="1130171"/>
            <a:ext cx="1990919" cy="53991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94D801D-FE49-E346-A4CF-396D6CB3A692}"/>
              </a:ext>
            </a:extLst>
          </p:cNvPr>
          <p:cNvSpPr/>
          <p:nvPr/>
        </p:nvSpPr>
        <p:spPr>
          <a:xfrm>
            <a:off x="-91440" y="1771650"/>
            <a:ext cx="2400300" cy="408051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412CD8-89CA-C041-A499-1011BDBA6B12}"/>
              </a:ext>
            </a:extLst>
          </p:cNvPr>
          <p:cNvSpPr txBox="1"/>
          <p:nvPr/>
        </p:nvSpPr>
        <p:spPr>
          <a:xfrm>
            <a:off x="102871" y="1874520"/>
            <a:ext cx="2100320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b="1" dirty="0">
                <a:latin typeface="Cambria" panose="02040503050406030204" pitchFamily="18" charset="0"/>
              </a:rPr>
              <a:t>We Follow: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7EEB65A-D6DA-2945-A17B-BDCE17704DA9}"/>
              </a:ext>
            </a:extLst>
          </p:cNvPr>
          <p:cNvSpPr txBox="1"/>
          <p:nvPr/>
        </p:nvSpPr>
        <p:spPr>
          <a:xfrm>
            <a:off x="1" y="2143477"/>
            <a:ext cx="176719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Small Steps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719F666-B2B3-A34A-A294-81C27706B76D}"/>
              </a:ext>
            </a:extLst>
          </p:cNvPr>
          <p:cNvSpPr txBox="1"/>
          <p:nvPr/>
        </p:nvSpPr>
        <p:spPr>
          <a:xfrm>
            <a:off x="0" y="2401943"/>
            <a:ext cx="176719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CPA Approach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4BA4EEB-D27C-AB44-8413-18B828C4721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090020" y="1249188"/>
            <a:ext cx="3089938" cy="304680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722E6F4-B128-304E-BBFD-7138ABBE918E}"/>
              </a:ext>
            </a:extLst>
          </p:cNvPr>
          <p:cNvSpPr txBox="1"/>
          <p:nvPr/>
        </p:nvSpPr>
        <p:spPr>
          <a:xfrm>
            <a:off x="3168707" y="4293068"/>
            <a:ext cx="4932563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50" dirty="0">
                <a:latin typeface="Cambria" panose="02040503050406030204" pitchFamily="18" charset="0"/>
              </a:rPr>
              <a:t>Concrete,  </a:t>
            </a:r>
            <a:r>
              <a:rPr lang="en-US" sz="4050" dirty="0" err="1">
                <a:latin typeface="Cambria" panose="02040503050406030204" pitchFamily="18" charset="0"/>
              </a:rPr>
              <a:t>Pictoral</a:t>
            </a:r>
            <a:r>
              <a:rPr lang="en-US" sz="4050" dirty="0">
                <a:latin typeface="Cambria" panose="02040503050406030204" pitchFamily="18" charset="0"/>
              </a:rPr>
              <a:t> and Abstract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F47388F-7CA5-FC41-8B8E-2991DD7FC2B0}"/>
              </a:ext>
            </a:extLst>
          </p:cNvPr>
          <p:cNvSpPr/>
          <p:nvPr/>
        </p:nvSpPr>
        <p:spPr>
          <a:xfrm>
            <a:off x="2482825" y="1130172"/>
            <a:ext cx="6526838" cy="472198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15" name="Picture 14" descr="A close up of a sign&#10;&#10;Description automatically generated">
            <a:extLst>
              <a:ext uri="{FF2B5EF4-FFF2-40B4-BE49-F238E27FC236}">
                <a16:creationId xmlns:a16="http://schemas.microsoft.com/office/drawing/2014/main" id="{70A88251-CCFD-6642-99EB-DE17FAB674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7204" y="5170988"/>
            <a:ext cx="422786" cy="556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670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3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lose up of a sign&#10;&#10;Description automatically generated">
            <a:extLst>
              <a:ext uri="{FF2B5EF4-FFF2-40B4-BE49-F238E27FC236}">
                <a16:creationId xmlns:a16="http://schemas.microsoft.com/office/drawing/2014/main" id="{EE39C672-50B8-5446-8B3D-AF036253D2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272" y="1130171"/>
            <a:ext cx="1990919" cy="53991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94D801D-FE49-E346-A4CF-396D6CB3A692}"/>
              </a:ext>
            </a:extLst>
          </p:cNvPr>
          <p:cNvSpPr/>
          <p:nvPr/>
        </p:nvSpPr>
        <p:spPr>
          <a:xfrm>
            <a:off x="-91440" y="1771650"/>
            <a:ext cx="2400300" cy="408051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412CD8-89CA-C041-A499-1011BDBA6B12}"/>
              </a:ext>
            </a:extLst>
          </p:cNvPr>
          <p:cNvSpPr txBox="1"/>
          <p:nvPr/>
        </p:nvSpPr>
        <p:spPr>
          <a:xfrm>
            <a:off x="102871" y="1874520"/>
            <a:ext cx="2100320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b="1" dirty="0">
                <a:latin typeface="Cambria" panose="02040503050406030204" pitchFamily="18" charset="0"/>
              </a:rPr>
              <a:t>We Follow: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74D097-D346-A242-933E-9AF9278F178F}"/>
              </a:ext>
            </a:extLst>
          </p:cNvPr>
          <p:cNvSpPr/>
          <p:nvPr/>
        </p:nvSpPr>
        <p:spPr>
          <a:xfrm>
            <a:off x="2482825" y="1130172"/>
            <a:ext cx="6526838" cy="472198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0B0902D-23C3-E142-A75A-D764D82A190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3852562" y="1342398"/>
            <a:ext cx="4214306" cy="273472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029FF24-6835-544D-9322-69C7CC24A5CF}"/>
              </a:ext>
            </a:extLst>
          </p:cNvPr>
          <p:cNvSpPr txBox="1"/>
          <p:nvPr/>
        </p:nvSpPr>
        <p:spPr>
          <a:xfrm>
            <a:off x="3279962" y="4306570"/>
            <a:ext cx="49325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50" dirty="0">
                <a:latin typeface="Cambria" panose="02040503050406030204" pitchFamily="18" charset="0"/>
              </a:rPr>
              <a:t>Bar Modelling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828F21-EE35-C74A-BB7E-55C0106A2A0C}"/>
              </a:ext>
            </a:extLst>
          </p:cNvPr>
          <p:cNvSpPr txBox="1"/>
          <p:nvPr/>
        </p:nvSpPr>
        <p:spPr>
          <a:xfrm>
            <a:off x="1" y="2143477"/>
            <a:ext cx="176719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Small Steps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4B6771-7669-1B40-AC79-75B61CF2EBFE}"/>
              </a:ext>
            </a:extLst>
          </p:cNvPr>
          <p:cNvSpPr txBox="1"/>
          <p:nvPr/>
        </p:nvSpPr>
        <p:spPr>
          <a:xfrm>
            <a:off x="0" y="2401943"/>
            <a:ext cx="176719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CPA Approach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A973924-95C4-194F-8215-DA476D0D443C}"/>
              </a:ext>
            </a:extLst>
          </p:cNvPr>
          <p:cNvSpPr txBox="1"/>
          <p:nvPr/>
        </p:nvSpPr>
        <p:spPr>
          <a:xfrm>
            <a:off x="9877" y="2660603"/>
            <a:ext cx="176719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Bar Modelling</a:t>
            </a:r>
          </a:p>
        </p:txBody>
      </p:sp>
      <p:pic>
        <p:nvPicPr>
          <p:cNvPr id="17" name="Picture 16" descr="A close up of a sign&#10;&#10;Description automatically generated">
            <a:extLst>
              <a:ext uri="{FF2B5EF4-FFF2-40B4-BE49-F238E27FC236}">
                <a16:creationId xmlns:a16="http://schemas.microsoft.com/office/drawing/2014/main" id="{521CF94C-6B54-FE49-B41D-A7275355FD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7204" y="5170988"/>
            <a:ext cx="422786" cy="556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581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lose up of a sign&#10;&#10;Description automatically generated">
            <a:extLst>
              <a:ext uri="{FF2B5EF4-FFF2-40B4-BE49-F238E27FC236}">
                <a16:creationId xmlns:a16="http://schemas.microsoft.com/office/drawing/2014/main" id="{EE39C672-50B8-5446-8B3D-AF036253D2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272" y="1130171"/>
            <a:ext cx="1990919" cy="53991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94D801D-FE49-E346-A4CF-396D6CB3A692}"/>
              </a:ext>
            </a:extLst>
          </p:cNvPr>
          <p:cNvSpPr/>
          <p:nvPr/>
        </p:nvSpPr>
        <p:spPr>
          <a:xfrm>
            <a:off x="-91440" y="1771650"/>
            <a:ext cx="2400300" cy="408051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412CD8-89CA-C041-A499-1011BDBA6B12}"/>
              </a:ext>
            </a:extLst>
          </p:cNvPr>
          <p:cNvSpPr txBox="1"/>
          <p:nvPr/>
        </p:nvSpPr>
        <p:spPr>
          <a:xfrm>
            <a:off x="102871" y="1874520"/>
            <a:ext cx="2100320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b="1" dirty="0">
                <a:latin typeface="Cambria" panose="02040503050406030204" pitchFamily="18" charset="0"/>
              </a:rPr>
              <a:t>We Follow: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74D097-D346-A242-933E-9AF9278F178F}"/>
              </a:ext>
            </a:extLst>
          </p:cNvPr>
          <p:cNvSpPr/>
          <p:nvPr/>
        </p:nvSpPr>
        <p:spPr>
          <a:xfrm>
            <a:off x="2482825" y="1130172"/>
            <a:ext cx="6526838" cy="472198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584758-C36D-6E43-9413-3C00EAAF09AD}"/>
              </a:ext>
            </a:extLst>
          </p:cNvPr>
          <p:cNvSpPr txBox="1"/>
          <p:nvPr/>
        </p:nvSpPr>
        <p:spPr>
          <a:xfrm>
            <a:off x="1" y="2143477"/>
            <a:ext cx="176719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Small Steps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D52F930-BF0A-C948-973B-88C3103E9453}"/>
              </a:ext>
            </a:extLst>
          </p:cNvPr>
          <p:cNvSpPr txBox="1"/>
          <p:nvPr/>
        </p:nvSpPr>
        <p:spPr>
          <a:xfrm>
            <a:off x="0" y="2401943"/>
            <a:ext cx="176719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CPA Approach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5DCDEB9-8206-1047-AD33-80BBAE428512}"/>
              </a:ext>
            </a:extLst>
          </p:cNvPr>
          <p:cNvSpPr txBox="1"/>
          <p:nvPr/>
        </p:nvSpPr>
        <p:spPr>
          <a:xfrm>
            <a:off x="9877" y="2660603"/>
            <a:ext cx="176719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Bar Modelling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7BE22E8-1531-6141-AD9D-E47256852647}"/>
              </a:ext>
            </a:extLst>
          </p:cNvPr>
          <p:cNvSpPr txBox="1"/>
          <p:nvPr/>
        </p:nvSpPr>
        <p:spPr>
          <a:xfrm>
            <a:off x="3117229" y="4630770"/>
            <a:ext cx="5309975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50" dirty="0">
                <a:latin typeface="Cambria" panose="02040503050406030204" pitchFamily="18" charset="0"/>
              </a:rPr>
              <a:t>Take-off Time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35A4BDA-0477-F642-B7CC-CB736E5BCD69}"/>
              </a:ext>
            </a:extLst>
          </p:cNvPr>
          <p:cNvSpPr txBox="1"/>
          <p:nvPr/>
        </p:nvSpPr>
        <p:spPr>
          <a:xfrm>
            <a:off x="9877" y="2896664"/>
            <a:ext cx="176719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Take-Off Time</a:t>
            </a:r>
          </a:p>
        </p:txBody>
      </p:sp>
      <p:pic>
        <p:nvPicPr>
          <p:cNvPr id="15" name="Picture 14" descr="A close up of a sign&#10;&#10;Description automatically generated">
            <a:extLst>
              <a:ext uri="{FF2B5EF4-FFF2-40B4-BE49-F238E27FC236}">
                <a16:creationId xmlns:a16="http://schemas.microsoft.com/office/drawing/2014/main" id="{55208049-FCF9-F847-A568-3920C1905B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7204" y="5170988"/>
            <a:ext cx="422786" cy="556841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6885410D-1454-DA47-B754-1B03D28811CF}"/>
              </a:ext>
            </a:extLst>
          </p:cNvPr>
          <p:cNvGrpSpPr/>
          <p:nvPr/>
        </p:nvGrpSpPr>
        <p:grpSpPr>
          <a:xfrm>
            <a:off x="3112450" y="1596811"/>
            <a:ext cx="5329562" cy="2876705"/>
            <a:chOff x="4223177" y="967536"/>
            <a:chExt cx="7106082" cy="3835607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F60CD5A-3AAC-2C48-A08B-CA84C07861D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/>
            <a:stretch/>
          </p:blipFill>
          <p:spPr>
            <a:xfrm>
              <a:off x="4223177" y="967537"/>
              <a:ext cx="5120732" cy="3835606"/>
            </a:xfrm>
            <a:prstGeom prst="rect">
              <a:avLst/>
            </a:prstGeom>
          </p:spPr>
        </p:pic>
        <p:pic>
          <p:nvPicPr>
            <p:cNvPr id="4" name="Picture 3" descr="A close up of a clock&#10;&#10;Description automatically generated">
              <a:extLst>
                <a:ext uri="{FF2B5EF4-FFF2-40B4-BE49-F238E27FC236}">
                  <a16:creationId xmlns:a16="http://schemas.microsoft.com/office/drawing/2014/main" id="{3FFD3E7E-028E-8E4F-94AA-7C96A1662CF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11467" t="7006" r="8331" b="16131"/>
            <a:stretch/>
          </p:blipFill>
          <p:spPr>
            <a:xfrm>
              <a:off x="9436897" y="967536"/>
              <a:ext cx="1892362" cy="191442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7357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lose up of a sign&#10;&#10;Description automatically generated">
            <a:extLst>
              <a:ext uri="{FF2B5EF4-FFF2-40B4-BE49-F238E27FC236}">
                <a16:creationId xmlns:a16="http://schemas.microsoft.com/office/drawing/2014/main" id="{EE39C672-50B8-5446-8B3D-AF036253D2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272" y="1130171"/>
            <a:ext cx="1990919" cy="53991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94D801D-FE49-E346-A4CF-396D6CB3A692}"/>
              </a:ext>
            </a:extLst>
          </p:cNvPr>
          <p:cNvSpPr/>
          <p:nvPr/>
        </p:nvSpPr>
        <p:spPr>
          <a:xfrm>
            <a:off x="-91440" y="1771650"/>
            <a:ext cx="2400300" cy="408051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412CD8-89CA-C041-A499-1011BDBA6B12}"/>
              </a:ext>
            </a:extLst>
          </p:cNvPr>
          <p:cNvSpPr txBox="1"/>
          <p:nvPr/>
        </p:nvSpPr>
        <p:spPr>
          <a:xfrm>
            <a:off x="102871" y="1874520"/>
            <a:ext cx="2100320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b="1" dirty="0">
                <a:latin typeface="Cambria" panose="02040503050406030204" pitchFamily="18" charset="0"/>
              </a:rPr>
              <a:t>We Follow: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74D097-D346-A242-933E-9AF9278F178F}"/>
              </a:ext>
            </a:extLst>
          </p:cNvPr>
          <p:cNvSpPr/>
          <p:nvPr/>
        </p:nvSpPr>
        <p:spPr>
          <a:xfrm>
            <a:off x="2482825" y="1130172"/>
            <a:ext cx="6526838" cy="472198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48B5A8C-6B34-4D47-A78F-C77D0D1F99B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004297" y="1670082"/>
            <a:ext cx="1876543" cy="242635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CFC7293-4829-6D4D-A7BA-DE52F8918469}"/>
              </a:ext>
            </a:extLst>
          </p:cNvPr>
          <p:cNvSpPr txBox="1"/>
          <p:nvPr/>
        </p:nvSpPr>
        <p:spPr>
          <a:xfrm>
            <a:off x="3412168" y="4227754"/>
            <a:ext cx="49325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50" dirty="0">
                <a:latin typeface="Cambria" panose="02040503050406030204" pitchFamily="18" charset="0"/>
              </a:rPr>
              <a:t>Marking Notebooks</a:t>
            </a:r>
          </a:p>
        </p:txBody>
      </p:sp>
      <p:pic>
        <p:nvPicPr>
          <p:cNvPr id="4" name="Picture 3" descr="A picture containing indoor, stationary&#10;&#10;Description automatically generated">
            <a:extLst>
              <a:ext uri="{FF2B5EF4-FFF2-40B4-BE49-F238E27FC236}">
                <a16:creationId xmlns:a16="http://schemas.microsoft.com/office/drawing/2014/main" id="{16F97E0E-9F8D-7C4C-82C2-7F97033BA9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5585872" y="1973377"/>
            <a:ext cx="2426358" cy="181976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37F1C3A-7689-114E-8A63-3804F4EAFB8C}"/>
              </a:ext>
            </a:extLst>
          </p:cNvPr>
          <p:cNvSpPr txBox="1"/>
          <p:nvPr/>
        </p:nvSpPr>
        <p:spPr>
          <a:xfrm>
            <a:off x="1" y="2143477"/>
            <a:ext cx="176719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Small Steps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F3DB138-2CDC-3446-BEE6-3FC1218E8EF4}"/>
              </a:ext>
            </a:extLst>
          </p:cNvPr>
          <p:cNvSpPr txBox="1"/>
          <p:nvPr/>
        </p:nvSpPr>
        <p:spPr>
          <a:xfrm>
            <a:off x="0" y="2401943"/>
            <a:ext cx="176719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CPA Approach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FFE53A9-6923-194D-B745-7E8193AA14A6}"/>
              </a:ext>
            </a:extLst>
          </p:cNvPr>
          <p:cNvSpPr txBox="1"/>
          <p:nvPr/>
        </p:nvSpPr>
        <p:spPr>
          <a:xfrm>
            <a:off x="9877" y="2660603"/>
            <a:ext cx="176719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Bar Modelling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D8C242A-42B6-6646-86B4-64FA3BBB3DC2}"/>
              </a:ext>
            </a:extLst>
          </p:cNvPr>
          <p:cNvSpPr txBox="1"/>
          <p:nvPr/>
        </p:nvSpPr>
        <p:spPr>
          <a:xfrm>
            <a:off x="9877" y="2896664"/>
            <a:ext cx="176719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Take-Off Time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038A4DD-FEA4-9E42-9531-172CF2042A38}"/>
              </a:ext>
            </a:extLst>
          </p:cNvPr>
          <p:cNvSpPr txBox="1"/>
          <p:nvPr/>
        </p:nvSpPr>
        <p:spPr>
          <a:xfrm>
            <a:off x="5358" y="3131308"/>
            <a:ext cx="2203192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Green Pen Task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BB8FCF4-F85B-994F-8C2D-2231CD8345DD}"/>
              </a:ext>
            </a:extLst>
          </p:cNvPr>
          <p:cNvSpPr txBox="1"/>
          <p:nvPr/>
        </p:nvSpPr>
        <p:spPr>
          <a:xfrm>
            <a:off x="3422885" y="4920251"/>
            <a:ext cx="49325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highlight>
                  <a:srgbClr val="FF00FF"/>
                </a:highlight>
                <a:latin typeface="Cambria" panose="02040503050406030204" pitchFamily="18" charset="0"/>
              </a:rPr>
              <a:t>Learning Objective, use of ruler and margins</a:t>
            </a:r>
          </a:p>
          <a:p>
            <a:pPr algn="ctr"/>
            <a:r>
              <a:rPr lang="en-US" dirty="0">
                <a:highlight>
                  <a:srgbClr val="00FF00"/>
                </a:highlight>
                <a:latin typeface="Cambria" panose="02040503050406030204" pitchFamily="18" charset="0"/>
              </a:rPr>
              <a:t>Correction to be completed with green pen before the next learning   </a:t>
            </a:r>
          </a:p>
        </p:txBody>
      </p:sp>
      <p:pic>
        <p:nvPicPr>
          <p:cNvPr id="17" name="Picture 16" descr="A close up of a sign&#10;&#10;Description automatically generated">
            <a:extLst>
              <a:ext uri="{FF2B5EF4-FFF2-40B4-BE49-F238E27FC236}">
                <a16:creationId xmlns:a16="http://schemas.microsoft.com/office/drawing/2014/main" id="{2397E333-B9F2-C142-A0AC-CF91998AF1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27204" y="5170988"/>
            <a:ext cx="422786" cy="556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261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6" grpId="0"/>
      <p:bldP spid="5" grpId="0"/>
      <p:bldP spid="5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lose up of a sign&#10;&#10;Description automatically generated">
            <a:extLst>
              <a:ext uri="{FF2B5EF4-FFF2-40B4-BE49-F238E27FC236}">
                <a16:creationId xmlns:a16="http://schemas.microsoft.com/office/drawing/2014/main" id="{EE39C672-50B8-5446-8B3D-AF036253D2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272" y="1130171"/>
            <a:ext cx="1990919" cy="53991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94D801D-FE49-E346-A4CF-396D6CB3A692}"/>
              </a:ext>
            </a:extLst>
          </p:cNvPr>
          <p:cNvSpPr/>
          <p:nvPr/>
        </p:nvSpPr>
        <p:spPr>
          <a:xfrm>
            <a:off x="-91440" y="1771650"/>
            <a:ext cx="2400300" cy="408051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412CD8-89CA-C041-A499-1011BDBA6B12}"/>
              </a:ext>
            </a:extLst>
          </p:cNvPr>
          <p:cNvSpPr txBox="1"/>
          <p:nvPr/>
        </p:nvSpPr>
        <p:spPr>
          <a:xfrm>
            <a:off x="102871" y="1874520"/>
            <a:ext cx="2100320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b="1" dirty="0">
                <a:latin typeface="Cambria" panose="02040503050406030204" pitchFamily="18" charset="0"/>
              </a:rPr>
              <a:t>We Follow: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74D097-D346-A242-933E-9AF9278F178F}"/>
              </a:ext>
            </a:extLst>
          </p:cNvPr>
          <p:cNvSpPr/>
          <p:nvPr/>
        </p:nvSpPr>
        <p:spPr>
          <a:xfrm>
            <a:off x="2482825" y="1130172"/>
            <a:ext cx="6526838" cy="472198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9A48DA0-15C5-CD46-A098-F7DDF92505C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5080"/>
          <a:stretch/>
        </p:blipFill>
        <p:spPr>
          <a:xfrm>
            <a:off x="4131378" y="1931670"/>
            <a:ext cx="3225386" cy="21364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8965026-CC5D-BD4B-A8F8-5B14BE9D0F2C}"/>
              </a:ext>
            </a:extLst>
          </p:cNvPr>
          <p:cNvSpPr txBox="1"/>
          <p:nvPr/>
        </p:nvSpPr>
        <p:spPr>
          <a:xfrm>
            <a:off x="3412168" y="4227754"/>
            <a:ext cx="4932563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50" dirty="0">
                <a:latin typeface="Cambria" panose="02040503050406030204" pitchFamily="18" charset="0"/>
              </a:rPr>
              <a:t>Rainbow Test </a:t>
            </a:r>
          </a:p>
          <a:p>
            <a:pPr algn="ctr"/>
            <a:r>
              <a:rPr lang="en-US" sz="2700" dirty="0">
                <a:latin typeface="Cambria" panose="02040503050406030204" pitchFamily="18" charset="0"/>
              </a:rPr>
              <a:t>(Year 3 onwards-weekly)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142E3CB-6533-6140-A966-C17FAAFAE878}"/>
              </a:ext>
            </a:extLst>
          </p:cNvPr>
          <p:cNvSpPr txBox="1"/>
          <p:nvPr/>
        </p:nvSpPr>
        <p:spPr>
          <a:xfrm>
            <a:off x="1" y="2143477"/>
            <a:ext cx="176719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Small Steps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BF89172-5C12-2C4D-B05D-90DCA4CD2FD5}"/>
              </a:ext>
            </a:extLst>
          </p:cNvPr>
          <p:cNvSpPr txBox="1"/>
          <p:nvPr/>
        </p:nvSpPr>
        <p:spPr>
          <a:xfrm>
            <a:off x="0" y="2401943"/>
            <a:ext cx="176719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CPA Approach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E485F17-6E20-8B4B-90CB-22193C07BB6D}"/>
              </a:ext>
            </a:extLst>
          </p:cNvPr>
          <p:cNvSpPr txBox="1"/>
          <p:nvPr/>
        </p:nvSpPr>
        <p:spPr>
          <a:xfrm>
            <a:off x="9877" y="2660603"/>
            <a:ext cx="176719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Bar Modelling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89FD286-493C-6F4D-A834-7B097E62D45B}"/>
              </a:ext>
            </a:extLst>
          </p:cNvPr>
          <p:cNvSpPr txBox="1"/>
          <p:nvPr/>
        </p:nvSpPr>
        <p:spPr>
          <a:xfrm>
            <a:off x="5358" y="3389968"/>
            <a:ext cx="2203192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Rainbow Test</a:t>
            </a:r>
          </a:p>
        </p:txBody>
      </p:sp>
      <p:pic>
        <p:nvPicPr>
          <p:cNvPr id="18" name="Picture 17" descr="A close up of a sign&#10;&#10;Description automatically generated">
            <a:extLst>
              <a:ext uri="{FF2B5EF4-FFF2-40B4-BE49-F238E27FC236}">
                <a16:creationId xmlns:a16="http://schemas.microsoft.com/office/drawing/2014/main" id="{EB0DE478-5960-0549-99B7-480E0BCDE5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7204" y="5170988"/>
            <a:ext cx="422786" cy="556841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BA3BB35B-3CD0-1149-AEC2-E0CCD7ADABF4}"/>
              </a:ext>
            </a:extLst>
          </p:cNvPr>
          <p:cNvSpPr txBox="1"/>
          <p:nvPr/>
        </p:nvSpPr>
        <p:spPr>
          <a:xfrm>
            <a:off x="9877" y="2896664"/>
            <a:ext cx="176719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Take-Off Time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D38FDF0-8CF0-5744-944D-5989BEEA2EC3}"/>
              </a:ext>
            </a:extLst>
          </p:cNvPr>
          <p:cNvSpPr txBox="1"/>
          <p:nvPr/>
        </p:nvSpPr>
        <p:spPr>
          <a:xfrm>
            <a:off x="5358" y="3131308"/>
            <a:ext cx="2203192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Green Pen Task</a:t>
            </a:r>
          </a:p>
        </p:txBody>
      </p:sp>
    </p:spTree>
    <p:extLst>
      <p:ext uri="{BB962C8B-B14F-4D97-AF65-F5344CB8AC3E}">
        <p14:creationId xmlns:p14="http://schemas.microsoft.com/office/powerpoint/2010/main" val="494277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lose up of a sign&#10;&#10;Description automatically generated">
            <a:extLst>
              <a:ext uri="{FF2B5EF4-FFF2-40B4-BE49-F238E27FC236}">
                <a16:creationId xmlns:a16="http://schemas.microsoft.com/office/drawing/2014/main" id="{EE39C672-50B8-5446-8B3D-AF036253D2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272" y="1130171"/>
            <a:ext cx="1990919" cy="53991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94D801D-FE49-E346-A4CF-396D6CB3A692}"/>
              </a:ext>
            </a:extLst>
          </p:cNvPr>
          <p:cNvSpPr/>
          <p:nvPr/>
        </p:nvSpPr>
        <p:spPr>
          <a:xfrm>
            <a:off x="-91440" y="1771650"/>
            <a:ext cx="2400300" cy="408051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412CD8-89CA-C041-A499-1011BDBA6B12}"/>
              </a:ext>
            </a:extLst>
          </p:cNvPr>
          <p:cNvSpPr txBox="1"/>
          <p:nvPr/>
        </p:nvSpPr>
        <p:spPr>
          <a:xfrm>
            <a:off x="102871" y="1874520"/>
            <a:ext cx="2100320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b="1" dirty="0">
                <a:latin typeface="Cambria" panose="02040503050406030204" pitchFamily="18" charset="0"/>
              </a:rPr>
              <a:t>We Follow: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74D097-D346-A242-933E-9AF9278F178F}"/>
              </a:ext>
            </a:extLst>
          </p:cNvPr>
          <p:cNvSpPr/>
          <p:nvPr/>
        </p:nvSpPr>
        <p:spPr>
          <a:xfrm>
            <a:off x="2482825" y="1130172"/>
            <a:ext cx="6526838" cy="472198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22489F7-3C29-1C40-9DDA-2798F761BA4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128669" y="1874520"/>
            <a:ext cx="3235145" cy="242635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77F930D-B8C5-2441-BE6A-E38141BDCCE3}"/>
              </a:ext>
            </a:extLst>
          </p:cNvPr>
          <p:cNvSpPr txBox="1"/>
          <p:nvPr/>
        </p:nvSpPr>
        <p:spPr>
          <a:xfrm>
            <a:off x="3279959" y="4332548"/>
            <a:ext cx="4932563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50" dirty="0">
                <a:latin typeface="Cambria" panose="02040503050406030204" pitchFamily="18" charset="0"/>
              </a:rPr>
              <a:t>Homework</a:t>
            </a:r>
          </a:p>
          <a:p>
            <a:pPr algn="ctr"/>
            <a:r>
              <a:rPr lang="en-US" sz="2250" dirty="0">
                <a:latin typeface="Cambria" panose="02040503050406030204" pitchFamily="18" charset="0"/>
              </a:rPr>
              <a:t>To be set weekly and differentiated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1285E47-4B49-244A-8E40-EC401A05F359}"/>
              </a:ext>
            </a:extLst>
          </p:cNvPr>
          <p:cNvSpPr txBox="1"/>
          <p:nvPr/>
        </p:nvSpPr>
        <p:spPr>
          <a:xfrm>
            <a:off x="1" y="2143477"/>
            <a:ext cx="176719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Small Steps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1BDB2DA-AAA2-C344-85C2-69AA1102CEB3}"/>
              </a:ext>
            </a:extLst>
          </p:cNvPr>
          <p:cNvSpPr txBox="1"/>
          <p:nvPr/>
        </p:nvSpPr>
        <p:spPr>
          <a:xfrm>
            <a:off x="0" y="2401943"/>
            <a:ext cx="176719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CPA Approach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29FAC7F-081D-794D-9D3E-C3CB8CE6584A}"/>
              </a:ext>
            </a:extLst>
          </p:cNvPr>
          <p:cNvSpPr txBox="1"/>
          <p:nvPr/>
        </p:nvSpPr>
        <p:spPr>
          <a:xfrm>
            <a:off x="9877" y="2660603"/>
            <a:ext cx="176719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Bar Modelling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CF45748-C331-6A4A-8A34-C273CD27611D}"/>
              </a:ext>
            </a:extLst>
          </p:cNvPr>
          <p:cNvSpPr txBox="1"/>
          <p:nvPr/>
        </p:nvSpPr>
        <p:spPr>
          <a:xfrm>
            <a:off x="-1" y="3648628"/>
            <a:ext cx="2203192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MyMaths Homework</a:t>
            </a:r>
          </a:p>
        </p:txBody>
      </p:sp>
      <p:pic>
        <p:nvPicPr>
          <p:cNvPr id="16" name="Picture 15" descr="A close up of a sign&#10;&#10;Description automatically generated">
            <a:extLst>
              <a:ext uri="{FF2B5EF4-FFF2-40B4-BE49-F238E27FC236}">
                <a16:creationId xmlns:a16="http://schemas.microsoft.com/office/drawing/2014/main" id="{B6E80800-CEA6-774D-9F94-FAB3E2A2F2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7204" y="5170988"/>
            <a:ext cx="422786" cy="556841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D8B69CDF-32DA-6644-A215-6410A173154D}"/>
              </a:ext>
            </a:extLst>
          </p:cNvPr>
          <p:cNvSpPr txBox="1"/>
          <p:nvPr/>
        </p:nvSpPr>
        <p:spPr>
          <a:xfrm>
            <a:off x="5358" y="3389968"/>
            <a:ext cx="2203192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Rainbow Test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C5594EA-5944-4344-A41A-98BA7EAAE22A}"/>
              </a:ext>
            </a:extLst>
          </p:cNvPr>
          <p:cNvSpPr txBox="1"/>
          <p:nvPr/>
        </p:nvSpPr>
        <p:spPr>
          <a:xfrm>
            <a:off x="9877" y="2896664"/>
            <a:ext cx="176719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Take-Off Time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3BB7A14-234F-AB4B-880C-83BD9F394469}"/>
              </a:ext>
            </a:extLst>
          </p:cNvPr>
          <p:cNvSpPr txBox="1"/>
          <p:nvPr/>
        </p:nvSpPr>
        <p:spPr>
          <a:xfrm>
            <a:off x="5358" y="3131308"/>
            <a:ext cx="2203192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Green Pen Task</a:t>
            </a:r>
          </a:p>
        </p:txBody>
      </p:sp>
    </p:spTree>
    <p:extLst>
      <p:ext uri="{BB962C8B-B14F-4D97-AF65-F5344CB8AC3E}">
        <p14:creationId xmlns:p14="http://schemas.microsoft.com/office/powerpoint/2010/main" val="433069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lose up of a sign&#10;&#10;Description automatically generated">
            <a:extLst>
              <a:ext uri="{FF2B5EF4-FFF2-40B4-BE49-F238E27FC236}">
                <a16:creationId xmlns:a16="http://schemas.microsoft.com/office/drawing/2014/main" id="{EE39C672-50B8-5446-8B3D-AF036253D2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272" y="1130171"/>
            <a:ext cx="1990919" cy="53991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94D801D-FE49-E346-A4CF-396D6CB3A692}"/>
              </a:ext>
            </a:extLst>
          </p:cNvPr>
          <p:cNvSpPr/>
          <p:nvPr/>
        </p:nvSpPr>
        <p:spPr>
          <a:xfrm>
            <a:off x="-91440" y="1771650"/>
            <a:ext cx="2400300" cy="408051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412CD8-89CA-C041-A499-1011BDBA6B12}"/>
              </a:ext>
            </a:extLst>
          </p:cNvPr>
          <p:cNvSpPr txBox="1"/>
          <p:nvPr/>
        </p:nvSpPr>
        <p:spPr>
          <a:xfrm>
            <a:off x="102871" y="1874520"/>
            <a:ext cx="2100320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b="1" dirty="0">
                <a:latin typeface="Cambria" panose="02040503050406030204" pitchFamily="18" charset="0"/>
              </a:rPr>
              <a:t>We Follow: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74D097-D346-A242-933E-9AF9278F178F}"/>
              </a:ext>
            </a:extLst>
          </p:cNvPr>
          <p:cNvSpPr/>
          <p:nvPr/>
        </p:nvSpPr>
        <p:spPr>
          <a:xfrm>
            <a:off x="2482825" y="1130172"/>
            <a:ext cx="6526838" cy="472198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9A48DA0-15C5-CD46-A098-F7DDF92505C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503170" y="1185820"/>
            <a:ext cx="6318262" cy="194690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8965026-CC5D-BD4B-A8F8-5B14BE9D0F2C}"/>
              </a:ext>
            </a:extLst>
          </p:cNvPr>
          <p:cNvSpPr txBox="1"/>
          <p:nvPr/>
        </p:nvSpPr>
        <p:spPr>
          <a:xfrm>
            <a:off x="2482824" y="3188374"/>
            <a:ext cx="631826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50" dirty="0">
                <a:latin typeface="Cambria" panose="02040503050406030204" pitchFamily="18" charset="0"/>
              </a:rPr>
              <a:t>Over-teach Core Concepts</a:t>
            </a:r>
          </a:p>
          <a:p>
            <a:pPr algn="ctr"/>
            <a:r>
              <a:rPr lang="en-US" sz="2625" dirty="0"/>
              <a:t>Place Value</a:t>
            </a:r>
          </a:p>
          <a:p>
            <a:pPr algn="ctr"/>
            <a:r>
              <a:rPr lang="en-US" sz="2625" dirty="0"/>
              <a:t>Four operations </a:t>
            </a:r>
          </a:p>
          <a:p>
            <a:pPr algn="ctr"/>
            <a:r>
              <a:rPr lang="en-US" sz="2625" dirty="0"/>
              <a:t>Times tables</a:t>
            </a:r>
          </a:p>
          <a:p>
            <a:pPr algn="ctr"/>
            <a:r>
              <a:rPr lang="en-US" sz="2625" dirty="0"/>
              <a:t>Division facts </a:t>
            </a:r>
          </a:p>
          <a:p>
            <a:pPr algn="ctr"/>
            <a:endParaRPr lang="en-US" sz="2250" dirty="0">
              <a:latin typeface="Cambria" panose="020405030504060302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142E3CB-6533-6140-A966-C17FAAFAE878}"/>
              </a:ext>
            </a:extLst>
          </p:cNvPr>
          <p:cNvSpPr txBox="1"/>
          <p:nvPr/>
        </p:nvSpPr>
        <p:spPr>
          <a:xfrm>
            <a:off x="1" y="2143477"/>
            <a:ext cx="176719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Small Steps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BF89172-5C12-2C4D-B05D-90DCA4CD2FD5}"/>
              </a:ext>
            </a:extLst>
          </p:cNvPr>
          <p:cNvSpPr txBox="1"/>
          <p:nvPr/>
        </p:nvSpPr>
        <p:spPr>
          <a:xfrm>
            <a:off x="0" y="2401943"/>
            <a:ext cx="176719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CPA Approach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E485F17-6E20-8B4B-90CB-22193C07BB6D}"/>
              </a:ext>
            </a:extLst>
          </p:cNvPr>
          <p:cNvSpPr txBox="1"/>
          <p:nvPr/>
        </p:nvSpPr>
        <p:spPr>
          <a:xfrm>
            <a:off x="9877" y="2660603"/>
            <a:ext cx="176719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Bar Modelling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832EFA5-E7DB-5C45-8F89-23822488E8CA}"/>
              </a:ext>
            </a:extLst>
          </p:cNvPr>
          <p:cNvSpPr txBox="1"/>
          <p:nvPr/>
        </p:nvSpPr>
        <p:spPr>
          <a:xfrm>
            <a:off x="5358" y="3876557"/>
            <a:ext cx="2203192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 err="1">
                <a:latin typeface="Cambria" panose="02040503050406030204" pitchFamily="18" charset="0"/>
              </a:rPr>
              <a:t>Overteach</a:t>
            </a:r>
            <a:r>
              <a:rPr lang="en-US" sz="1350" dirty="0">
                <a:latin typeface="Cambria" panose="02040503050406030204" pitchFamily="18" charset="0"/>
              </a:rPr>
              <a:t> Core Concepts</a:t>
            </a:r>
          </a:p>
        </p:txBody>
      </p:sp>
      <p:pic>
        <p:nvPicPr>
          <p:cNvPr id="19" name="Picture 18" descr="A close up of a sign&#10;&#10;Description automatically generated">
            <a:extLst>
              <a:ext uri="{FF2B5EF4-FFF2-40B4-BE49-F238E27FC236}">
                <a16:creationId xmlns:a16="http://schemas.microsoft.com/office/drawing/2014/main" id="{2201C585-FFAC-AF4D-AD64-74DE47CF0C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7204" y="5170988"/>
            <a:ext cx="422786" cy="556841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78FD138A-09F7-0046-819D-96C837758397}"/>
              </a:ext>
            </a:extLst>
          </p:cNvPr>
          <p:cNvSpPr txBox="1"/>
          <p:nvPr/>
        </p:nvSpPr>
        <p:spPr>
          <a:xfrm>
            <a:off x="-1" y="3648628"/>
            <a:ext cx="2203192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MyMaths Homework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30D25F3-EB39-6549-A248-8892160998EA}"/>
              </a:ext>
            </a:extLst>
          </p:cNvPr>
          <p:cNvSpPr txBox="1"/>
          <p:nvPr/>
        </p:nvSpPr>
        <p:spPr>
          <a:xfrm>
            <a:off x="5358" y="3389968"/>
            <a:ext cx="2203192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Rainbow Test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F03CF6E-BDF5-D644-8F79-62E91069D91F}"/>
              </a:ext>
            </a:extLst>
          </p:cNvPr>
          <p:cNvSpPr txBox="1"/>
          <p:nvPr/>
        </p:nvSpPr>
        <p:spPr>
          <a:xfrm>
            <a:off x="9877" y="2896664"/>
            <a:ext cx="176719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Take-Off Time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56A32C1-EC8F-F444-B34C-04E236594B65}"/>
              </a:ext>
            </a:extLst>
          </p:cNvPr>
          <p:cNvSpPr txBox="1"/>
          <p:nvPr/>
        </p:nvSpPr>
        <p:spPr>
          <a:xfrm>
            <a:off x="5358" y="3131308"/>
            <a:ext cx="2203192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Green Pen Task</a:t>
            </a:r>
          </a:p>
        </p:txBody>
      </p:sp>
    </p:spTree>
    <p:extLst>
      <p:ext uri="{BB962C8B-B14F-4D97-AF65-F5344CB8AC3E}">
        <p14:creationId xmlns:p14="http://schemas.microsoft.com/office/powerpoint/2010/main" val="4244730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lose up of a sign&#10;&#10;Description automatically generated">
            <a:extLst>
              <a:ext uri="{FF2B5EF4-FFF2-40B4-BE49-F238E27FC236}">
                <a16:creationId xmlns:a16="http://schemas.microsoft.com/office/drawing/2014/main" id="{EE39C672-50B8-5446-8B3D-AF036253D2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272" y="1130171"/>
            <a:ext cx="1990919" cy="53991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94D801D-FE49-E346-A4CF-396D6CB3A692}"/>
              </a:ext>
            </a:extLst>
          </p:cNvPr>
          <p:cNvSpPr/>
          <p:nvPr/>
        </p:nvSpPr>
        <p:spPr>
          <a:xfrm>
            <a:off x="-91440" y="1771650"/>
            <a:ext cx="2400300" cy="408051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412CD8-89CA-C041-A499-1011BDBA6B12}"/>
              </a:ext>
            </a:extLst>
          </p:cNvPr>
          <p:cNvSpPr txBox="1"/>
          <p:nvPr/>
        </p:nvSpPr>
        <p:spPr>
          <a:xfrm>
            <a:off x="102871" y="1874520"/>
            <a:ext cx="2100320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b="1" dirty="0">
                <a:latin typeface="Cambria" panose="02040503050406030204" pitchFamily="18" charset="0"/>
              </a:rPr>
              <a:t>We Follow: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74D097-D346-A242-933E-9AF9278F178F}"/>
              </a:ext>
            </a:extLst>
          </p:cNvPr>
          <p:cNvSpPr/>
          <p:nvPr/>
        </p:nvSpPr>
        <p:spPr>
          <a:xfrm>
            <a:off x="2482825" y="1130172"/>
            <a:ext cx="6526838" cy="472198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22489F7-3C29-1C40-9DDA-2798F761BA4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3512646" y="1771651"/>
            <a:ext cx="4467187" cy="250979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77F930D-B8C5-2441-BE6A-E38141BDCCE3}"/>
              </a:ext>
            </a:extLst>
          </p:cNvPr>
          <p:cNvSpPr txBox="1"/>
          <p:nvPr/>
        </p:nvSpPr>
        <p:spPr>
          <a:xfrm>
            <a:off x="3354823" y="4410663"/>
            <a:ext cx="4932563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50" dirty="0">
                <a:latin typeface="Cambria" panose="02040503050406030204" pitchFamily="18" charset="0"/>
              </a:rPr>
              <a:t>Differentiation</a:t>
            </a:r>
          </a:p>
          <a:p>
            <a:pPr algn="ctr"/>
            <a:r>
              <a:rPr lang="en-US" sz="2250" dirty="0">
                <a:latin typeface="Cambria" panose="02040503050406030204" pitchFamily="18" charset="0"/>
              </a:rPr>
              <a:t>To be challenging and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1285E47-4B49-244A-8E40-EC401A05F359}"/>
              </a:ext>
            </a:extLst>
          </p:cNvPr>
          <p:cNvSpPr txBox="1"/>
          <p:nvPr/>
        </p:nvSpPr>
        <p:spPr>
          <a:xfrm>
            <a:off x="1" y="2143477"/>
            <a:ext cx="176719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Small Steps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1BDB2DA-AAA2-C344-85C2-69AA1102CEB3}"/>
              </a:ext>
            </a:extLst>
          </p:cNvPr>
          <p:cNvSpPr txBox="1"/>
          <p:nvPr/>
        </p:nvSpPr>
        <p:spPr>
          <a:xfrm>
            <a:off x="0" y="2401943"/>
            <a:ext cx="176719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CPA Approach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29FAC7F-081D-794D-9D3E-C3CB8CE6584A}"/>
              </a:ext>
            </a:extLst>
          </p:cNvPr>
          <p:cNvSpPr txBox="1"/>
          <p:nvPr/>
        </p:nvSpPr>
        <p:spPr>
          <a:xfrm>
            <a:off x="9877" y="2660603"/>
            <a:ext cx="176719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Bar Modelling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CF45748-C331-6A4A-8A34-C273CD27611D}"/>
              </a:ext>
            </a:extLst>
          </p:cNvPr>
          <p:cNvSpPr txBox="1"/>
          <p:nvPr/>
        </p:nvSpPr>
        <p:spPr>
          <a:xfrm>
            <a:off x="-1" y="3648628"/>
            <a:ext cx="2203192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MyMaths Homework</a:t>
            </a:r>
          </a:p>
        </p:txBody>
      </p:sp>
      <p:pic>
        <p:nvPicPr>
          <p:cNvPr id="16" name="Picture 15" descr="A close up of a sign&#10;&#10;Description automatically generated">
            <a:extLst>
              <a:ext uri="{FF2B5EF4-FFF2-40B4-BE49-F238E27FC236}">
                <a16:creationId xmlns:a16="http://schemas.microsoft.com/office/drawing/2014/main" id="{B6E80800-CEA6-774D-9F94-FAB3E2A2F2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7204" y="5170988"/>
            <a:ext cx="422786" cy="556841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D8B69CDF-32DA-6644-A215-6410A173154D}"/>
              </a:ext>
            </a:extLst>
          </p:cNvPr>
          <p:cNvSpPr txBox="1"/>
          <p:nvPr/>
        </p:nvSpPr>
        <p:spPr>
          <a:xfrm>
            <a:off x="5358" y="3389968"/>
            <a:ext cx="2203192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Rainbow Test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C5594EA-5944-4344-A41A-98BA7EAAE22A}"/>
              </a:ext>
            </a:extLst>
          </p:cNvPr>
          <p:cNvSpPr txBox="1"/>
          <p:nvPr/>
        </p:nvSpPr>
        <p:spPr>
          <a:xfrm>
            <a:off x="9877" y="2896664"/>
            <a:ext cx="176719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Take-Off Time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3BB7A14-234F-AB4B-880C-83BD9F394469}"/>
              </a:ext>
            </a:extLst>
          </p:cNvPr>
          <p:cNvSpPr txBox="1"/>
          <p:nvPr/>
        </p:nvSpPr>
        <p:spPr>
          <a:xfrm>
            <a:off x="5358" y="3131308"/>
            <a:ext cx="2203192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Green Pen Task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36A55DB-A74D-1941-93AE-62304FD0B295}"/>
              </a:ext>
            </a:extLst>
          </p:cNvPr>
          <p:cNvSpPr txBox="1"/>
          <p:nvPr/>
        </p:nvSpPr>
        <p:spPr>
          <a:xfrm>
            <a:off x="5358" y="3900101"/>
            <a:ext cx="2203192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1350" dirty="0">
                <a:latin typeface="Cambria" panose="02040503050406030204" pitchFamily="18" charset="0"/>
              </a:rPr>
              <a:t>Differentiation</a:t>
            </a:r>
          </a:p>
        </p:txBody>
      </p:sp>
    </p:spTree>
    <p:extLst>
      <p:ext uri="{BB962C8B-B14F-4D97-AF65-F5344CB8AC3E}">
        <p14:creationId xmlns:p14="http://schemas.microsoft.com/office/powerpoint/2010/main" val="787691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2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92DDF9C-F6D6-8C40-958D-BA9A258EF4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412" y="1022074"/>
            <a:ext cx="3730735" cy="4813852"/>
          </a:xfrm>
          <a:prstGeom prst="rect">
            <a:avLst/>
          </a:prstGeom>
        </p:spPr>
      </p:pic>
      <p:pic>
        <p:nvPicPr>
          <p:cNvPr id="4" name="Picture 3" descr="A picture containing clipart&#10;&#10;Description automatically generated">
            <a:extLst>
              <a:ext uri="{FF2B5EF4-FFF2-40B4-BE49-F238E27FC236}">
                <a16:creationId xmlns:a16="http://schemas.microsoft.com/office/drawing/2014/main" id="{98EE2F55-B61B-8944-8369-3EB778580F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0147" y="1022074"/>
            <a:ext cx="5114441" cy="158705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9EA1CD6-6182-E040-8E6C-D7AF168230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80147" y="2620749"/>
            <a:ext cx="5114441" cy="3141714"/>
          </a:xfrm>
          <a:prstGeom prst="rect">
            <a:avLst/>
          </a:prstGeom>
        </p:spPr>
      </p:pic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D2E33098-2837-8A44-8B22-7D8CF10B34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7204" y="5170988"/>
            <a:ext cx="422786" cy="556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8884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building, newspaper, outdoor, text&#10;&#10;Description automatically generated">
            <a:extLst>
              <a:ext uri="{FF2B5EF4-FFF2-40B4-BE49-F238E27FC236}">
                <a16:creationId xmlns:a16="http://schemas.microsoft.com/office/drawing/2014/main" id="{905B132A-2531-3B45-B67A-685DE03766D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948" r="1163"/>
          <a:stretch/>
        </p:blipFill>
        <p:spPr>
          <a:xfrm>
            <a:off x="15" y="857257"/>
            <a:ext cx="9143985" cy="514349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519292D-0D1F-1244-B249-384BB62F4210}"/>
              </a:ext>
            </a:extLst>
          </p:cNvPr>
          <p:cNvSpPr/>
          <p:nvPr/>
        </p:nvSpPr>
        <p:spPr>
          <a:xfrm>
            <a:off x="0" y="3193620"/>
            <a:ext cx="9144000" cy="5579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700" b="1" dirty="0">
                <a:solidFill>
                  <a:schemeClr val="tx1"/>
                </a:solidFill>
                <a:highlight>
                  <a:srgbClr val="FFFF00"/>
                </a:highlight>
                <a:latin typeface="American Typewriter" panose="02090604020004020304" pitchFamily="18" charset="77"/>
              </a:rPr>
              <a:t>Numbers don’t have to be big to be challenging</a:t>
            </a:r>
          </a:p>
        </p:txBody>
      </p:sp>
    </p:spTree>
    <p:extLst>
      <p:ext uri="{BB962C8B-B14F-4D97-AF65-F5344CB8AC3E}">
        <p14:creationId xmlns:p14="http://schemas.microsoft.com/office/powerpoint/2010/main" val="22952911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78902"/>
            <a:ext cx="8214223" cy="4540580"/>
          </a:xfrm>
          <a:prstGeom prst="rect">
            <a:avLst/>
          </a:prstGeom>
        </p:spPr>
      </p:pic>
      <p:sp>
        <p:nvSpPr>
          <p:cNvPr id="3" name="Footer Placeholder 7"/>
          <p:cNvSpPr txBox="1">
            <a:spLocks/>
          </p:cNvSpPr>
          <p:nvPr/>
        </p:nvSpPr>
        <p:spPr bwMode="auto">
          <a:xfrm>
            <a:off x="6122122" y="6320445"/>
            <a:ext cx="1772983" cy="205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9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9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929" y="5909309"/>
            <a:ext cx="533342" cy="701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9718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896471" y="2672916"/>
            <a:ext cx="2958330" cy="1838364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625" dirty="0" smtClean="0">
                <a:solidFill>
                  <a:schemeClr val="tx1"/>
                </a:solidFill>
                <a:latin typeface="Comic Sans MS" pitchFamily="66" charset="0"/>
              </a:rPr>
              <a:t>128</a:t>
            </a:r>
            <a:endParaRPr lang="en-GB" sz="8625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" name="Oval 2"/>
          <p:cNvSpPr/>
          <p:nvPr/>
        </p:nvSpPr>
        <p:spPr>
          <a:xfrm>
            <a:off x="6012161" y="2996952"/>
            <a:ext cx="1656184" cy="1242138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dirty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en-GB" sz="6000" dirty="0">
                <a:solidFill>
                  <a:schemeClr val="tx1"/>
                </a:solidFill>
                <a:latin typeface="Comic Sans MS" pitchFamily="66" charset="0"/>
              </a:rPr>
              <a:t> ?</a:t>
            </a:r>
          </a:p>
          <a:p>
            <a:pPr algn="ctr"/>
            <a:endParaRPr lang="en-GB" sz="6000" dirty="0">
              <a:solidFill>
                <a:schemeClr val="tx1"/>
              </a:solidFill>
              <a:latin typeface="Sassoon Infant Rg" pitchFamily="50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6012161" y="4455114"/>
            <a:ext cx="1656184" cy="1242138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Comic Sans MS" pitchFamily="66" charset="0"/>
              </a:rPr>
              <a:t>?</a:t>
            </a:r>
          </a:p>
        </p:txBody>
      </p:sp>
      <p:cxnSp>
        <p:nvCxnSpPr>
          <p:cNvPr id="7" name="Straight Connector 6"/>
          <p:cNvCxnSpPr>
            <a:stCxn id="2" idx="6"/>
            <a:endCxn id="3" idx="2"/>
          </p:cNvCxnSpPr>
          <p:nvPr/>
        </p:nvCxnSpPr>
        <p:spPr>
          <a:xfrm>
            <a:off x="3854801" y="3592098"/>
            <a:ext cx="2157360" cy="2592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>
            <a:stCxn id="2" idx="5"/>
            <a:endCxn id="5" idx="2"/>
          </p:cNvCxnSpPr>
          <p:nvPr/>
        </p:nvCxnSpPr>
        <p:spPr>
          <a:xfrm>
            <a:off x="3421564" y="4242058"/>
            <a:ext cx="2590597" cy="83412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6012161" y="1538790"/>
            <a:ext cx="1656184" cy="1242138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>
                <a:solidFill>
                  <a:schemeClr val="tx1"/>
                </a:solidFill>
                <a:latin typeface="Comic Sans MS" pitchFamily="66" charset="0"/>
              </a:rPr>
              <a:t>?</a:t>
            </a:r>
          </a:p>
        </p:txBody>
      </p:sp>
      <p:cxnSp>
        <p:nvCxnSpPr>
          <p:cNvPr id="13" name="Straight Connector 12"/>
          <p:cNvCxnSpPr>
            <a:stCxn id="9" idx="2"/>
            <a:endCxn id="2" idx="7"/>
          </p:cNvCxnSpPr>
          <p:nvPr/>
        </p:nvCxnSpPr>
        <p:spPr>
          <a:xfrm flipH="1">
            <a:off x="3421564" y="2159859"/>
            <a:ext cx="2590597" cy="78227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Footer Placeholder 7"/>
          <p:cNvSpPr txBox="1">
            <a:spLocks/>
          </p:cNvSpPr>
          <p:nvPr/>
        </p:nvSpPr>
        <p:spPr bwMode="auto">
          <a:xfrm>
            <a:off x="5405718" y="6268259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862" y="564776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9632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500" y="952500"/>
            <a:ext cx="8763000" cy="4953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90500" y="256478"/>
            <a:ext cx="38908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FF0000"/>
                </a:solidFill>
              </a:rPr>
              <a:t>Double </a:t>
            </a:r>
            <a:r>
              <a:rPr lang="en-GB" sz="3200" b="1" smtClean="0">
                <a:solidFill>
                  <a:srgbClr val="FF0000"/>
                </a:solidFill>
              </a:rPr>
              <a:t>and Half ??</a:t>
            </a:r>
            <a:endParaRPr lang="en-GB" sz="3200" b="1" dirty="0">
              <a:solidFill>
                <a:srgbClr val="FF0000"/>
              </a:solidFill>
            </a:endParaRPr>
          </a:p>
        </p:txBody>
      </p:sp>
      <p:sp>
        <p:nvSpPr>
          <p:cNvPr id="4" name="Footer Placeholder 7"/>
          <p:cNvSpPr txBox="1">
            <a:spLocks/>
          </p:cNvSpPr>
          <p:nvPr/>
        </p:nvSpPr>
        <p:spPr bwMode="auto">
          <a:xfrm>
            <a:off x="5405718" y="6257108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862" y="5636614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1630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179" y="1193827"/>
            <a:ext cx="7252014" cy="4577245"/>
          </a:xfrm>
          <a:prstGeom prst="rect">
            <a:avLst/>
          </a:prstGeom>
        </p:spPr>
      </p:pic>
      <p:sp>
        <p:nvSpPr>
          <p:cNvPr id="3" name="Footer Placeholder 7"/>
          <p:cNvSpPr txBox="1">
            <a:spLocks/>
          </p:cNvSpPr>
          <p:nvPr/>
        </p:nvSpPr>
        <p:spPr bwMode="auto">
          <a:xfrm>
            <a:off x="6435852" y="6219388"/>
            <a:ext cx="1772983" cy="205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9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9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7459" y="5754016"/>
            <a:ext cx="533342" cy="701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3945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1548"/>
          <a:stretch/>
        </p:blipFill>
        <p:spPr>
          <a:xfrm>
            <a:off x="779940" y="1008489"/>
            <a:ext cx="7561172" cy="4588880"/>
          </a:xfrm>
          <a:prstGeom prst="rect">
            <a:avLst/>
          </a:prstGeom>
        </p:spPr>
      </p:pic>
      <p:sp>
        <p:nvSpPr>
          <p:cNvPr id="3" name="Footer Placeholder 7"/>
          <p:cNvSpPr txBox="1">
            <a:spLocks/>
          </p:cNvSpPr>
          <p:nvPr/>
        </p:nvSpPr>
        <p:spPr bwMode="auto">
          <a:xfrm>
            <a:off x="6302145" y="6262645"/>
            <a:ext cx="1772983" cy="205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9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9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3752" y="5797274"/>
            <a:ext cx="533342" cy="701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490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1870" y="1168978"/>
            <a:ext cx="7539677" cy="3690851"/>
          </a:xfrm>
          <a:prstGeom prst="rect">
            <a:avLst/>
          </a:prstGeom>
        </p:spPr>
      </p:pic>
      <p:sp>
        <p:nvSpPr>
          <p:cNvPr id="3" name="Footer Placeholder 7"/>
          <p:cNvSpPr txBox="1">
            <a:spLocks/>
          </p:cNvSpPr>
          <p:nvPr/>
        </p:nvSpPr>
        <p:spPr bwMode="auto">
          <a:xfrm>
            <a:off x="6263397" y="5372871"/>
            <a:ext cx="1772983" cy="205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9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9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5003" y="4907499"/>
            <a:ext cx="533342" cy="701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1463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4034" y="454342"/>
            <a:ext cx="5734685" cy="5785705"/>
          </a:xfrm>
          <a:prstGeom prst="rect">
            <a:avLst/>
          </a:prstGeom>
        </p:spPr>
      </p:pic>
      <p:sp>
        <p:nvSpPr>
          <p:cNvPr id="3" name="Footer Placeholder 7"/>
          <p:cNvSpPr txBox="1">
            <a:spLocks/>
          </p:cNvSpPr>
          <p:nvPr/>
        </p:nvSpPr>
        <p:spPr bwMode="auto">
          <a:xfrm>
            <a:off x="5405718" y="6268259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862" y="564776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9770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011" y="200377"/>
            <a:ext cx="5831714" cy="975041"/>
          </a:xfrm>
        </p:spPr>
        <p:txBody>
          <a:bodyPr>
            <a:noAutofit/>
          </a:bodyPr>
          <a:lstStyle/>
          <a:p>
            <a:r>
              <a:rPr lang="en-GB" b="1" dirty="0">
                <a:latin typeface="Cambria" panose="02040503050406030204" pitchFamily="18" charset="0"/>
              </a:rPr>
              <a:t>Mental ability vs. Written methods</a:t>
            </a:r>
            <a:endParaRPr lang="en-GB" dirty="0">
              <a:latin typeface="Cambria" panose="02040503050406030204" pitchFamily="18" charset="0"/>
            </a:endParaRPr>
          </a:p>
        </p:txBody>
      </p:sp>
      <p:sp>
        <p:nvSpPr>
          <p:cNvPr id="4" name="Footer Placeholder 7"/>
          <p:cNvSpPr txBox="1">
            <a:spLocks/>
          </p:cNvSpPr>
          <p:nvPr/>
        </p:nvSpPr>
        <p:spPr bwMode="auto">
          <a:xfrm>
            <a:off x="4838409" y="6416485"/>
            <a:ext cx="2475309" cy="205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9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9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5691798"/>
            <a:ext cx="707344" cy="930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11" y="1247215"/>
            <a:ext cx="6072297" cy="319800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13013" y="2238244"/>
            <a:ext cx="2908966" cy="13476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Right Arrow 10"/>
          <p:cNvSpPr/>
          <p:nvPr/>
        </p:nvSpPr>
        <p:spPr>
          <a:xfrm rot="1650656">
            <a:off x="5025560" y="2312390"/>
            <a:ext cx="821987" cy="44012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</p:spTree>
    <p:extLst>
      <p:ext uri="{BB962C8B-B14F-4D97-AF65-F5344CB8AC3E}">
        <p14:creationId xmlns:p14="http://schemas.microsoft.com/office/powerpoint/2010/main" val="1162999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993" y="1338898"/>
            <a:ext cx="8388727" cy="272510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45441" y="182880"/>
            <a:ext cx="7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TASK</a:t>
            </a:r>
            <a:endParaRPr lang="en-GB" b="1" dirty="0"/>
          </a:p>
        </p:txBody>
      </p:sp>
      <p:sp>
        <p:nvSpPr>
          <p:cNvPr id="5" name="Footer Placeholder 7"/>
          <p:cNvSpPr txBox="1">
            <a:spLocks/>
          </p:cNvSpPr>
          <p:nvPr/>
        </p:nvSpPr>
        <p:spPr bwMode="auto">
          <a:xfrm>
            <a:off x="5405718" y="6268259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862" y="564776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9391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545" y="1141094"/>
            <a:ext cx="7260076" cy="4589145"/>
          </a:xfrm>
          <a:prstGeom prst="rect">
            <a:avLst/>
          </a:prstGeom>
        </p:spPr>
      </p:pic>
      <p:sp>
        <p:nvSpPr>
          <p:cNvPr id="4" name="Footer Placeholder 7"/>
          <p:cNvSpPr txBox="1">
            <a:spLocks/>
          </p:cNvSpPr>
          <p:nvPr/>
        </p:nvSpPr>
        <p:spPr bwMode="auto">
          <a:xfrm>
            <a:off x="5405718" y="6268259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862" y="564776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1909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+mn-lt"/>
              </a:rPr>
              <a:t>Why is mental calculation important?</a:t>
            </a:r>
            <a:endParaRPr lang="en-US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03612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950" dirty="0"/>
              <a:t>2000 </a:t>
            </a:r>
          </a:p>
          <a:p>
            <a:pPr marL="0" indent="0" algn="ctr">
              <a:buNone/>
            </a:pPr>
            <a:r>
              <a:rPr lang="en-US" sz="4950" dirty="0"/>
              <a:t>-102</a:t>
            </a:r>
          </a:p>
          <a:p>
            <a:pPr marL="0" indent="0" algn="ctr">
              <a:buNone/>
            </a:pPr>
            <a:r>
              <a:rPr lang="en-US" sz="3300" dirty="0"/>
              <a:t>How would approach this problem? 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3216728" y="3682093"/>
            <a:ext cx="2302329" cy="0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7"/>
          <p:cNvSpPr txBox="1">
            <a:spLocks/>
          </p:cNvSpPr>
          <p:nvPr/>
        </p:nvSpPr>
        <p:spPr bwMode="auto">
          <a:xfrm>
            <a:off x="6263397" y="5372871"/>
            <a:ext cx="1772983" cy="205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9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9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7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5003" y="4907499"/>
            <a:ext cx="533342" cy="701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8609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408" y="1744881"/>
            <a:ext cx="8592380" cy="279126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402081" y="994410"/>
            <a:ext cx="57126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50" b="1" dirty="0"/>
              <a:t>TASK</a:t>
            </a:r>
          </a:p>
        </p:txBody>
      </p:sp>
      <p:sp>
        <p:nvSpPr>
          <p:cNvPr id="5" name="Footer Placeholder 7"/>
          <p:cNvSpPr txBox="1">
            <a:spLocks/>
          </p:cNvSpPr>
          <p:nvPr/>
        </p:nvSpPr>
        <p:spPr bwMode="auto">
          <a:xfrm>
            <a:off x="5197290" y="5558445"/>
            <a:ext cx="1772983" cy="205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9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9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8896" y="5093074"/>
            <a:ext cx="533342" cy="701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5512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437417" y="893345"/>
            <a:ext cx="7886700" cy="779795"/>
          </a:xfrm>
        </p:spPr>
        <p:txBody>
          <a:bodyPr/>
          <a:lstStyle/>
          <a:p>
            <a:pPr algn="l"/>
            <a:r>
              <a:rPr lang="en-GB" altLang="en-US" dirty="0" smtClean="0">
                <a:latin typeface="Comic Sans MS" panose="030F0702030302020204" pitchFamily="66" charset="0"/>
              </a:rPr>
              <a:t> </a:t>
            </a:r>
            <a:r>
              <a:rPr lang="en-GB" altLang="en-US" dirty="0">
                <a:latin typeface="Comic Sans MS" panose="030F0702030302020204" pitchFamily="66" charset="0"/>
              </a:rPr>
              <a:t>W</a:t>
            </a:r>
            <a:r>
              <a:rPr lang="en-GB" altLang="en-US" dirty="0" smtClean="0">
                <a:latin typeface="Comic Sans MS" panose="030F0702030302020204" pitchFamily="66" charset="0"/>
              </a:rPr>
              <a:t>hat’s partitioning?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9712" y="1582378"/>
            <a:ext cx="6426994" cy="3394472"/>
          </a:xfrm>
        </p:spPr>
        <p:txBody>
          <a:bodyPr rtlCol="0">
            <a:normAutofit fontScale="70000" lnSpcReduction="20000"/>
          </a:bodyPr>
          <a:lstStyle/>
          <a:p>
            <a:pPr marL="0" indent="0">
              <a:buNone/>
              <a:defRPr/>
            </a:pPr>
            <a:r>
              <a:rPr lang="en-GB" dirty="0" smtClean="0">
                <a:latin typeface="Comic Sans MS" panose="030F0702030302020204" pitchFamily="66" charset="0"/>
              </a:rPr>
              <a:t>For bigger numbers (TU x U) we partition the number into separate TENS and UNITS:</a:t>
            </a:r>
          </a:p>
          <a:p>
            <a:pPr marL="0" indent="0">
              <a:buNone/>
              <a:defRPr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  <a:defRPr/>
            </a:pPr>
            <a:r>
              <a:rPr lang="en-GB" dirty="0" smtClean="0">
                <a:latin typeface="Comic Sans MS" panose="030F0702030302020204" pitchFamily="66" charset="0"/>
              </a:rPr>
              <a:t>		</a:t>
            </a:r>
          </a:p>
          <a:p>
            <a:pPr marL="0" indent="0">
              <a:buNone/>
              <a:defRPr/>
            </a:pPr>
            <a:r>
              <a:rPr lang="en-GB" dirty="0">
                <a:latin typeface="Comic Sans MS" panose="030F0702030302020204" pitchFamily="66" charset="0"/>
              </a:rPr>
              <a:t>	</a:t>
            </a:r>
            <a:r>
              <a:rPr lang="en-GB" dirty="0" smtClean="0">
                <a:latin typeface="Comic Sans MS" panose="030F0702030302020204" pitchFamily="66" charset="0"/>
              </a:rPr>
              <a:t>1</a:t>
            </a:r>
            <a:r>
              <a:rPr lang="en-GB" dirty="0">
                <a:latin typeface="Comic Sans MS" panose="030F0702030302020204" pitchFamily="66" charset="0"/>
              </a:rPr>
              <a:t>6</a:t>
            </a:r>
            <a:r>
              <a:rPr lang="en-GB" dirty="0" smtClean="0">
                <a:latin typeface="Comic Sans MS" panose="030F0702030302020204" pitchFamily="66" charset="0"/>
              </a:rPr>
              <a:t> x 3 =   10 x 3 = 30 </a:t>
            </a:r>
            <a:endParaRPr lang="en-GB" sz="1650" dirty="0">
              <a:latin typeface="Comic Sans MS" panose="030F0702030302020204" pitchFamily="66" charset="0"/>
            </a:endParaRPr>
          </a:p>
          <a:p>
            <a:pPr marL="0" indent="0">
              <a:buNone/>
              <a:defRPr/>
            </a:pPr>
            <a:r>
              <a:rPr lang="en-GB" dirty="0" smtClean="0">
                <a:latin typeface="Comic Sans MS" panose="030F0702030302020204" pitchFamily="66" charset="0"/>
              </a:rPr>
              <a:t>		        6 x </a:t>
            </a:r>
            <a:r>
              <a:rPr lang="en-GB" dirty="0">
                <a:latin typeface="Comic Sans MS" panose="030F0702030302020204" pitchFamily="66" charset="0"/>
              </a:rPr>
              <a:t>3</a:t>
            </a:r>
            <a:r>
              <a:rPr lang="en-GB" dirty="0" smtClean="0">
                <a:latin typeface="Comic Sans MS" panose="030F0702030302020204" pitchFamily="66" charset="0"/>
              </a:rPr>
              <a:t> = 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 smtClean="0">
                <a:latin typeface="Comic Sans MS" panose="030F0702030302020204" pitchFamily="66" charset="0"/>
              </a:rPr>
              <a:t>18</a:t>
            </a:r>
          </a:p>
          <a:p>
            <a:pPr marL="0" indent="0">
              <a:buNone/>
              <a:defRPr/>
            </a:pPr>
            <a:r>
              <a:rPr lang="en-GB" dirty="0" smtClean="0">
                <a:latin typeface="Comic Sans MS" panose="030F0702030302020204" pitchFamily="66" charset="0"/>
              </a:rPr>
              <a:t>   10       6</a:t>
            </a:r>
          </a:p>
          <a:p>
            <a:pPr marL="0" indent="0">
              <a:buNone/>
              <a:defRPr/>
            </a:pPr>
            <a:r>
              <a:rPr lang="en-GB" dirty="0" smtClean="0">
                <a:latin typeface="Comic Sans MS" panose="030F0702030302020204" pitchFamily="66" charset="0"/>
              </a:rPr>
              <a:t>	30+18=48</a:t>
            </a:r>
          </a:p>
          <a:p>
            <a:pPr marL="0" indent="0">
              <a:buNone/>
              <a:defRPr/>
            </a:pPr>
            <a:r>
              <a:rPr lang="en-GB" dirty="0" smtClean="0">
                <a:latin typeface="Comic Sans MS" panose="030F0702030302020204" pitchFamily="66" charset="0"/>
              </a:rPr>
              <a:t>Answer: 48</a:t>
            </a:r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857950" y="3295212"/>
            <a:ext cx="270272" cy="3774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1282327" y="3295212"/>
            <a:ext cx="252413" cy="3786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102" name="Picture 2" descr="C:\Users\alawson\AppData\Local\Microsoft\Windows\Temporary Internet Files\Content.IE5\96O6MB00\panda-303949_640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2066" y="944167"/>
            <a:ext cx="900113" cy="8643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9711" y="5136906"/>
            <a:ext cx="830873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100" b="1" dirty="0">
                <a:solidFill>
                  <a:srgbClr val="FF0000"/>
                </a:solidFill>
              </a:rPr>
              <a:t>Problem solving-: How many wheels does 6 tricycles have?</a:t>
            </a:r>
          </a:p>
          <a:p>
            <a:r>
              <a:rPr lang="en-GB" sz="2100" b="1" dirty="0">
                <a:solidFill>
                  <a:srgbClr val="FF0000"/>
                </a:solidFill>
              </a:rPr>
              <a:t>                                How many wheels does 16 tricycles have? </a:t>
            </a:r>
          </a:p>
        </p:txBody>
      </p:sp>
      <p:sp>
        <p:nvSpPr>
          <p:cNvPr id="8" name="Footer Placeholder 7"/>
          <p:cNvSpPr txBox="1">
            <a:spLocks/>
          </p:cNvSpPr>
          <p:nvPr/>
        </p:nvSpPr>
        <p:spPr bwMode="auto">
          <a:xfrm>
            <a:off x="5405718" y="6268259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9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862" y="564776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9742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418" y="1054957"/>
            <a:ext cx="6426994" cy="4533736"/>
          </a:xfrm>
        </p:spPr>
        <p:txBody>
          <a:bodyPr rtlCol="0">
            <a:normAutofit fontScale="70000" lnSpcReduction="20000"/>
          </a:bodyPr>
          <a:lstStyle/>
          <a:p>
            <a:pPr marL="0" indent="0">
              <a:buNone/>
              <a:defRPr/>
            </a:pPr>
            <a:r>
              <a:rPr lang="en-GB" dirty="0" smtClean="0">
                <a:latin typeface="Comic Sans MS" panose="030F0702030302020204" pitchFamily="66" charset="0"/>
              </a:rPr>
              <a:t>For bigger numbers (TU` x U) we partition the number into separate TENS and UNITS:</a:t>
            </a:r>
          </a:p>
          <a:p>
            <a:pPr marL="0" indent="0">
              <a:buNone/>
              <a:defRPr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  <a:defRPr/>
            </a:pPr>
            <a:r>
              <a:rPr lang="en-GB" dirty="0" smtClean="0">
                <a:latin typeface="Comic Sans MS" panose="030F0702030302020204" pitchFamily="66" charset="0"/>
              </a:rPr>
              <a:t>		</a:t>
            </a:r>
          </a:p>
          <a:p>
            <a:pPr marL="0" indent="0">
              <a:buNone/>
              <a:defRPr/>
            </a:pPr>
            <a:r>
              <a:rPr lang="en-GB" dirty="0" smtClean="0">
                <a:latin typeface="Comic Sans MS" panose="030F0702030302020204" pitchFamily="66" charset="0"/>
              </a:rPr>
              <a:t>	58 x 3 =</a:t>
            </a:r>
          </a:p>
          <a:p>
            <a:pPr marL="0" indent="0">
              <a:buNone/>
              <a:defRPr/>
            </a:pPr>
            <a:r>
              <a:rPr lang="en-GB" dirty="0" smtClean="0">
                <a:latin typeface="Comic Sans MS" panose="030F0702030302020204" pitchFamily="66" charset="0"/>
              </a:rPr>
              <a:t>		</a:t>
            </a:r>
          </a:p>
          <a:p>
            <a:pPr marL="0" indent="0">
              <a:buNone/>
              <a:defRPr/>
            </a:pPr>
            <a:r>
              <a:rPr lang="en-GB" dirty="0" smtClean="0">
                <a:latin typeface="Comic Sans MS" panose="030F0702030302020204" pitchFamily="66" charset="0"/>
              </a:rPr>
              <a:t>   </a:t>
            </a:r>
            <a:r>
              <a:rPr lang="en-GB" dirty="0">
                <a:latin typeface="Comic Sans MS" panose="030F0702030302020204" pitchFamily="66" charset="0"/>
              </a:rPr>
              <a:t>5</a:t>
            </a:r>
            <a:r>
              <a:rPr lang="en-GB" dirty="0" smtClean="0">
                <a:latin typeface="Comic Sans MS" panose="030F0702030302020204" pitchFamily="66" charset="0"/>
              </a:rPr>
              <a:t>0       8</a:t>
            </a:r>
          </a:p>
          <a:p>
            <a:pPr marL="0" indent="0">
              <a:buNone/>
              <a:defRPr/>
            </a:pPr>
            <a:r>
              <a:rPr lang="en-GB" dirty="0">
                <a:latin typeface="Comic Sans MS" panose="030F0702030302020204" pitchFamily="66" charset="0"/>
              </a:rPr>
              <a:t>50 x 3 = </a:t>
            </a:r>
            <a:r>
              <a:rPr lang="en-GB" dirty="0" smtClean="0">
                <a:latin typeface="Comic Sans MS" panose="030F0702030302020204" pitchFamily="66" charset="0"/>
              </a:rPr>
              <a:t>150</a:t>
            </a:r>
          </a:p>
          <a:p>
            <a:pPr marL="0" indent="0">
              <a:buNone/>
              <a:defRPr/>
            </a:pPr>
            <a:r>
              <a:rPr lang="en-GB" dirty="0" smtClean="0">
                <a:latin typeface="Comic Sans MS" panose="030F0702030302020204" pitchFamily="66" charset="0"/>
              </a:rPr>
              <a:t>  8 </a:t>
            </a:r>
            <a:r>
              <a:rPr lang="en-GB" dirty="0">
                <a:latin typeface="Comic Sans MS" panose="030F0702030302020204" pitchFamily="66" charset="0"/>
              </a:rPr>
              <a:t>x 3 =   </a:t>
            </a:r>
            <a:r>
              <a:rPr lang="en-GB" dirty="0" smtClean="0">
                <a:latin typeface="Comic Sans MS" panose="030F0702030302020204" pitchFamily="66" charset="0"/>
              </a:rPr>
              <a:t>24</a:t>
            </a:r>
          </a:p>
          <a:p>
            <a:pPr marL="0" indent="0">
              <a:buNone/>
              <a:defRPr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  <a:defRPr/>
            </a:pPr>
            <a:r>
              <a:rPr lang="en-GB" dirty="0" smtClean="0">
                <a:latin typeface="Comic Sans MS" panose="030F0702030302020204" pitchFamily="66" charset="0"/>
              </a:rPr>
              <a:t>150 </a:t>
            </a:r>
            <a:r>
              <a:rPr lang="en-GB" dirty="0">
                <a:latin typeface="Comic Sans MS" panose="030F0702030302020204" pitchFamily="66" charset="0"/>
              </a:rPr>
              <a:t>+ 24 = 174</a:t>
            </a:r>
          </a:p>
          <a:p>
            <a:pPr marL="0" indent="0">
              <a:buNone/>
              <a:defRPr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  <a:defRPr/>
            </a:pPr>
            <a:r>
              <a:rPr lang="en-GB" dirty="0" smtClean="0">
                <a:latin typeface="Comic Sans MS" panose="030F0702030302020204" pitchFamily="66" charset="0"/>
              </a:rPr>
              <a:t>Answer: 174</a:t>
            </a:r>
          </a:p>
          <a:p>
            <a:pPr marL="0" indent="0">
              <a:buNone/>
              <a:defRPr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  <a:defRPr/>
            </a:pPr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763420" y="2667440"/>
            <a:ext cx="270272" cy="3774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1169286" y="2700666"/>
            <a:ext cx="252413" cy="3786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102" name="Picture 2" descr="C:\Users\alawson\AppData\Local\Microsoft\Windows\Temporary Internet Files\Content.IE5\96O6MB00\panda-303949_640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2066" y="944167"/>
            <a:ext cx="900113" cy="8643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Footer Placeholder 7"/>
          <p:cNvSpPr txBox="1">
            <a:spLocks/>
          </p:cNvSpPr>
          <p:nvPr/>
        </p:nvSpPr>
        <p:spPr bwMode="auto">
          <a:xfrm>
            <a:off x="5405718" y="6268259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8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862" y="564776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8701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35085" y="852596"/>
            <a:ext cx="5829300" cy="1102519"/>
          </a:xfrm>
        </p:spPr>
        <p:txBody>
          <a:bodyPr>
            <a:noAutofit/>
          </a:bodyPr>
          <a:lstStyle/>
          <a:p>
            <a:r>
              <a:rPr lang="en-GB" sz="5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432 x 3</a:t>
            </a: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1810414" y="1823727"/>
            <a:ext cx="626453" cy="1252904"/>
          </a:xfrm>
          <a:prstGeom prst="line">
            <a:avLst/>
          </a:prstGeom>
          <a:ln w="76200"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996677" y="1823726"/>
            <a:ext cx="802298" cy="1250706"/>
          </a:xfrm>
          <a:prstGeom prst="line">
            <a:avLst/>
          </a:prstGeom>
          <a:ln w="76200"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189816" y="3074432"/>
            <a:ext cx="131884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dirty="0"/>
              <a:t>  400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469003" y="3074432"/>
            <a:ext cx="9165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dirty="0"/>
              <a:t> 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17921" y="3875032"/>
            <a:ext cx="3909131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400 x 3 = 	1200</a:t>
            </a:r>
          </a:p>
          <a:p>
            <a:r>
              <a:rPr lang="en-GB" sz="2400" b="1" dirty="0"/>
              <a:t>30 x 3   =        90</a:t>
            </a:r>
          </a:p>
          <a:p>
            <a:r>
              <a:rPr lang="en-GB" sz="2400" b="1" dirty="0"/>
              <a:t>2 x 3 =               6</a:t>
            </a:r>
          </a:p>
          <a:p>
            <a:endParaRPr lang="en-GB" sz="2400" b="1" dirty="0"/>
          </a:p>
          <a:p>
            <a:r>
              <a:rPr lang="en-GB" sz="2400" b="1" dirty="0" err="1"/>
              <a:t>Ans</a:t>
            </a:r>
            <a:r>
              <a:rPr lang="en-GB" sz="2400" b="1" dirty="0"/>
              <a:t> : 1200 +90+6= 1296 </a:t>
            </a:r>
            <a:endParaRPr lang="en-GB" b="1" dirty="0"/>
          </a:p>
          <a:p>
            <a:endParaRPr lang="en-GB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2720879" y="1884322"/>
            <a:ext cx="23719" cy="1277951"/>
          </a:xfrm>
          <a:prstGeom prst="line">
            <a:avLst/>
          </a:prstGeom>
          <a:ln w="76200"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410052" y="2996809"/>
            <a:ext cx="9165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 </a:t>
            </a:r>
            <a:r>
              <a:rPr lang="en-GB" sz="3000" b="1" dirty="0"/>
              <a:t>30</a:t>
            </a:r>
            <a:endParaRPr lang="en-GB" sz="3600" b="1" dirty="0"/>
          </a:p>
        </p:txBody>
      </p:sp>
      <p:sp>
        <p:nvSpPr>
          <p:cNvPr id="13" name="Footer Placeholder 7"/>
          <p:cNvSpPr txBox="1">
            <a:spLocks/>
          </p:cNvSpPr>
          <p:nvPr/>
        </p:nvSpPr>
        <p:spPr bwMode="auto">
          <a:xfrm>
            <a:off x="5405718" y="6268259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862" y="564776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3362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4958" y="961313"/>
            <a:ext cx="6858000" cy="5143500"/>
          </a:xfrm>
          <a:prstGeom prst="rect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en-GB" sz="3300" dirty="0">
              <a:solidFill>
                <a:prstClr val="black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47664" y="1160749"/>
            <a:ext cx="151216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51 ÷ 3 =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04202" y="1862827"/>
            <a:ext cx="81009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51</a:t>
            </a: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221850" y="2482655"/>
            <a:ext cx="972108" cy="972108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6200000" flipH="1">
            <a:off x="4572000" y="2475148"/>
            <a:ext cx="972108" cy="972108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867401" y="3469780"/>
            <a:ext cx="70889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30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328084" y="3533063"/>
            <a:ext cx="75608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21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493658" y="4293096"/>
            <a:ext cx="237626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30 ÷ 3 = 10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274078" y="4293097"/>
            <a:ext cx="221424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21 ÷ 3 = 7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381410" y="5211199"/>
            <a:ext cx="232471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10  + 7 = 17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113838" y="1160749"/>
            <a:ext cx="80571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17</a:t>
            </a:r>
          </a:p>
        </p:txBody>
      </p:sp>
      <p:sp>
        <p:nvSpPr>
          <p:cNvPr id="16" name="Footer Placeholder 7"/>
          <p:cNvSpPr txBox="1">
            <a:spLocks/>
          </p:cNvSpPr>
          <p:nvPr/>
        </p:nvSpPr>
        <p:spPr bwMode="auto">
          <a:xfrm>
            <a:off x="5405718" y="6268259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7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862" y="564776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9103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27245"/>
          <a:stretch/>
        </p:blipFill>
        <p:spPr>
          <a:xfrm>
            <a:off x="331077" y="1243506"/>
            <a:ext cx="8467701" cy="354831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Footer Placeholder 7"/>
          <p:cNvSpPr txBox="1">
            <a:spLocks/>
          </p:cNvSpPr>
          <p:nvPr/>
        </p:nvSpPr>
        <p:spPr bwMode="auto">
          <a:xfrm>
            <a:off x="6263397" y="5372871"/>
            <a:ext cx="1772983" cy="205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9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9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5003" y="4907499"/>
            <a:ext cx="533342" cy="701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7577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027" y="1062202"/>
            <a:ext cx="7317539" cy="3906575"/>
          </a:xfrm>
          <a:prstGeom prst="rect">
            <a:avLst/>
          </a:prstGeom>
        </p:spPr>
      </p:pic>
      <p:sp>
        <p:nvSpPr>
          <p:cNvPr id="3" name="Footer Placeholder 7"/>
          <p:cNvSpPr txBox="1">
            <a:spLocks/>
          </p:cNvSpPr>
          <p:nvPr/>
        </p:nvSpPr>
        <p:spPr bwMode="auto">
          <a:xfrm>
            <a:off x="6263397" y="5372871"/>
            <a:ext cx="1772983" cy="205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9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9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5003" y="4907499"/>
            <a:ext cx="533342" cy="701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8156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000" y="944533"/>
            <a:ext cx="6842753" cy="4449258"/>
          </a:xfrm>
          <a:prstGeom prst="rect">
            <a:avLst/>
          </a:prstGeom>
        </p:spPr>
      </p:pic>
      <p:sp>
        <p:nvSpPr>
          <p:cNvPr id="3" name="Footer Placeholder 7"/>
          <p:cNvSpPr txBox="1">
            <a:spLocks/>
          </p:cNvSpPr>
          <p:nvPr/>
        </p:nvSpPr>
        <p:spPr bwMode="auto">
          <a:xfrm>
            <a:off x="6182348" y="5502429"/>
            <a:ext cx="1772983" cy="205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9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9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3955" y="5037057"/>
            <a:ext cx="533342" cy="701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1295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091" y="1249680"/>
            <a:ext cx="7876182" cy="4389120"/>
          </a:xfrm>
          <a:prstGeom prst="rect">
            <a:avLst/>
          </a:prstGeom>
        </p:spPr>
      </p:pic>
      <p:sp>
        <p:nvSpPr>
          <p:cNvPr id="3" name="Footer Placeholder 7"/>
          <p:cNvSpPr txBox="1">
            <a:spLocks/>
          </p:cNvSpPr>
          <p:nvPr/>
        </p:nvSpPr>
        <p:spPr bwMode="auto">
          <a:xfrm>
            <a:off x="5405718" y="6268259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862" y="564776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3650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50" y="1382316"/>
            <a:ext cx="6286500" cy="409336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97627" y="1036067"/>
            <a:ext cx="65045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Letter-join 6" panose="02000805000000020003" pitchFamily="50" charset="0"/>
              </a:rPr>
              <a:t>How do we develop reasoning in lessons? </a:t>
            </a:r>
            <a:endParaRPr lang="en-GB" dirty="0">
              <a:latin typeface="Letter-join 6" panose="02000805000000020003" pitchFamily="50" charset="0"/>
            </a:endParaRPr>
          </a:p>
        </p:txBody>
      </p:sp>
      <p:sp>
        <p:nvSpPr>
          <p:cNvPr id="4" name="Footer Placeholder 7"/>
          <p:cNvSpPr txBox="1">
            <a:spLocks/>
          </p:cNvSpPr>
          <p:nvPr/>
        </p:nvSpPr>
        <p:spPr bwMode="auto">
          <a:xfrm>
            <a:off x="5405718" y="6268259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862" y="564776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0641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65537" y="2306963"/>
            <a:ext cx="8757745" cy="121569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endParaRPr lang="en-GB" dirty="0"/>
          </a:p>
          <a:p>
            <a:r>
              <a:rPr lang="en-GB" b="1" dirty="0">
                <a:solidFill>
                  <a:srgbClr val="FF0000"/>
                </a:solidFill>
              </a:rPr>
              <a:t>The national curriculum specifies that pupils should be taught to recall the multiplication tables up to and including 12x12 by the end of year 4.</a:t>
            </a:r>
          </a:p>
          <a:p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55180" y="1106564"/>
            <a:ext cx="886810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333333"/>
                </a:solidFill>
                <a:latin typeface="Nunito"/>
              </a:rPr>
              <a:t>On 14 September 2017 the Department for Education announced that the Times Tables Check will now be administered for children in </a:t>
            </a:r>
            <a:r>
              <a:rPr lang="en-GB" b="1" dirty="0">
                <a:solidFill>
                  <a:srgbClr val="FA871E"/>
                </a:solidFill>
                <a:latin typeface="Nunito"/>
                <a:hlinkClick r:id="rId2"/>
              </a:rPr>
              <a:t>Year 4</a:t>
            </a:r>
            <a:r>
              <a:rPr lang="en-GB" b="1" dirty="0">
                <a:solidFill>
                  <a:srgbClr val="333333"/>
                </a:solidFill>
                <a:latin typeface="Nunito"/>
              </a:rPr>
              <a:t>, starting in the 2019-20 academic year. 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281339" y="3522653"/>
            <a:ext cx="841578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0070C0"/>
                </a:solidFill>
                <a:latin typeface="Nunito"/>
              </a:rPr>
              <a:t>Children will be tested using an on-screen check, where they will have to answer multiplication questions against the clock. The test will last no longer than 5 minutes and is similar to other tests already used by primary schools. Their answers will be marked instantly</a:t>
            </a:r>
            <a:r>
              <a:rPr lang="en-GB" sz="2400" b="1" dirty="0">
                <a:solidFill>
                  <a:srgbClr val="333333"/>
                </a:solidFill>
                <a:latin typeface="Nunito"/>
              </a:rPr>
              <a:t>.</a:t>
            </a:r>
            <a:endParaRPr lang="en-GB" sz="2400" b="1" dirty="0"/>
          </a:p>
        </p:txBody>
      </p:sp>
      <p:sp>
        <p:nvSpPr>
          <p:cNvPr id="8" name="Footer Placeholder 7"/>
          <p:cNvSpPr txBox="1">
            <a:spLocks/>
          </p:cNvSpPr>
          <p:nvPr/>
        </p:nvSpPr>
        <p:spPr bwMode="auto">
          <a:xfrm>
            <a:off x="5405718" y="6268259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9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862" y="564776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3021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93658" y="1052737"/>
            <a:ext cx="5940660" cy="196207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5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Maths</a:t>
            </a:r>
            <a:r>
              <a:rPr lang="en-US" sz="40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n-US" sz="405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Investigation:Tricks</a:t>
            </a:r>
            <a:r>
              <a:rPr lang="en-US" sz="40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to multiplication </a:t>
            </a:r>
          </a:p>
          <a:p>
            <a:pPr algn="ctr">
              <a:defRPr/>
            </a:pPr>
            <a:r>
              <a:rPr lang="en-US" sz="40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tables</a:t>
            </a:r>
          </a:p>
        </p:txBody>
      </p:sp>
      <p:sp>
        <p:nvSpPr>
          <p:cNvPr id="5" name="Rectangle 4"/>
          <p:cNvSpPr/>
          <p:nvPr/>
        </p:nvSpPr>
        <p:spPr>
          <a:xfrm>
            <a:off x="2143114" y="2883113"/>
            <a:ext cx="686406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x2</a:t>
            </a:r>
          </a:p>
        </p:txBody>
      </p:sp>
      <p:sp>
        <p:nvSpPr>
          <p:cNvPr id="6" name="Rectangle 5"/>
          <p:cNvSpPr/>
          <p:nvPr/>
        </p:nvSpPr>
        <p:spPr>
          <a:xfrm>
            <a:off x="4161754" y="3865063"/>
            <a:ext cx="686406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x4</a:t>
            </a:r>
          </a:p>
        </p:txBody>
      </p:sp>
      <p:sp>
        <p:nvSpPr>
          <p:cNvPr id="7" name="Rectangle 6"/>
          <p:cNvSpPr/>
          <p:nvPr/>
        </p:nvSpPr>
        <p:spPr>
          <a:xfrm>
            <a:off x="6186051" y="2907910"/>
            <a:ext cx="686406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x8</a:t>
            </a:r>
          </a:p>
        </p:txBody>
      </p:sp>
      <p:sp>
        <p:nvSpPr>
          <p:cNvPr id="8" name="Footer Placeholder 7"/>
          <p:cNvSpPr txBox="1">
            <a:spLocks/>
          </p:cNvSpPr>
          <p:nvPr/>
        </p:nvSpPr>
        <p:spPr bwMode="auto">
          <a:xfrm>
            <a:off x="5405718" y="6268259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9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862" y="564776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1186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15460" y="1230600"/>
            <a:ext cx="686406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x2</a:t>
            </a:r>
          </a:p>
        </p:txBody>
      </p:sp>
      <p:sp>
        <p:nvSpPr>
          <p:cNvPr id="2" name="Rectangle 1"/>
          <p:cNvSpPr/>
          <p:nvPr/>
        </p:nvSpPr>
        <p:spPr>
          <a:xfrm>
            <a:off x="2731313" y="1230600"/>
            <a:ext cx="4657878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What do you notice?</a:t>
            </a:r>
          </a:p>
        </p:txBody>
      </p:sp>
      <p:sp>
        <p:nvSpPr>
          <p:cNvPr id="3" name="Rectangle 2"/>
          <p:cNvSpPr/>
          <p:nvPr/>
        </p:nvSpPr>
        <p:spPr>
          <a:xfrm>
            <a:off x="1999886" y="2618910"/>
            <a:ext cx="447558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</a:t>
            </a:r>
          </a:p>
        </p:txBody>
      </p:sp>
      <p:sp>
        <p:nvSpPr>
          <p:cNvPr id="5" name="Rectangle 4"/>
          <p:cNvSpPr/>
          <p:nvPr/>
        </p:nvSpPr>
        <p:spPr>
          <a:xfrm>
            <a:off x="2853385" y="2636682"/>
            <a:ext cx="423514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x</a:t>
            </a:r>
          </a:p>
        </p:txBody>
      </p:sp>
      <p:sp>
        <p:nvSpPr>
          <p:cNvPr id="6" name="Rectangle 5"/>
          <p:cNvSpPr/>
          <p:nvPr/>
        </p:nvSpPr>
        <p:spPr>
          <a:xfrm>
            <a:off x="3566062" y="2667974"/>
            <a:ext cx="447558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</a:p>
        </p:txBody>
      </p:sp>
      <p:sp>
        <p:nvSpPr>
          <p:cNvPr id="7" name="Rectangle 6"/>
          <p:cNvSpPr/>
          <p:nvPr/>
        </p:nvSpPr>
        <p:spPr>
          <a:xfrm>
            <a:off x="4409942" y="2685745"/>
            <a:ext cx="442750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=</a:t>
            </a:r>
          </a:p>
        </p:txBody>
      </p:sp>
      <p:sp>
        <p:nvSpPr>
          <p:cNvPr id="10" name="Rectangle 9"/>
          <p:cNvSpPr/>
          <p:nvPr/>
        </p:nvSpPr>
        <p:spPr>
          <a:xfrm>
            <a:off x="5345887" y="2666866"/>
            <a:ext cx="447558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020953" y="3329179"/>
            <a:ext cx="447558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874451" y="3346950"/>
            <a:ext cx="423514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x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587128" y="3378243"/>
            <a:ext cx="447558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431008" y="3396014"/>
            <a:ext cx="442750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=</a:t>
            </a:r>
          </a:p>
        </p:txBody>
      </p:sp>
      <p:sp>
        <p:nvSpPr>
          <p:cNvPr id="15" name="Rectangle 14"/>
          <p:cNvSpPr/>
          <p:nvPr/>
        </p:nvSpPr>
        <p:spPr>
          <a:xfrm>
            <a:off x="5366953" y="3377135"/>
            <a:ext cx="447558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028599" y="4043241"/>
            <a:ext cx="447558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882097" y="4061012"/>
            <a:ext cx="423514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x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594774" y="4092304"/>
            <a:ext cx="447558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</a:p>
        </p:txBody>
      </p:sp>
      <p:sp>
        <p:nvSpPr>
          <p:cNvPr id="19" name="Rectangle 18"/>
          <p:cNvSpPr/>
          <p:nvPr/>
        </p:nvSpPr>
        <p:spPr>
          <a:xfrm>
            <a:off x="4438655" y="4110075"/>
            <a:ext cx="442750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=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374600" y="4091196"/>
            <a:ext cx="447558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928610" y="4801585"/>
            <a:ext cx="710451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12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913554" y="4819356"/>
            <a:ext cx="423514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x</a:t>
            </a:r>
          </a:p>
        </p:txBody>
      </p:sp>
      <p:sp>
        <p:nvSpPr>
          <p:cNvPr id="23" name="Rectangle 22"/>
          <p:cNvSpPr/>
          <p:nvPr/>
        </p:nvSpPr>
        <p:spPr>
          <a:xfrm>
            <a:off x="3626230" y="4850649"/>
            <a:ext cx="447558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</a:p>
        </p:txBody>
      </p:sp>
      <p:sp>
        <p:nvSpPr>
          <p:cNvPr id="24" name="Rectangle 23"/>
          <p:cNvSpPr/>
          <p:nvPr/>
        </p:nvSpPr>
        <p:spPr>
          <a:xfrm>
            <a:off x="4470111" y="4868420"/>
            <a:ext cx="442750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=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274610" y="4849541"/>
            <a:ext cx="710451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24</a:t>
            </a: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6084095" y="2013347"/>
            <a:ext cx="1754981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accent2"/>
                </a:solidFill>
                <a:latin typeface="SassoonInfant" pitchFamily="2" charset="0"/>
              </a:defRPr>
            </a:lvl1pPr>
            <a:lvl2pPr marL="742950" indent="-285750" eaLnBrk="0" hangingPunct="0">
              <a:defRPr sz="2400">
                <a:solidFill>
                  <a:schemeClr val="accent2"/>
                </a:solidFill>
                <a:latin typeface="SassoonInfant" pitchFamily="2" charset="0"/>
              </a:defRPr>
            </a:lvl2pPr>
            <a:lvl3pPr marL="1143000" indent="-228600" eaLnBrk="0" hangingPunct="0">
              <a:defRPr sz="2400">
                <a:solidFill>
                  <a:schemeClr val="accent2"/>
                </a:solidFill>
                <a:latin typeface="SassoonInfant" pitchFamily="2" charset="0"/>
              </a:defRPr>
            </a:lvl3pPr>
            <a:lvl4pPr marL="1600200" indent="-228600" eaLnBrk="0" hangingPunct="0">
              <a:defRPr sz="2400">
                <a:solidFill>
                  <a:schemeClr val="accent2"/>
                </a:solidFill>
                <a:latin typeface="SassoonInfant" pitchFamily="2" charset="0"/>
              </a:defRPr>
            </a:lvl4pPr>
            <a:lvl5pPr marL="2057400" indent="-228600" eaLnBrk="0" hangingPunct="0">
              <a:defRPr sz="2400">
                <a:solidFill>
                  <a:schemeClr val="accent2"/>
                </a:solidFill>
                <a:latin typeface="Sassoon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Sassoon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Sassoon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Sassoon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SassoonInfant" pitchFamily="2" charset="0"/>
              </a:defRPr>
            </a:lvl9pPr>
          </a:lstStyle>
          <a:p>
            <a:pPr eaLnBrk="1" hangingPunct="1"/>
            <a:r>
              <a:rPr lang="en-GB" altLang="en-US" sz="1800"/>
              <a:t>The answer is double the number</a:t>
            </a:r>
          </a:p>
          <a:p>
            <a:pPr eaLnBrk="1" hangingPunct="1"/>
            <a:r>
              <a:rPr lang="en-GB" altLang="en-US" sz="1800"/>
              <a:t>you are multiplying.</a:t>
            </a:r>
          </a:p>
        </p:txBody>
      </p:sp>
      <p:cxnSp>
        <p:nvCxnSpPr>
          <p:cNvPr id="28" name="Straight Arrow Connector 27"/>
          <p:cNvCxnSpPr/>
          <p:nvPr/>
        </p:nvCxnSpPr>
        <p:spPr>
          <a:xfrm flipH="1">
            <a:off x="2519364" y="2132410"/>
            <a:ext cx="3483769" cy="832247"/>
          </a:xfrm>
          <a:prstGeom prst="straightConnector1">
            <a:avLst/>
          </a:prstGeom>
          <a:ln w="63500"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>
            <a:off x="5819776" y="2240756"/>
            <a:ext cx="264319" cy="772716"/>
          </a:xfrm>
          <a:prstGeom prst="straightConnector1">
            <a:avLst/>
          </a:prstGeom>
          <a:ln w="63500"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8987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 nodeType="clickPar">
                      <p:stCondLst>
                        <p:cond delay="indefinite"/>
                      </p:stCondLst>
                      <p:childTnLst>
                        <p:par>
                          <p:cTn id="1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69466" y="1238790"/>
            <a:ext cx="686406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x2</a:t>
            </a:r>
          </a:p>
        </p:txBody>
      </p:sp>
      <p:sp>
        <p:nvSpPr>
          <p:cNvPr id="3" name="Rectangle 2"/>
          <p:cNvSpPr/>
          <p:nvPr/>
        </p:nvSpPr>
        <p:spPr>
          <a:xfrm>
            <a:off x="2843569" y="1230600"/>
            <a:ext cx="1079142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So…</a:t>
            </a:r>
          </a:p>
        </p:txBody>
      </p:sp>
      <p:sp>
        <p:nvSpPr>
          <p:cNvPr id="6" name="Rectangle 5"/>
          <p:cNvSpPr/>
          <p:nvPr/>
        </p:nvSpPr>
        <p:spPr>
          <a:xfrm>
            <a:off x="1877305" y="2329277"/>
            <a:ext cx="447558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</a:t>
            </a:r>
          </a:p>
        </p:txBody>
      </p:sp>
      <p:sp>
        <p:nvSpPr>
          <p:cNvPr id="7" name="Rectangle 6"/>
          <p:cNvSpPr/>
          <p:nvPr/>
        </p:nvSpPr>
        <p:spPr>
          <a:xfrm>
            <a:off x="2730803" y="2347048"/>
            <a:ext cx="423514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x</a:t>
            </a:r>
          </a:p>
        </p:txBody>
      </p:sp>
      <p:sp>
        <p:nvSpPr>
          <p:cNvPr id="8" name="Rectangle 7"/>
          <p:cNvSpPr/>
          <p:nvPr/>
        </p:nvSpPr>
        <p:spPr>
          <a:xfrm>
            <a:off x="3443479" y="2378340"/>
            <a:ext cx="447558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</a:p>
        </p:txBody>
      </p:sp>
      <p:sp>
        <p:nvSpPr>
          <p:cNvPr id="9" name="Rectangle 8"/>
          <p:cNvSpPr/>
          <p:nvPr/>
        </p:nvSpPr>
        <p:spPr>
          <a:xfrm>
            <a:off x="4196835" y="2395707"/>
            <a:ext cx="442750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=</a:t>
            </a:r>
          </a:p>
        </p:txBody>
      </p:sp>
      <p:sp>
        <p:nvSpPr>
          <p:cNvPr id="10" name="Rectangle 9"/>
          <p:cNvSpPr/>
          <p:nvPr/>
        </p:nvSpPr>
        <p:spPr>
          <a:xfrm>
            <a:off x="5016589" y="2395707"/>
            <a:ext cx="710451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12</a:t>
            </a:r>
          </a:p>
        </p:txBody>
      </p:sp>
      <p:sp>
        <p:nvSpPr>
          <p:cNvPr id="11" name="6-Point Star 10"/>
          <p:cNvSpPr/>
          <p:nvPr/>
        </p:nvSpPr>
        <p:spPr>
          <a:xfrm>
            <a:off x="4900612" y="2194323"/>
            <a:ext cx="1243013" cy="997744"/>
          </a:xfrm>
          <a:prstGeom prst="star6">
            <a:avLst/>
          </a:prstGeom>
          <a:blipFill>
            <a:blip r:embed="rId2"/>
            <a:tile tx="0" ty="0" sx="100000" sy="100000" flip="none" algn="tl"/>
          </a:blip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350" dirty="0"/>
          </a:p>
        </p:txBody>
      </p:sp>
      <p:sp>
        <p:nvSpPr>
          <p:cNvPr id="12" name="Rectangle 11"/>
          <p:cNvSpPr/>
          <p:nvPr/>
        </p:nvSpPr>
        <p:spPr>
          <a:xfrm>
            <a:off x="1789815" y="3306118"/>
            <a:ext cx="710451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30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774759" y="3323889"/>
            <a:ext cx="423514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x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487435" y="3355182"/>
            <a:ext cx="447558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240791" y="3372549"/>
            <a:ext cx="442750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=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060545" y="3372549"/>
            <a:ext cx="710451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60</a:t>
            </a:r>
          </a:p>
        </p:txBody>
      </p:sp>
      <p:sp>
        <p:nvSpPr>
          <p:cNvPr id="17" name="6-Point Star 16"/>
          <p:cNvSpPr/>
          <p:nvPr/>
        </p:nvSpPr>
        <p:spPr>
          <a:xfrm>
            <a:off x="4895851" y="3264695"/>
            <a:ext cx="1241822" cy="997744"/>
          </a:xfrm>
          <a:prstGeom prst="star6">
            <a:avLst/>
          </a:prstGeom>
          <a:blipFill>
            <a:blip r:embed="rId2"/>
            <a:tile tx="0" ty="0" sx="100000" sy="100000" flip="none" algn="tl"/>
          </a:blip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350" dirty="0"/>
          </a:p>
        </p:txBody>
      </p:sp>
      <p:sp>
        <p:nvSpPr>
          <p:cNvPr id="18" name="Rectangle 17"/>
          <p:cNvSpPr/>
          <p:nvPr/>
        </p:nvSpPr>
        <p:spPr>
          <a:xfrm>
            <a:off x="1764669" y="4415274"/>
            <a:ext cx="973343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120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881060" y="4433045"/>
            <a:ext cx="423514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x</a:t>
            </a:r>
          </a:p>
        </p:txBody>
      </p:sp>
      <p:sp>
        <p:nvSpPr>
          <p:cNvPr id="20" name="Rectangle 19"/>
          <p:cNvSpPr/>
          <p:nvPr/>
        </p:nvSpPr>
        <p:spPr>
          <a:xfrm>
            <a:off x="3593737" y="4464337"/>
            <a:ext cx="447558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347092" y="4481704"/>
            <a:ext cx="442750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=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035399" y="4481704"/>
            <a:ext cx="973343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240</a:t>
            </a:r>
          </a:p>
        </p:txBody>
      </p:sp>
      <p:sp>
        <p:nvSpPr>
          <p:cNvPr id="23" name="6-Point Star 22"/>
          <p:cNvSpPr/>
          <p:nvPr/>
        </p:nvSpPr>
        <p:spPr>
          <a:xfrm>
            <a:off x="4900612" y="4329114"/>
            <a:ext cx="1243013" cy="997744"/>
          </a:xfrm>
          <a:prstGeom prst="star6">
            <a:avLst/>
          </a:prstGeom>
          <a:blipFill>
            <a:blip r:embed="rId2"/>
            <a:tile tx="0" ty="0" sx="100000" sy="100000" flip="none" algn="tl"/>
          </a:blip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350" dirty="0"/>
          </a:p>
        </p:txBody>
      </p:sp>
      <p:sp>
        <p:nvSpPr>
          <p:cNvPr id="24" name="Rectangle 23"/>
          <p:cNvSpPr/>
          <p:nvPr/>
        </p:nvSpPr>
        <p:spPr>
          <a:xfrm>
            <a:off x="2101084" y="5579474"/>
            <a:ext cx="5038239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Just remember to </a:t>
            </a:r>
            <a:r>
              <a:rPr lang="en-US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</a:rPr>
              <a:t>double</a:t>
            </a:r>
            <a:r>
              <a:rPr lang="en-US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 the number </a:t>
            </a:r>
          </a:p>
          <a:p>
            <a:pPr algn="ctr">
              <a:defRPr/>
            </a:pPr>
            <a:r>
              <a:rPr lang="en-US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you are multiplying!!</a:t>
            </a:r>
          </a:p>
        </p:txBody>
      </p:sp>
    </p:spTree>
    <p:extLst>
      <p:ext uri="{BB962C8B-B14F-4D97-AF65-F5344CB8AC3E}">
        <p14:creationId xmlns:p14="http://schemas.microsoft.com/office/powerpoint/2010/main" val="654105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 rctx="PPT">
                                        <p:cTn id="48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9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1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2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4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5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7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8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0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1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0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 nodeType="clickPar">
                      <p:stCondLst>
                        <p:cond delay="indefinite"/>
                      </p:stCondLst>
                      <p:childTnLst>
                        <p:par>
                          <p:cTn id="10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4" presetID="9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 rctx="PPT">
                                        <p:cTn id="105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6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8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9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1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2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4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5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7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8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 nodeType="clickPar">
                      <p:stCondLst>
                        <p:cond delay="indefinite"/>
                      </p:stCondLst>
                      <p:childTnLst>
                        <p:par>
                          <p:cTn id="1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9" presetClass="emph" presetSubtype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 rctx="PPT">
                                        <p:cTn id="160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1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3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4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9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70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72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73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6" dur="1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15460" y="1230600"/>
            <a:ext cx="686406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x4</a:t>
            </a:r>
          </a:p>
        </p:txBody>
      </p:sp>
      <p:sp>
        <p:nvSpPr>
          <p:cNvPr id="2" name="Rectangle 1"/>
          <p:cNvSpPr/>
          <p:nvPr/>
        </p:nvSpPr>
        <p:spPr>
          <a:xfrm>
            <a:off x="2731313" y="1230600"/>
            <a:ext cx="4657878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What do you notice?</a:t>
            </a:r>
          </a:p>
        </p:txBody>
      </p:sp>
      <p:sp>
        <p:nvSpPr>
          <p:cNvPr id="3" name="Rectangle 2"/>
          <p:cNvSpPr/>
          <p:nvPr/>
        </p:nvSpPr>
        <p:spPr>
          <a:xfrm>
            <a:off x="1999886" y="2618910"/>
            <a:ext cx="447558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</a:t>
            </a:r>
          </a:p>
        </p:txBody>
      </p:sp>
      <p:sp>
        <p:nvSpPr>
          <p:cNvPr id="5" name="Rectangle 4"/>
          <p:cNvSpPr/>
          <p:nvPr/>
        </p:nvSpPr>
        <p:spPr>
          <a:xfrm>
            <a:off x="2853385" y="2636682"/>
            <a:ext cx="423514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x</a:t>
            </a:r>
          </a:p>
        </p:txBody>
      </p:sp>
      <p:sp>
        <p:nvSpPr>
          <p:cNvPr id="6" name="Rectangle 5"/>
          <p:cNvSpPr/>
          <p:nvPr/>
        </p:nvSpPr>
        <p:spPr>
          <a:xfrm>
            <a:off x="3566062" y="2667974"/>
            <a:ext cx="447558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</a:t>
            </a:r>
          </a:p>
        </p:txBody>
      </p:sp>
      <p:sp>
        <p:nvSpPr>
          <p:cNvPr id="7" name="Rectangle 6"/>
          <p:cNvSpPr/>
          <p:nvPr/>
        </p:nvSpPr>
        <p:spPr>
          <a:xfrm>
            <a:off x="4409942" y="2685745"/>
            <a:ext cx="442750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=</a:t>
            </a:r>
          </a:p>
        </p:txBody>
      </p:sp>
      <p:sp>
        <p:nvSpPr>
          <p:cNvPr id="10" name="Rectangle 9"/>
          <p:cNvSpPr/>
          <p:nvPr/>
        </p:nvSpPr>
        <p:spPr>
          <a:xfrm>
            <a:off x="5345887" y="2666866"/>
            <a:ext cx="447558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020953" y="3329179"/>
            <a:ext cx="447558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874451" y="3346950"/>
            <a:ext cx="423514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x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587128" y="3378243"/>
            <a:ext cx="447558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431008" y="3396014"/>
            <a:ext cx="442750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=</a:t>
            </a:r>
          </a:p>
        </p:txBody>
      </p:sp>
      <p:sp>
        <p:nvSpPr>
          <p:cNvPr id="15" name="Rectangle 14"/>
          <p:cNvSpPr/>
          <p:nvPr/>
        </p:nvSpPr>
        <p:spPr>
          <a:xfrm>
            <a:off x="5366953" y="3377135"/>
            <a:ext cx="447558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8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028599" y="4043241"/>
            <a:ext cx="447558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882097" y="4061012"/>
            <a:ext cx="423514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x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594774" y="4092304"/>
            <a:ext cx="447558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</a:t>
            </a:r>
          </a:p>
        </p:txBody>
      </p:sp>
      <p:sp>
        <p:nvSpPr>
          <p:cNvPr id="19" name="Rectangle 18"/>
          <p:cNvSpPr/>
          <p:nvPr/>
        </p:nvSpPr>
        <p:spPr>
          <a:xfrm>
            <a:off x="4438655" y="4110075"/>
            <a:ext cx="442750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=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243154" y="4091196"/>
            <a:ext cx="710451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12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928610" y="4801585"/>
            <a:ext cx="710451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12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913554" y="4819356"/>
            <a:ext cx="423514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x</a:t>
            </a:r>
          </a:p>
        </p:txBody>
      </p:sp>
      <p:sp>
        <p:nvSpPr>
          <p:cNvPr id="23" name="Rectangle 22"/>
          <p:cNvSpPr/>
          <p:nvPr/>
        </p:nvSpPr>
        <p:spPr>
          <a:xfrm>
            <a:off x="3626230" y="4850649"/>
            <a:ext cx="447558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</a:t>
            </a:r>
            <a:endParaRPr lang="en-US" sz="4050" b="1" dirty="0">
              <a:ln w="1905"/>
              <a:solidFill>
                <a:schemeClr val="accent3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4470111" y="4868420"/>
            <a:ext cx="442750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=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274610" y="4849541"/>
            <a:ext cx="710451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48</a:t>
            </a: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6084095" y="2013347"/>
            <a:ext cx="1754981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accent2"/>
                </a:solidFill>
                <a:latin typeface="SassoonInfant" pitchFamily="2" charset="0"/>
              </a:defRPr>
            </a:lvl1pPr>
            <a:lvl2pPr marL="742950" indent="-285750" eaLnBrk="0" hangingPunct="0">
              <a:defRPr sz="2400">
                <a:solidFill>
                  <a:schemeClr val="accent2"/>
                </a:solidFill>
                <a:latin typeface="SassoonInfant" pitchFamily="2" charset="0"/>
              </a:defRPr>
            </a:lvl2pPr>
            <a:lvl3pPr marL="1143000" indent="-228600" eaLnBrk="0" hangingPunct="0">
              <a:defRPr sz="2400">
                <a:solidFill>
                  <a:schemeClr val="accent2"/>
                </a:solidFill>
                <a:latin typeface="SassoonInfant" pitchFamily="2" charset="0"/>
              </a:defRPr>
            </a:lvl3pPr>
            <a:lvl4pPr marL="1600200" indent="-228600" eaLnBrk="0" hangingPunct="0">
              <a:defRPr sz="2400">
                <a:solidFill>
                  <a:schemeClr val="accent2"/>
                </a:solidFill>
                <a:latin typeface="SassoonInfant" pitchFamily="2" charset="0"/>
              </a:defRPr>
            </a:lvl4pPr>
            <a:lvl5pPr marL="2057400" indent="-228600" eaLnBrk="0" hangingPunct="0">
              <a:defRPr sz="2400">
                <a:solidFill>
                  <a:schemeClr val="accent2"/>
                </a:solidFill>
                <a:latin typeface="Sassoon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Sassoon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Sassoon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Sassoon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SassoonInfant" pitchFamily="2" charset="0"/>
              </a:defRPr>
            </a:lvl9pPr>
          </a:lstStyle>
          <a:p>
            <a:pPr eaLnBrk="1" hangingPunct="1"/>
            <a:r>
              <a:rPr lang="en-GB" altLang="en-US" sz="1800"/>
              <a:t>Similar as the two times table except you double twice.</a:t>
            </a:r>
          </a:p>
        </p:txBody>
      </p:sp>
      <p:cxnSp>
        <p:nvCxnSpPr>
          <p:cNvPr id="28" name="Straight Arrow Connector 27"/>
          <p:cNvCxnSpPr/>
          <p:nvPr/>
        </p:nvCxnSpPr>
        <p:spPr>
          <a:xfrm flipH="1">
            <a:off x="2519364" y="2132410"/>
            <a:ext cx="3483769" cy="832247"/>
          </a:xfrm>
          <a:prstGeom prst="straightConnector1">
            <a:avLst/>
          </a:prstGeom>
          <a:ln w="63500">
            <a:solidFill>
              <a:schemeClr val="accent5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>
            <a:off x="5819776" y="2240756"/>
            <a:ext cx="264319" cy="772716"/>
          </a:xfrm>
          <a:prstGeom prst="straightConnector1">
            <a:avLst/>
          </a:prstGeom>
          <a:ln w="63500">
            <a:solidFill>
              <a:schemeClr val="accent5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Footer Placeholder 7"/>
          <p:cNvSpPr txBox="1">
            <a:spLocks/>
          </p:cNvSpPr>
          <p:nvPr/>
        </p:nvSpPr>
        <p:spPr bwMode="auto">
          <a:xfrm>
            <a:off x="5405718" y="6268259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30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862" y="564776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78053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 nodeType="clickPar">
                      <p:stCondLst>
                        <p:cond delay="indefinite"/>
                      </p:stCondLst>
                      <p:childTnLst>
                        <p:par>
                          <p:cTn id="1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56101" y="1226183"/>
            <a:ext cx="3408305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Double Double</a:t>
            </a:r>
          </a:p>
        </p:txBody>
      </p:sp>
      <p:sp>
        <p:nvSpPr>
          <p:cNvPr id="3" name="Rectangle 2"/>
          <p:cNvSpPr/>
          <p:nvPr/>
        </p:nvSpPr>
        <p:spPr>
          <a:xfrm>
            <a:off x="1515460" y="1230600"/>
            <a:ext cx="686406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x4</a:t>
            </a:r>
          </a:p>
        </p:txBody>
      </p:sp>
      <p:sp>
        <p:nvSpPr>
          <p:cNvPr id="4" name="Rectangle 3"/>
          <p:cNvSpPr/>
          <p:nvPr/>
        </p:nvSpPr>
        <p:spPr>
          <a:xfrm>
            <a:off x="1805317" y="2456892"/>
            <a:ext cx="447558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5</a:t>
            </a:r>
          </a:p>
        </p:txBody>
      </p:sp>
      <p:sp>
        <p:nvSpPr>
          <p:cNvPr id="5" name="Rectangle 4"/>
          <p:cNvSpPr/>
          <p:nvPr/>
        </p:nvSpPr>
        <p:spPr>
          <a:xfrm>
            <a:off x="2843453" y="2456892"/>
            <a:ext cx="423514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x</a:t>
            </a:r>
          </a:p>
        </p:txBody>
      </p:sp>
      <p:sp>
        <p:nvSpPr>
          <p:cNvPr id="6" name="Rectangle 5"/>
          <p:cNvSpPr/>
          <p:nvPr/>
        </p:nvSpPr>
        <p:spPr>
          <a:xfrm>
            <a:off x="3911551" y="2458780"/>
            <a:ext cx="447558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</a:t>
            </a:r>
          </a:p>
        </p:txBody>
      </p:sp>
      <p:sp>
        <p:nvSpPr>
          <p:cNvPr id="7" name="Rectangle 6"/>
          <p:cNvSpPr/>
          <p:nvPr/>
        </p:nvSpPr>
        <p:spPr>
          <a:xfrm>
            <a:off x="4940069" y="2489953"/>
            <a:ext cx="442750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=</a:t>
            </a:r>
          </a:p>
        </p:txBody>
      </p:sp>
      <p:sp>
        <p:nvSpPr>
          <p:cNvPr id="8" name="Rectangle 7"/>
          <p:cNvSpPr/>
          <p:nvPr/>
        </p:nvSpPr>
        <p:spPr>
          <a:xfrm>
            <a:off x="4021696" y="3183411"/>
            <a:ext cx="359394" cy="5078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700" b="1" dirty="0">
                <a:ln w="1905"/>
                <a:solidFill>
                  <a:schemeClr val="accent5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5</a:t>
            </a:r>
          </a:p>
        </p:txBody>
      </p:sp>
      <p:sp>
        <p:nvSpPr>
          <p:cNvPr id="9" name="Rectangle 8"/>
          <p:cNvSpPr/>
          <p:nvPr/>
        </p:nvSpPr>
        <p:spPr>
          <a:xfrm>
            <a:off x="2653286" y="4653478"/>
            <a:ext cx="3190810" cy="5078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700" b="1" dirty="0">
                <a:ln w="1905"/>
                <a:solidFill>
                  <a:schemeClr val="accent5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and double it again…</a:t>
            </a:r>
          </a:p>
        </p:txBody>
      </p:sp>
      <p:sp>
        <p:nvSpPr>
          <p:cNvPr id="10" name="Rectangle 9"/>
          <p:cNvSpPr/>
          <p:nvPr/>
        </p:nvSpPr>
        <p:spPr>
          <a:xfrm>
            <a:off x="3981630" y="4144363"/>
            <a:ext cx="534121" cy="5078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700" b="1" dirty="0">
                <a:ln w="1905"/>
                <a:solidFill>
                  <a:schemeClr val="accent5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10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047319" y="3659615"/>
            <a:ext cx="2426562" cy="5078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700" b="1" dirty="0">
                <a:ln w="1905"/>
                <a:solidFill>
                  <a:schemeClr val="accent5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now double it…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035924" y="5138227"/>
            <a:ext cx="534121" cy="5078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700" b="1" dirty="0">
                <a:ln w="1905"/>
                <a:solidFill>
                  <a:schemeClr val="accent5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083583" y="2891458"/>
            <a:ext cx="2521323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2000" b="1" dirty="0"/>
              <a:t>Hold out </a:t>
            </a:r>
            <a:r>
              <a:rPr lang="en-GB" sz="2000" b="1" dirty="0">
                <a:solidFill>
                  <a:schemeClr val="accent5"/>
                </a:solidFill>
              </a:rPr>
              <a:t>two</a:t>
            </a:r>
            <a:r>
              <a:rPr lang="en-GB" sz="2000" b="1" dirty="0"/>
              <a:t> fingers to help you remember how many times you have doubled.</a:t>
            </a:r>
          </a:p>
          <a:p>
            <a:pPr>
              <a:defRPr/>
            </a:pPr>
            <a:endParaRPr lang="en-GB" sz="2000" b="1" dirty="0"/>
          </a:p>
          <a:p>
            <a:pPr>
              <a:defRPr/>
            </a:pPr>
            <a:r>
              <a:rPr lang="en-GB" sz="2000" b="1" dirty="0"/>
              <a:t>Try it on the next one.</a:t>
            </a:r>
          </a:p>
        </p:txBody>
      </p:sp>
      <p:sp>
        <p:nvSpPr>
          <p:cNvPr id="15" name="Footer Placeholder 7"/>
          <p:cNvSpPr txBox="1">
            <a:spLocks/>
          </p:cNvSpPr>
          <p:nvPr/>
        </p:nvSpPr>
        <p:spPr bwMode="auto">
          <a:xfrm>
            <a:off x="5405718" y="6268259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6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862" y="564776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7802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1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2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4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6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8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8" presetID="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19" dur="1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21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Motion origin="layout" path="M -3.88889E-6 1.85185E-6 L 0.25973 -0.48449 " pathEditMode="relative" rAng="0" ptsTypes="AA">
                                      <p:cBhvr>
                                        <p:cTn id="1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86" y="-24236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56101" y="1226183"/>
            <a:ext cx="3408305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Double Double</a:t>
            </a:r>
          </a:p>
        </p:txBody>
      </p:sp>
      <p:sp>
        <p:nvSpPr>
          <p:cNvPr id="3" name="Rectangle 2"/>
          <p:cNvSpPr/>
          <p:nvPr/>
        </p:nvSpPr>
        <p:spPr>
          <a:xfrm>
            <a:off x="1515460" y="1230600"/>
            <a:ext cx="686406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x4</a:t>
            </a:r>
          </a:p>
        </p:txBody>
      </p:sp>
      <p:sp>
        <p:nvSpPr>
          <p:cNvPr id="4" name="Rectangle 3"/>
          <p:cNvSpPr/>
          <p:nvPr/>
        </p:nvSpPr>
        <p:spPr>
          <a:xfrm>
            <a:off x="1673872" y="2456892"/>
            <a:ext cx="710451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</a:t>
            </a:r>
          </a:p>
        </p:txBody>
      </p:sp>
      <p:sp>
        <p:nvSpPr>
          <p:cNvPr id="5" name="Rectangle 4"/>
          <p:cNvSpPr/>
          <p:nvPr/>
        </p:nvSpPr>
        <p:spPr>
          <a:xfrm>
            <a:off x="2843453" y="2456892"/>
            <a:ext cx="423514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x</a:t>
            </a:r>
          </a:p>
        </p:txBody>
      </p:sp>
      <p:sp>
        <p:nvSpPr>
          <p:cNvPr id="6" name="Rectangle 5"/>
          <p:cNvSpPr/>
          <p:nvPr/>
        </p:nvSpPr>
        <p:spPr>
          <a:xfrm>
            <a:off x="3911551" y="2458780"/>
            <a:ext cx="447558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</a:t>
            </a:r>
          </a:p>
        </p:txBody>
      </p:sp>
      <p:sp>
        <p:nvSpPr>
          <p:cNvPr id="7" name="Rectangle 6"/>
          <p:cNvSpPr/>
          <p:nvPr/>
        </p:nvSpPr>
        <p:spPr>
          <a:xfrm>
            <a:off x="4940069" y="2489953"/>
            <a:ext cx="442750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3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=</a:t>
            </a:r>
          </a:p>
        </p:txBody>
      </p:sp>
      <p:sp>
        <p:nvSpPr>
          <p:cNvPr id="8" name="Rectangle 7"/>
          <p:cNvSpPr/>
          <p:nvPr/>
        </p:nvSpPr>
        <p:spPr>
          <a:xfrm>
            <a:off x="3934333" y="3183411"/>
            <a:ext cx="534121" cy="5078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700" b="1" dirty="0">
                <a:ln w="1905"/>
                <a:solidFill>
                  <a:schemeClr val="accent5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</a:t>
            </a:r>
          </a:p>
        </p:txBody>
      </p:sp>
      <p:sp>
        <p:nvSpPr>
          <p:cNvPr id="9" name="Rectangle 8"/>
          <p:cNvSpPr/>
          <p:nvPr/>
        </p:nvSpPr>
        <p:spPr>
          <a:xfrm>
            <a:off x="2653286" y="4653478"/>
            <a:ext cx="3190810" cy="5078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700" b="1" dirty="0">
                <a:ln w="1905"/>
                <a:solidFill>
                  <a:schemeClr val="accent5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and double it again…</a:t>
            </a:r>
          </a:p>
        </p:txBody>
      </p:sp>
      <p:sp>
        <p:nvSpPr>
          <p:cNvPr id="10" name="Rectangle 9"/>
          <p:cNvSpPr/>
          <p:nvPr/>
        </p:nvSpPr>
        <p:spPr>
          <a:xfrm>
            <a:off x="3981630" y="4144363"/>
            <a:ext cx="534121" cy="5078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700" b="1" dirty="0">
                <a:ln w="1905"/>
                <a:solidFill>
                  <a:schemeClr val="accent5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40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047319" y="3659615"/>
            <a:ext cx="2426562" cy="5078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700" b="1" dirty="0">
                <a:ln w="1905"/>
                <a:solidFill>
                  <a:schemeClr val="accent5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now double it…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035924" y="5138227"/>
            <a:ext cx="534121" cy="5078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700" b="1" dirty="0">
                <a:ln w="1905"/>
                <a:solidFill>
                  <a:schemeClr val="accent5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80</a:t>
            </a:r>
          </a:p>
        </p:txBody>
      </p:sp>
      <p:sp>
        <p:nvSpPr>
          <p:cNvPr id="13" name="Footer Placeholder 7"/>
          <p:cNvSpPr txBox="1">
            <a:spLocks/>
          </p:cNvSpPr>
          <p:nvPr/>
        </p:nvSpPr>
        <p:spPr bwMode="auto">
          <a:xfrm>
            <a:off x="5405718" y="6268259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862" y="564776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331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1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2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4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6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8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8" presetID="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19" dur="1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21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Motion origin="layout" path="M -3.88889E-6 1.85185E-6 L 0.25973 -0.48449 " pathEditMode="relative" rAng="0" ptsTypes="AA">
                                      <p:cBhvr>
                                        <p:cTn id="1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86" y="-24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15460" y="1230600"/>
            <a:ext cx="686406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x8</a:t>
            </a:r>
          </a:p>
        </p:txBody>
      </p:sp>
      <p:sp>
        <p:nvSpPr>
          <p:cNvPr id="2" name="Rectangle 1"/>
          <p:cNvSpPr/>
          <p:nvPr/>
        </p:nvSpPr>
        <p:spPr>
          <a:xfrm>
            <a:off x="2731313" y="1230600"/>
            <a:ext cx="4657878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What do you notice?</a:t>
            </a:r>
          </a:p>
        </p:txBody>
      </p:sp>
      <p:sp>
        <p:nvSpPr>
          <p:cNvPr id="3" name="Rectangle 2"/>
          <p:cNvSpPr/>
          <p:nvPr/>
        </p:nvSpPr>
        <p:spPr>
          <a:xfrm>
            <a:off x="1999886" y="2618910"/>
            <a:ext cx="447558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</a:t>
            </a:r>
          </a:p>
        </p:txBody>
      </p:sp>
      <p:sp>
        <p:nvSpPr>
          <p:cNvPr id="5" name="Rectangle 4"/>
          <p:cNvSpPr/>
          <p:nvPr/>
        </p:nvSpPr>
        <p:spPr>
          <a:xfrm>
            <a:off x="2853385" y="2636682"/>
            <a:ext cx="423514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x</a:t>
            </a:r>
          </a:p>
        </p:txBody>
      </p:sp>
      <p:sp>
        <p:nvSpPr>
          <p:cNvPr id="6" name="Rectangle 5"/>
          <p:cNvSpPr/>
          <p:nvPr/>
        </p:nvSpPr>
        <p:spPr>
          <a:xfrm>
            <a:off x="3566062" y="2667974"/>
            <a:ext cx="447558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8</a:t>
            </a:r>
          </a:p>
        </p:txBody>
      </p:sp>
      <p:sp>
        <p:nvSpPr>
          <p:cNvPr id="7" name="Rectangle 6"/>
          <p:cNvSpPr/>
          <p:nvPr/>
        </p:nvSpPr>
        <p:spPr>
          <a:xfrm>
            <a:off x="4409942" y="2685745"/>
            <a:ext cx="442750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=</a:t>
            </a:r>
          </a:p>
        </p:txBody>
      </p:sp>
      <p:sp>
        <p:nvSpPr>
          <p:cNvPr id="10" name="Rectangle 9"/>
          <p:cNvSpPr/>
          <p:nvPr/>
        </p:nvSpPr>
        <p:spPr>
          <a:xfrm>
            <a:off x="5345887" y="2666866"/>
            <a:ext cx="447558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8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020953" y="3329179"/>
            <a:ext cx="447558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874451" y="3346950"/>
            <a:ext cx="423514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x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587128" y="3378243"/>
            <a:ext cx="447558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8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431008" y="3396014"/>
            <a:ext cx="442750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=</a:t>
            </a:r>
          </a:p>
        </p:txBody>
      </p:sp>
      <p:sp>
        <p:nvSpPr>
          <p:cNvPr id="15" name="Rectangle 14"/>
          <p:cNvSpPr/>
          <p:nvPr/>
        </p:nvSpPr>
        <p:spPr>
          <a:xfrm>
            <a:off x="5235508" y="3377135"/>
            <a:ext cx="710451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16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028599" y="4043241"/>
            <a:ext cx="447558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882097" y="4061012"/>
            <a:ext cx="423514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x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594774" y="4092304"/>
            <a:ext cx="447558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8</a:t>
            </a:r>
          </a:p>
        </p:txBody>
      </p:sp>
      <p:sp>
        <p:nvSpPr>
          <p:cNvPr id="19" name="Rectangle 18"/>
          <p:cNvSpPr/>
          <p:nvPr/>
        </p:nvSpPr>
        <p:spPr>
          <a:xfrm>
            <a:off x="4438655" y="4110075"/>
            <a:ext cx="442750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=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243154" y="4091196"/>
            <a:ext cx="710451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24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928610" y="4801585"/>
            <a:ext cx="710451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12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913554" y="4819356"/>
            <a:ext cx="423514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x</a:t>
            </a:r>
          </a:p>
        </p:txBody>
      </p:sp>
      <p:sp>
        <p:nvSpPr>
          <p:cNvPr id="23" name="Rectangle 22"/>
          <p:cNvSpPr/>
          <p:nvPr/>
        </p:nvSpPr>
        <p:spPr>
          <a:xfrm>
            <a:off x="3626230" y="4850649"/>
            <a:ext cx="447558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8</a:t>
            </a:r>
          </a:p>
        </p:txBody>
      </p:sp>
      <p:sp>
        <p:nvSpPr>
          <p:cNvPr id="24" name="Rectangle 23"/>
          <p:cNvSpPr/>
          <p:nvPr/>
        </p:nvSpPr>
        <p:spPr>
          <a:xfrm>
            <a:off x="4470111" y="4868420"/>
            <a:ext cx="442750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=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274610" y="4849541"/>
            <a:ext cx="710451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96</a:t>
            </a: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6084095" y="2013348"/>
            <a:ext cx="1754981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accent2"/>
                </a:solidFill>
                <a:latin typeface="SassoonInfant" pitchFamily="2" charset="0"/>
              </a:defRPr>
            </a:lvl1pPr>
            <a:lvl2pPr marL="742950" indent="-285750" eaLnBrk="0" hangingPunct="0">
              <a:defRPr sz="2400">
                <a:solidFill>
                  <a:schemeClr val="accent2"/>
                </a:solidFill>
                <a:latin typeface="SassoonInfant" pitchFamily="2" charset="0"/>
              </a:defRPr>
            </a:lvl2pPr>
            <a:lvl3pPr marL="1143000" indent="-228600" eaLnBrk="0" hangingPunct="0">
              <a:defRPr sz="2400">
                <a:solidFill>
                  <a:schemeClr val="accent2"/>
                </a:solidFill>
                <a:latin typeface="SassoonInfant" pitchFamily="2" charset="0"/>
              </a:defRPr>
            </a:lvl3pPr>
            <a:lvl4pPr marL="1600200" indent="-228600" eaLnBrk="0" hangingPunct="0">
              <a:defRPr sz="2400">
                <a:solidFill>
                  <a:schemeClr val="accent2"/>
                </a:solidFill>
                <a:latin typeface="SassoonInfant" pitchFamily="2" charset="0"/>
              </a:defRPr>
            </a:lvl4pPr>
            <a:lvl5pPr marL="2057400" indent="-228600" eaLnBrk="0" hangingPunct="0">
              <a:defRPr sz="2400">
                <a:solidFill>
                  <a:schemeClr val="accent2"/>
                </a:solidFill>
                <a:latin typeface="SassoonInfan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SassoonInfan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SassoonInfan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SassoonInfan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SassoonInfant" pitchFamily="2" charset="0"/>
              </a:defRPr>
            </a:lvl9pPr>
          </a:lstStyle>
          <a:p>
            <a:pPr eaLnBrk="1" hangingPunct="1"/>
            <a:r>
              <a:rPr lang="en-GB" altLang="en-US" sz="1800"/>
              <a:t>Similar to the two and four times table except you double three times.</a:t>
            </a:r>
          </a:p>
        </p:txBody>
      </p:sp>
      <p:cxnSp>
        <p:nvCxnSpPr>
          <p:cNvPr id="28" name="Straight Arrow Connector 27"/>
          <p:cNvCxnSpPr/>
          <p:nvPr/>
        </p:nvCxnSpPr>
        <p:spPr>
          <a:xfrm flipH="1">
            <a:off x="2519364" y="2132410"/>
            <a:ext cx="3483769" cy="832247"/>
          </a:xfrm>
          <a:prstGeom prst="straightConnector1">
            <a:avLst/>
          </a:prstGeom>
          <a:ln w="63500">
            <a:solidFill>
              <a:srgbClr val="FFFF00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>
            <a:off x="5819776" y="2240756"/>
            <a:ext cx="264319" cy="772716"/>
          </a:xfrm>
          <a:prstGeom prst="straightConnector1">
            <a:avLst/>
          </a:prstGeom>
          <a:ln w="63500">
            <a:solidFill>
              <a:srgbClr val="FFFF00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Footer Placeholder 7"/>
          <p:cNvSpPr txBox="1">
            <a:spLocks/>
          </p:cNvSpPr>
          <p:nvPr/>
        </p:nvSpPr>
        <p:spPr bwMode="auto">
          <a:xfrm>
            <a:off x="5405718" y="6268259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30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862" y="564776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33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 nodeType="clickPar">
                      <p:stCondLst>
                        <p:cond delay="indefinite"/>
                      </p:stCondLst>
                      <p:childTnLst>
                        <p:par>
                          <p:cTn id="1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11760" y="944724"/>
            <a:ext cx="5508612" cy="133882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5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Double </a:t>
            </a:r>
            <a:r>
              <a:rPr lang="en-US" sz="4050" b="1" dirty="0" err="1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Double</a:t>
            </a:r>
            <a:r>
              <a:rPr lang="en-US" sz="405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en-US" sz="4050" b="1" dirty="0" err="1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Double</a:t>
            </a:r>
            <a:endParaRPr lang="en-US" sz="405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  <a:p>
            <a:pPr algn="ctr">
              <a:defRPr/>
            </a:pPr>
            <a:endParaRPr lang="en-US" sz="405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15460" y="1230600"/>
            <a:ext cx="686406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x8</a:t>
            </a:r>
          </a:p>
        </p:txBody>
      </p:sp>
      <p:sp>
        <p:nvSpPr>
          <p:cNvPr id="4" name="Rectangle 3"/>
          <p:cNvSpPr/>
          <p:nvPr/>
        </p:nvSpPr>
        <p:spPr>
          <a:xfrm>
            <a:off x="1805317" y="2145336"/>
            <a:ext cx="447558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5</a:t>
            </a:r>
          </a:p>
        </p:txBody>
      </p:sp>
      <p:sp>
        <p:nvSpPr>
          <p:cNvPr id="5" name="Rectangle 4"/>
          <p:cNvSpPr/>
          <p:nvPr/>
        </p:nvSpPr>
        <p:spPr>
          <a:xfrm>
            <a:off x="2806806" y="2145336"/>
            <a:ext cx="423514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x</a:t>
            </a:r>
          </a:p>
        </p:txBody>
      </p:sp>
      <p:sp>
        <p:nvSpPr>
          <p:cNvPr id="6" name="Rectangle 5"/>
          <p:cNvSpPr/>
          <p:nvPr/>
        </p:nvSpPr>
        <p:spPr>
          <a:xfrm>
            <a:off x="3926518" y="2147224"/>
            <a:ext cx="447558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8</a:t>
            </a:r>
          </a:p>
        </p:txBody>
      </p:sp>
      <p:sp>
        <p:nvSpPr>
          <p:cNvPr id="7" name="Rectangle 6"/>
          <p:cNvSpPr/>
          <p:nvPr/>
        </p:nvSpPr>
        <p:spPr>
          <a:xfrm>
            <a:off x="4940069" y="2178397"/>
            <a:ext cx="442750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=</a:t>
            </a:r>
          </a:p>
        </p:txBody>
      </p:sp>
      <p:sp>
        <p:nvSpPr>
          <p:cNvPr id="8" name="Rectangle 7"/>
          <p:cNvSpPr/>
          <p:nvPr/>
        </p:nvSpPr>
        <p:spPr>
          <a:xfrm>
            <a:off x="4040932" y="2871853"/>
            <a:ext cx="320922" cy="4154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100" b="1" dirty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5</a:t>
            </a:r>
          </a:p>
        </p:txBody>
      </p:sp>
      <p:sp>
        <p:nvSpPr>
          <p:cNvPr id="9" name="Rectangle 8"/>
          <p:cNvSpPr/>
          <p:nvPr/>
        </p:nvSpPr>
        <p:spPr>
          <a:xfrm>
            <a:off x="2751998" y="4149430"/>
            <a:ext cx="2993385" cy="4154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100" b="1" dirty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double it a second time…</a:t>
            </a:r>
          </a:p>
        </p:txBody>
      </p:sp>
      <p:sp>
        <p:nvSpPr>
          <p:cNvPr id="10" name="Rectangle 9"/>
          <p:cNvSpPr/>
          <p:nvPr/>
        </p:nvSpPr>
        <p:spPr>
          <a:xfrm>
            <a:off x="4020101" y="3695590"/>
            <a:ext cx="457177" cy="4154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100" b="1" dirty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10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273792" y="3264268"/>
            <a:ext cx="1973618" cy="4154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100" b="1" dirty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double it once…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074395" y="4630462"/>
            <a:ext cx="457177" cy="4154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100" b="1" dirty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92441" y="3442098"/>
            <a:ext cx="1646634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1350" dirty="0"/>
              <a:t>Remember to hold out </a:t>
            </a:r>
            <a:r>
              <a:rPr lang="en-GB" sz="1350" dirty="0">
                <a:solidFill>
                  <a:schemeClr val="accent1">
                    <a:lumMod val="75000"/>
                  </a:schemeClr>
                </a:solidFill>
              </a:rPr>
              <a:t>three</a:t>
            </a:r>
            <a:r>
              <a:rPr lang="en-GB" sz="1350" dirty="0"/>
              <a:t> fingers to help you when doubling.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953513" y="5010725"/>
            <a:ext cx="2746201" cy="4154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100" b="1" dirty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double it a third time…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098025" y="5403140"/>
            <a:ext cx="457177" cy="4154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100" b="1" dirty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40</a:t>
            </a:r>
          </a:p>
        </p:txBody>
      </p:sp>
      <p:sp>
        <p:nvSpPr>
          <p:cNvPr id="16" name="Footer Placeholder 7"/>
          <p:cNvSpPr txBox="1">
            <a:spLocks/>
          </p:cNvSpPr>
          <p:nvPr/>
        </p:nvSpPr>
        <p:spPr bwMode="auto">
          <a:xfrm>
            <a:off x="5405718" y="6245957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7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862" y="5625463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5016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1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2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4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6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8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 nodeType="clickPar">
                      <p:stCondLst>
                        <p:cond delay="indefinite"/>
                      </p:stCondLst>
                      <p:childTnLst>
                        <p:par>
                          <p:cTn id="1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8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4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5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6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7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8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9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0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1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6" presetClass="emph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53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5" presetID="6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Motion origin="layout" path="M 0.00452 -0.60671 C 0.00591 -0.3213 0.01042 0.07801 0.02674 0.07176 C 0.05087 0.07176 0.05261 -1.26389 0.08108 -1.26898 C 0.10677 -1.26898 0.09306 -0.10046 0.11771 -0.10555 C 0.14358 -0.10555 0.12969 -0.95116 0.15729 -0.95116 C 0.18195 -0.95116 0.16823 -0.38102 0.19028 -0.38102 C 0.21163 -0.38102 0.20052 -0.81643 0.21962 -0.81643 C 0.23073 -0.81643 0.2316 -0.69792 0.23299 -0.60671 " pathEditMode="relative" rAng="0" ptsTypes="ffffffff">
                                      <p:cBhvr>
                                        <p:cTn id="1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24" y="1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515460" y="1230600"/>
            <a:ext cx="686406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x8</a:t>
            </a:r>
          </a:p>
        </p:txBody>
      </p:sp>
      <p:sp>
        <p:nvSpPr>
          <p:cNvPr id="4" name="Rectangle 3"/>
          <p:cNvSpPr/>
          <p:nvPr/>
        </p:nvSpPr>
        <p:spPr>
          <a:xfrm>
            <a:off x="1673872" y="2145336"/>
            <a:ext cx="710451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30</a:t>
            </a:r>
          </a:p>
        </p:txBody>
      </p:sp>
      <p:sp>
        <p:nvSpPr>
          <p:cNvPr id="5" name="Rectangle 4"/>
          <p:cNvSpPr/>
          <p:nvPr/>
        </p:nvSpPr>
        <p:spPr>
          <a:xfrm>
            <a:off x="2806806" y="2145336"/>
            <a:ext cx="423514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x</a:t>
            </a:r>
          </a:p>
        </p:txBody>
      </p:sp>
      <p:sp>
        <p:nvSpPr>
          <p:cNvPr id="6" name="Rectangle 5"/>
          <p:cNvSpPr/>
          <p:nvPr/>
        </p:nvSpPr>
        <p:spPr>
          <a:xfrm>
            <a:off x="3926518" y="2147224"/>
            <a:ext cx="447558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8</a:t>
            </a:r>
          </a:p>
        </p:txBody>
      </p:sp>
      <p:sp>
        <p:nvSpPr>
          <p:cNvPr id="7" name="Rectangle 6"/>
          <p:cNvSpPr/>
          <p:nvPr/>
        </p:nvSpPr>
        <p:spPr>
          <a:xfrm>
            <a:off x="4940069" y="2178397"/>
            <a:ext cx="442750" cy="71558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4050" b="1" dirty="0">
                <a:ln w="1905"/>
                <a:solidFill>
                  <a:schemeClr val="accent1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=</a:t>
            </a:r>
          </a:p>
        </p:txBody>
      </p:sp>
      <p:sp>
        <p:nvSpPr>
          <p:cNvPr id="8" name="Rectangle 7"/>
          <p:cNvSpPr/>
          <p:nvPr/>
        </p:nvSpPr>
        <p:spPr>
          <a:xfrm>
            <a:off x="3972805" y="2871853"/>
            <a:ext cx="457177" cy="4154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100" b="1" dirty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30</a:t>
            </a:r>
          </a:p>
        </p:txBody>
      </p:sp>
      <p:sp>
        <p:nvSpPr>
          <p:cNvPr id="9" name="Rectangle 8"/>
          <p:cNvSpPr/>
          <p:nvPr/>
        </p:nvSpPr>
        <p:spPr>
          <a:xfrm>
            <a:off x="2751998" y="4149430"/>
            <a:ext cx="2993385" cy="4154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100" b="1" dirty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double it a second time…</a:t>
            </a:r>
          </a:p>
        </p:txBody>
      </p:sp>
      <p:sp>
        <p:nvSpPr>
          <p:cNvPr id="10" name="Rectangle 9"/>
          <p:cNvSpPr/>
          <p:nvPr/>
        </p:nvSpPr>
        <p:spPr>
          <a:xfrm>
            <a:off x="4020101" y="3695590"/>
            <a:ext cx="457177" cy="4154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100" b="1" dirty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60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273792" y="3264268"/>
            <a:ext cx="1973618" cy="4154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100" b="1" dirty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double it once…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006269" y="4630462"/>
            <a:ext cx="593432" cy="4154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100" b="1" dirty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120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92441" y="3442098"/>
            <a:ext cx="1646634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1350" dirty="0"/>
              <a:t>Remember to hold out </a:t>
            </a:r>
            <a:r>
              <a:rPr lang="en-GB" sz="1350" dirty="0">
                <a:solidFill>
                  <a:schemeClr val="accent1">
                    <a:lumMod val="75000"/>
                  </a:schemeClr>
                </a:solidFill>
              </a:rPr>
              <a:t>three</a:t>
            </a:r>
            <a:r>
              <a:rPr lang="en-GB" sz="1350" dirty="0"/>
              <a:t> fingers to help you when doubling.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953513" y="5010725"/>
            <a:ext cx="2746201" cy="4154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100" b="1" dirty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double it a third time…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029898" y="5403140"/>
            <a:ext cx="593432" cy="4154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100" b="1" dirty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240</a:t>
            </a:r>
          </a:p>
        </p:txBody>
      </p:sp>
      <p:sp>
        <p:nvSpPr>
          <p:cNvPr id="16" name="Footer Placeholder 7"/>
          <p:cNvSpPr txBox="1">
            <a:spLocks/>
          </p:cNvSpPr>
          <p:nvPr/>
        </p:nvSpPr>
        <p:spPr bwMode="auto">
          <a:xfrm>
            <a:off x="5405718" y="6268259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7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862" y="564776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2132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1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2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4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6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8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 nodeType="clickPar">
                      <p:stCondLst>
                        <p:cond delay="indefinite"/>
                      </p:stCondLst>
                      <p:childTnLst>
                        <p:par>
                          <p:cTn id="1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8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4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5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6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7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8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9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0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1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6" presetClass="emph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53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5" presetID="6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Motion origin="layout" path="M 0.00452 -0.60671 C 0.00591 -0.3213 0.01042 0.07801 0.02674 0.07176 C 0.05087 0.07176 0.05261 -1.26389 0.08108 -1.26898 C 0.10677 -1.26898 0.09306 -0.10046 0.11771 -0.10555 C 0.14358 -0.10555 0.12969 -0.95116 0.15729 -0.95116 C 0.18195 -0.95116 0.16823 -0.38102 0.19028 -0.38102 C 0.21163 -0.38102 0.20052 -0.81643 0.21962 -0.81643 C 0.23073 -0.81643 0.2316 -0.69792 0.23299 -0.60671 " pathEditMode="relative" rAng="0" ptsTypes="ffffffff">
                                      <p:cBhvr>
                                        <p:cTn id="1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24" y="1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1251467" y="1304575"/>
            <a:ext cx="1606249" cy="1558496"/>
            <a:chOff x="694158" y="651819"/>
            <a:chExt cx="3238754" cy="2282767"/>
          </a:xfrm>
        </p:grpSpPr>
        <p:pic>
          <p:nvPicPr>
            <p:cNvPr id="4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4158" y="667509"/>
              <a:ext cx="432048" cy="2256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47271" y="2341960"/>
              <a:ext cx="416619" cy="385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61414" y="678335"/>
              <a:ext cx="432048" cy="2256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63688" y="651819"/>
              <a:ext cx="432048" cy="2256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9753" y="660750"/>
              <a:ext cx="432048" cy="2256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6293" y="2301482"/>
              <a:ext cx="416619" cy="385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07982" y="1737166"/>
              <a:ext cx="416619" cy="385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" name="TextBox 11"/>
          <p:cNvSpPr txBox="1"/>
          <p:nvPr/>
        </p:nvSpPr>
        <p:spPr>
          <a:xfrm>
            <a:off x="1238026" y="3363124"/>
            <a:ext cx="1944763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50" dirty="0"/>
              <a:t>43   X   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677256" y="3570876"/>
            <a:ext cx="40390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100" dirty="0"/>
              <a:t>Which number is the </a:t>
            </a:r>
            <a:r>
              <a:rPr lang="en-GB" sz="2100" dirty="0">
                <a:solidFill>
                  <a:schemeClr val="tx2"/>
                </a:solidFill>
              </a:rPr>
              <a:t>multiplicand</a:t>
            </a:r>
            <a:r>
              <a:rPr lang="en-GB" sz="2100" dirty="0"/>
              <a:t>?</a:t>
            </a:r>
          </a:p>
          <a:p>
            <a:r>
              <a:rPr lang="en-GB" sz="2100" dirty="0"/>
              <a:t>Which number is the </a:t>
            </a:r>
            <a:r>
              <a:rPr lang="en-GB" sz="2100" dirty="0">
                <a:solidFill>
                  <a:srgbClr val="00B050"/>
                </a:solidFill>
              </a:rPr>
              <a:t>multiplier</a:t>
            </a:r>
            <a:r>
              <a:rPr lang="en-GB" sz="2100" dirty="0"/>
              <a:t>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07126" y="4286461"/>
            <a:ext cx="3694078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100" b="1" dirty="0"/>
              <a:t>STEM SENTENCES:     	</a:t>
            </a:r>
          </a:p>
          <a:p>
            <a:r>
              <a:rPr lang="en-GB" sz="2100" dirty="0"/>
              <a:t>The multiplicand is …</a:t>
            </a:r>
          </a:p>
          <a:p>
            <a:r>
              <a:rPr lang="en-GB" sz="2100" dirty="0"/>
              <a:t>The multiplier is …</a:t>
            </a:r>
          </a:p>
        </p:txBody>
      </p:sp>
      <p:sp>
        <p:nvSpPr>
          <p:cNvPr id="15" name="Oval 14"/>
          <p:cNvSpPr/>
          <p:nvPr/>
        </p:nvSpPr>
        <p:spPr>
          <a:xfrm>
            <a:off x="1189557" y="3320993"/>
            <a:ext cx="851902" cy="832303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16" name="Oval 15"/>
          <p:cNvSpPr/>
          <p:nvPr/>
        </p:nvSpPr>
        <p:spPr>
          <a:xfrm>
            <a:off x="2528214" y="3320993"/>
            <a:ext cx="851902" cy="832303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grpSp>
        <p:nvGrpSpPr>
          <p:cNvPr id="17" name="Group 16"/>
          <p:cNvGrpSpPr/>
          <p:nvPr/>
        </p:nvGrpSpPr>
        <p:grpSpPr>
          <a:xfrm>
            <a:off x="3670236" y="1377333"/>
            <a:ext cx="1606249" cy="1558496"/>
            <a:chOff x="694158" y="651819"/>
            <a:chExt cx="3238754" cy="2282767"/>
          </a:xfrm>
        </p:grpSpPr>
        <p:pic>
          <p:nvPicPr>
            <p:cNvPr id="18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4158" y="667509"/>
              <a:ext cx="432048" cy="2256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47271" y="2341960"/>
              <a:ext cx="416619" cy="385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61414" y="678335"/>
              <a:ext cx="432048" cy="2256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63688" y="651819"/>
              <a:ext cx="432048" cy="2256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9753" y="660750"/>
              <a:ext cx="432048" cy="2256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6293" y="2301482"/>
              <a:ext cx="416619" cy="385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07982" y="1737166"/>
              <a:ext cx="416619" cy="385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5" name="Group 24"/>
          <p:cNvGrpSpPr/>
          <p:nvPr/>
        </p:nvGrpSpPr>
        <p:grpSpPr>
          <a:xfrm>
            <a:off x="5942091" y="1368282"/>
            <a:ext cx="1606249" cy="1558496"/>
            <a:chOff x="694158" y="651819"/>
            <a:chExt cx="3238754" cy="2282767"/>
          </a:xfrm>
        </p:grpSpPr>
        <p:pic>
          <p:nvPicPr>
            <p:cNvPr id="26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4158" y="667509"/>
              <a:ext cx="432048" cy="2256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47271" y="2341960"/>
              <a:ext cx="416619" cy="385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61414" y="678335"/>
              <a:ext cx="432048" cy="2256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63688" y="651819"/>
              <a:ext cx="432048" cy="2256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9753" y="660750"/>
              <a:ext cx="432048" cy="2256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6293" y="2301482"/>
              <a:ext cx="416619" cy="385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07982" y="1737166"/>
              <a:ext cx="416619" cy="385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3" name="TextBox 32"/>
          <p:cNvSpPr txBox="1"/>
          <p:nvPr/>
        </p:nvSpPr>
        <p:spPr>
          <a:xfrm>
            <a:off x="1169244" y="5308253"/>
            <a:ext cx="3459601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50" dirty="0"/>
              <a:t>43   X   3  =  129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45441" y="182880"/>
            <a:ext cx="7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TASK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34" name="Footer Placeholder 7"/>
          <p:cNvSpPr txBox="1">
            <a:spLocks/>
          </p:cNvSpPr>
          <p:nvPr/>
        </p:nvSpPr>
        <p:spPr bwMode="auto">
          <a:xfrm>
            <a:off x="5405718" y="6268259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3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862" y="564776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5856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 animBg="1"/>
      <p:bldP spid="16" grpId="0" animBg="1"/>
      <p:bldP spid="33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441915" y="1052737"/>
            <a:ext cx="2141663" cy="1508833"/>
            <a:chOff x="694159" y="651819"/>
            <a:chExt cx="3238752" cy="2282767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4159" y="667509"/>
              <a:ext cx="432048" cy="2256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47273" y="2341960"/>
              <a:ext cx="416619" cy="385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61414" y="678335"/>
              <a:ext cx="432048" cy="2256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63688" y="651819"/>
              <a:ext cx="432048" cy="2256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9752" y="660750"/>
              <a:ext cx="432048" cy="2256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6292" y="2301481"/>
              <a:ext cx="416619" cy="385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07982" y="1737166"/>
              <a:ext cx="416619" cy="385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TextBox 4"/>
          <p:cNvSpPr txBox="1"/>
          <p:nvPr/>
        </p:nvSpPr>
        <p:spPr>
          <a:xfrm>
            <a:off x="316146" y="3363124"/>
            <a:ext cx="3693640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50" dirty="0"/>
              <a:t>43   X   3    =  129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73694" y="4293096"/>
            <a:ext cx="1827744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50" dirty="0"/>
              <a:t>44   X  3</a:t>
            </a:r>
          </a:p>
        </p:txBody>
      </p:sp>
      <p:sp>
        <p:nvSpPr>
          <p:cNvPr id="16" name="Oval 15"/>
          <p:cNvSpPr/>
          <p:nvPr/>
        </p:nvSpPr>
        <p:spPr>
          <a:xfrm>
            <a:off x="251521" y="3320989"/>
            <a:ext cx="895739" cy="791543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38" name="Oval 37"/>
          <p:cNvSpPr/>
          <p:nvPr/>
        </p:nvSpPr>
        <p:spPr>
          <a:xfrm>
            <a:off x="1586011" y="3342652"/>
            <a:ext cx="860342" cy="790168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grpSp>
        <p:nvGrpSpPr>
          <p:cNvPr id="33" name="Group 32"/>
          <p:cNvGrpSpPr/>
          <p:nvPr/>
        </p:nvGrpSpPr>
        <p:grpSpPr>
          <a:xfrm>
            <a:off x="2251850" y="2403122"/>
            <a:ext cx="6530570" cy="337792"/>
            <a:chOff x="2286448" y="2565743"/>
            <a:chExt cx="6530570" cy="450389"/>
          </a:xfrm>
        </p:grpSpPr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6448" y="2565743"/>
              <a:ext cx="500034" cy="4079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16984" y="2608210"/>
              <a:ext cx="500034" cy="4079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33560" y="2565743"/>
              <a:ext cx="500034" cy="4079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7" name="TextBox 36"/>
          <p:cNvSpPr txBox="1"/>
          <p:nvPr/>
        </p:nvSpPr>
        <p:spPr>
          <a:xfrm>
            <a:off x="107505" y="5407405"/>
            <a:ext cx="8953897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100" dirty="0"/>
              <a:t>Can you use your answer from 43  x  3  to work out  44  x  3?</a:t>
            </a:r>
          </a:p>
        </p:txBody>
      </p:sp>
      <p:sp>
        <p:nvSpPr>
          <p:cNvPr id="2" name="Oval Callout 1"/>
          <p:cNvSpPr/>
          <p:nvPr/>
        </p:nvSpPr>
        <p:spPr>
          <a:xfrm>
            <a:off x="5126438" y="3119349"/>
            <a:ext cx="3372142" cy="1986365"/>
          </a:xfrm>
          <a:prstGeom prst="wedgeEllipse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What’s the same and what’s different about these two calculations</a:t>
            </a:r>
            <a:r>
              <a:rPr lang="en-GB" sz="1350" dirty="0">
                <a:solidFill>
                  <a:schemeClr val="tx1"/>
                </a:solidFill>
              </a:rPr>
              <a:t>? </a:t>
            </a:r>
          </a:p>
        </p:txBody>
      </p:sp>
      <p:grpSp>
        <p:nvGrpSpPr>
          <p:cNvPr id="39" name="Group 38"/>
          <p:cNvGrpSpPr/>
          <p:nvPr/>
        </p:nvGrpSpPr>
        <p:grpSpPr>
          <a:xfrm>
            <a:off x="486459" y="1082680"/>
            <a:ext cx="2141663" cy="1508833"/>
            <a:chOff x="694159" y="651819"/>
            <a:chExt cx="3238752" cy="2282767"/>
          </a:xfrm>
        </p:grpSpPr>
        <p:pic>
          <p:nvPicPr>
            <p:cNvPr id="42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4159" y="667509"/>
              <a:ext cx="432048" cy="2256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47273" y="2341960"/>
              <a:ext cx="416619" cy="385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61414" y="678335"/>
              <a:ext cx="432048" cy="2256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63688" y="651819"/>
              <a:ext cx="432048" cy="2256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9752" y="660750"/>
              <a:ext cx="432048" cy="2256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6292" y="2301481"/>
              <a:ext cx="416619" cy="385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8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07982" y="1737166"/>
              <a:ext cx="416619" cy="385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9" name="Group 48"/>
          <p:cNvGrpSpPr/>
          <p:nvPr/>
        </p:nvGrpSpPr>
        <p:grpSpPr>
          <a:xfrm>
            <a:off x="6675356" y="1139985"/>
            <a:ext cx="2141663" cy="1508833"/>
            <a:chOff x="694159" y="651819"/>
            <a:chExt cx="3238752" cy="2282767"/>
          </a:xfrm>
        </p:grpSpPr>
        <p:pic>
          <p:nvPicPr>
            <p:cNvPr id="50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4159" y="667509"/>
              <a:ext cx="432048" cy="2256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47273" y="2341960"/>
              <a:ext cx="416619" cy="385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2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61414" y="678335"/>
              <a:ext cx="432048" cy="2256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3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63688" y="651819"/>
              <a:ext cx="432048" cy="2256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9752" y="660750"/>
              <a:ext cx="432048" cy="2256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5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6292" y="2301481"/>
              <a:ext cx="416619" cy="385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6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07982" y="1737166"/>
              <a:ext cx="416619" cy="385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6" name="Footer Placeholder 7"/>
          <p:cNvSpPr txBox="1">
            <a:spLocks/>
          </p:cNvSpPr>
          <p:nvPr/>
        </p:nvSpPr>
        <p:spPr bwMode="auto">
          <a:xfrm>
            <a:off x="5405718" y="6268259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7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862" y="564776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5670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16" grpId="0" animBg="1"/>
      <p:bldP spid="38" grpId="0" animBg="1"/>
      <p:bldP spid="37" grpId="0"/>
      <p:bldP spid="2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387046" y="2834943"/>
            <a:ext cx="4212468" cy="529179"/>
            <a:chOff x="539552" y="2636912"/>
            <a:chExt cx="5616624" cy="705571"/>
          </a:xfrm>
        </p:grpSpPr>
        <p:sp>
          <p:nvSpPr>
            <p:cNvPr id="5" name="Rectangle 4"/>
            <p:cNvSpPr/>
            <p:nvPr/>
          </p:nvSpPr>
          <p:spPr>
            <a:xfrm>
              <a:off x="539552" y="2708050"/>
              <a:ext cx="1872208" cy="50405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/>
            </a:p>
          </p:txBody>
        </p:sp>
        <p:sp>
          <p:nvSpPr>
            <p:cNvPr id="6" name="Rectangle 5"/>
            <p:cNvSpPr/>
            <p:nvPr/>
          </p:nvSpPr>
          <p:spPr>
            <a:xfrm>
              <a:off x="4283968" y="2708050"/>
              <a:ext cx="1872208" cy="50405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/>
            </a:p>
          </p:txBody>
        </p:sp>
        <p:sp>
          <p:nvSpPr>
            <p:cNvPr id="7" name="Rectangle 6"/>
            <p:cNvSpPr/>
            <p:nvPr/>
          </p:nvSpPr>
          <p:spPr>
            <a:xfrm>
              <a:off x="2411760" y="2708050"/>
              <a:ext cx="1872208" cy="50405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151620" y="2636912"/>
              <a:ext cx="873408" cy="677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700" dirty="0"/>
                <a:t>44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4896035" y="2665376"/>
              <a:ext cx="774639" cy="677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700" dirty="0"/>
                <a:t>44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023828" y="2665376"/>
              <a:ext cx="873408" cy="677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700" dirty="0"/>
                <a:t>44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1366331" y="1670080"/>
            <a:ext cx="4212468" cy="923330"/>
            <a:chOff x="683568" y="1197622"/>
            <a:chExt cx="5616624" cy="1231105"/>
          </a:xfrm>
        </p:grpSpPr>
        <p:sp>
          <p:nvSpPr>
            <p:cNvPr id="12" name="Rectangle 11"/>
            <p:cNvSpPr/>
            <p:nvPr/>
          </p:nvSpPr>
          <p:spPr>
            <a:xfrm>
              <a:off x="683568" y="1268760"/>
              <a:ext cx="1872208" cy="50405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4427984" y="1268760"/>
              <a:ext cx="1872208" cy="50405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2555776" y="1268760"/>
              <a:ext cx="1872208" cy="50405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295635" y="1197622"/>
              <a:ext cx="985916" cy="12311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700" dirty="0" smtClean="0"/>
                <a:t>43</a:t>
              </a:r>
            </a:p>
            <a:p>
              <a:endParaRPr lang="en-GB" sz="2700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5040052" y="1226086"/>
              <a:ext cx="1029365" cy="677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700" dirty="0"/>
                <a:t>43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167843" y="1226086"/>
              <a:ext cx="944641" cy="677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700" dirty="0" smtClean="0"/>
                <a:t>43</a:t>
              </a:r>
              <a:endParaRPr lang="en-GB" sz="2700" dirty="0"/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5742206" y="1716248"/>
            <a:ext cx="21210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43   X  3   =  129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728554" y="2879374"/>
            <a:ext cx="17972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44   X  3   =  ?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2069682" y="2210949"/>
            <a:ext cx="744567" cy="604760"/>
            <a:chOff x="1449734" y="1804919"/>
            <a:chExt cx="992752" cy="806347"/>
          </a:xfrm>
        </p:grpSpPr>
        <p:sp>
          <p:nvSpPr>
            <p:cNvPr id="21" name="Down Arrow 20"/>
            <p:cNvSpPr/>
            <p:nvPr/>
          </p:nvSpPr>
          <p:spPr>
            <a:xfrm>
              <a:off x="1449734" y="1804919"/>
              <a:ext cx="99628" cy="806347"/>
            </a:xfrm>
            <a:prstGeom prst="downArrow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1599951" y="1915704"/>
              <a:ext cx="842535" cy="615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/>
                <a:t>+  1</a:t>
              </a: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4839361" y="2213749"/>
            <a:ext cx="727515" cy="604760"/>
            <a:chOff x="5142638" y="1808653"/>
            <a:chExt cx="970016" cy="806347"/>
          </a:xfrm>
        </p:grpSpPr>
        <p:sp>
          <p:nvSpPr>
            <p:cNvPr id="24" name="Down Arrow 23"/>
            <p:cNvSpPr/>
            <p:nvPr/>
          </p:nvSpPr>
          <p:spPr>
            <a:xfrm>
              <a:off x="5142638" y="1808653"/>
              <a:ext cx="99628" cy="806347"/>
            </a:xfrm>
            <a:prstGeom prst="downArrow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270119" y="1929004"/>
              <a:ext cx="842535" cy="615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/>
                <a:t>+  1</a:t>
              </a: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3435203" y="2213749"/>
            <a:ext cx="725639" cy="604760"/>
            <a:chOff x="3270430" y="1808652"/>
            <a:chExt cx="967519" cy="806347"/>
          </a:xfrm>
        </p:grpSpPr>
        <p:sp>
          <p:nvSpPr>
            <p:cNvPr id="27" name="Down Arrow 26"/>
            <p:cNvSpPr/>
            <p:nvPr/>
          </p:nvSpPr>
          <p:spPr>
            <a:xfrm>
              <a:off x="3270430" y="1808652"/>
              <a:ext cx="99628" cy="806347"/>
            </a:xfrm>
            <a:prstGeom prst="downArrow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350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395410" y="1929004"/>
              <a:ext cx="842539" cy="615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/>
                <a:t>+  1</a:t>
              </a: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1366337" y="4401117"/>
            <a:ext cx="4799712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300" dirty="0"/>
              <a:t>44   X  3   =    43   x  3  +  ?   </a:t>
            </a:r>
          </a:p>
        </p:txBody>
      </p:sp>
      <p:sp>
        <p:nvSpPr>
          <p:cNvPr id="30" name="Footer Placeholder 7"/>
          <p:cNvSpPr txBox="1">
            <a:spLocks/>
          </p:cNvSpPr>
          <p:nvPr/>
        </p:nvSpPr>
        <p:spPr bwMode="auto">
          <a:xfrm>
            <a:off x="5405718" y="6268259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31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862" y="564776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036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The Importance of Bar Models</a:t>
            </a:r>
            <a:endParaRPr lang="en-US" dirty="0"/>
          </a:p>
        </p:txBody>
      </p:sp>
      <p:sp>
        <p:nvSpPr>
          <p:cNvPr id="3" name="Footer Placeholder 7"/>
          <p:cNvSpPr txBox="1">
            <a:spLocks/>
          </p:cNvSpPr>
          <p:nvPr/>
        </p:nvSpPr>
        <p:spPr bwMode="auto">
          <a:xfrm>
            <a:off x="5405718" y="6268259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862" y="564776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7207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What Are Bar Models?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767402" y="2882757"/>
            <a:ext cx="1969902" cy="4756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9</a:t>
            </a:r>
            <a:endParaRPr lang="en-US" sz="3200" dirty="0"/>
          </a:p>
        </p:txBody>
      </p:sp>
      <p:sp>
        <p:nvSpPr>
          <p:cNvPr id="13" name="Rectangle 12"/>
          <p:cNvSpPr/>
          <p:nvPr/>
        </p:nvSpPr>
        <p:spPr>
          <a:xfrm>
            <a:off x="2737304" y="2882757"/>
            <a:ext cx="1329227" cy="4756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7</a:t>
            </a:r>
            <a:endParaRPr lang="en-US" sz="3200" dirty="0"/>
          </a:p>
        </p:txBody>
      </p:sp>
      <p:sp>
        <p:nvSpPr>
          <p:cNvPr id="14" name="Right Brace 13"/>
          <p:cNvSpPr/>
          <p:nvPr/>
        </p:nvSpPr>
        <p:spPr>
          <a:xfrm rot="16200000">
            <a:off x="2306202" y="980389"/>
            <a:ext cx="221527" cy="3299129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Content Placeholder 5"/>
          <p:cNvSpPr>
            <a:spLocks noGrp="1"/>
          </p:cNvSpPr>
          <p:nvPr>
            <p:ph sz="quarter" idx="4"/>
          </p:nvPr>
        </p:nvSpPr>
        <p:spPr>
          <a:xfrm>
            <a:off x="1874179" y="1925972"/>
            <a:ext cx="1147564" cy="516999"/>
          </a:xfr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3200" dirty="0" smtClean="0"/>
              <a:t>16</a:t>
            </a:r>
            <a:endParaRPr lang="en-US" sz="3200" dirty="0"/>
          </a:p>
        </p:txBody>
      </p:sp>
      <p:sp>
        <p:nvSpPr>
          <p:cNvPr id="9" name="Rectangle 8"/>
          <p:cNvSpPr/>
          <p:nvPr/>
        </p:nvSpPr>
        <p:spPr>
          <a:xfrm>
            <a:off x="908504" y="4553349"/>
            <a:ext cx="1969902" cy="4756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9</a:t>
            </a:r>
            <a:endParaRPr lang="en-US" sz="3200" dirty="0"/>
          </a:p>
        </p:txBody>
      </p:sp>
      <p:sp>
        <p:nvSpPr>
          <p:cNvPr id="10" name="Rectangle 9"/>
          <p:cNvSpPr/>
          <p:nvPr/>
        </p:nvSpPr>
        <p:spPr>
          <a:xfrm>
            <a:off x="908505" y="5318731"/>
            <a:ext cx="1329227" cy="4756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7</a:t>
            </a:r>
            <a:endParaRPr lang="en-US" sz="3200" dirty="0"/>
          </a:p>
        </p:txBody>
      </p:sp>
      <p:sp>
        <p:nvSpPr>
          <p:cNvPr id="11" name="Right Brace 10"/>
          <p:cNvSpPr/>
          <p:nvPr/>
        </p:nvSpPr>
        <p:spPr>
          <a:xfrm>
            <a:off x="3162846" y="4553349"/>
            <a:ext cx="311228" cy="1310585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Content Placeholder 5"/>
          <p:cNvSpPr>
            <a:spLocks noGrp="1"/>
          </p:cNvSpPr>
          <p:nvPr>
            <p:ph sz="quarter" idx="4"/>
          </p:nvPr>
        </p:nvSpPr>
        <p:spPr>
          <a:xfrm>
            <a:off x="3190171" y="4885612"/>
            <a:ext cx="1147564" cy="516999"/>
          </a:xfr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3200" dirty="0" smtClean="0"/>
              <a:t>16</a:t>
            </a:r>
            <a:endParaRPr lang="en-US" sz="3200" dirty="0"/>
          </a:p>
        </p:txBody>
      </p:sp>
      <p:sp>
        <p:nvSpPr>
          <p:cNvPr id="30" name="Content Placeholder 5"/>
          <p:cNvSpPr>
            <a:spLocks noGrp="1"/>
          </p:cNvSpPr>
          <p:nvPr>
            <p:ph sz="quarter" idx="4"/>
          </p:nvPr>
        </p:nvSpPr>
        <p:spPr>
          <a:xfrm>
            <a:off x="7999696" y="5596786"/>
            <a:ext cx="258213" cy="354455"/>
          </a:xfr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1600" dirty="0" smtClean="0"/>
              <a:t>7</a:t>
            </a:r>
            <a:endParaRPr lang="en-US" sz="1600" dirty="0"/>
          </a:p>
        </p:txBody>
      </p:sp>
      <p:sp>
        <p:nvSpPr>
          <p:cNvPr id="31" name="Content Placeholder 5"/>
          <p:cNvSpPr>
            <a:spLocks noGrp="1"/>
          </p:cNvSpPr>
          <p:nvPr>
            <p:ph sz="quarter" idx="4"/>
          </p:nvPr>
        </p:nvSpPr>
        <p:spPr>
          <a:xfrm>
            <a:off x="8395193" y="5601690"/>
            <a:ext cx="258213" cy="354455"/>
          </a:xfr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1600" dirty="0" smtClean="0"/>
              <a:t>8</a:t>
            </a:r>
            <a:endParaRPr lang="en-US" sz="1600" dirty="0"/>
          </a:p>
        </p:txBody>
      </p:sp>
      <p:sp>
        <p:nvSpPr>
          <p:cNvPr id="33" name="Rectangle 32"/>
          <p:cNvSpPr/>
          <p:nvPr/>
        </p:nvSpPr>
        <p:spPr>
          <a:xfrm>
            <a:off x="5842324" y="2072174"/>
            <a:ext cx="939774" cy="909745"/>
          </a:xfrm>
          <a:prstGeom prst="rect">
            <a:avLst/>
          </a:prstGeom>
          <a:solidFill>
            <a:srgbClr val="FFFFFF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3200" dirty="0"/>
          </a:p>
        </p:txBody>
      </p:sp>
      <p:sp>
        <p:nvSpPr>
          <p:cNvPr id="34" name="Rectangle 33"/>
          <p:cNvSpPr/>
          <p:nvPr/>
        </p:nvSpPr>
        <p:spPr>
          <a:xfrm>
            <a:off x="5841319" y="2981919"/>
            <a:ext cx="939774" cy="90974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3200" dirty="0"/>
          </a:p>
        </p:txBody>
      </p:sp>
      <p:sp>
        <p:nvSpPr>
          <p:cNvPr id="35" name="Rectangle 34"/>
          <p:cNvSpPr/>
          <p:nvPr/>
        </p:nvSpPr>
        <p:spPr>
          <a:xfrm>
            <a:off x="6782098" y="2072174"/>
            <a:ext cx="939774" cy="90974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3200" dirty="0"/>
          </a:p>
        </p:txBody>
      </p:sp>
      <p:sp>
        <p:nvSpPr>
          <p:cNvPr id="36" name="Rectangle 35"/>
          <p:cNvSpPr/>
          <p:nvPr/>
        </p:nvSpPr>
        <p:spPr>
          <a:xfrm>
            <a:off x="6781093" y="2981919"/>
            <a:ext cx="939774" cy="90974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3200" dirty="0"/>
          </a:p>
        </p:txBody>
      </p:sp>
      <p:sp>
        <p:nvSpPr>
          <p:cNvPr id="32" name="Footer Placeholder 7"/>
          <p:cNvSpPr txBox="1">
            <a:spLocks/>
          </p:cNvSpPr>
          <p:nvPr/>
        </p:nvSpPr>
        <p:spPr bwMode="auto">
          <a:xfrm>
            <a:off x="5405718" y="6268259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37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862" y="564776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465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302" y="267815"/>
            <a:ext cx="3087780" cy="311105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7152" y="1381123"/>
            <a:ext cx="3491439" cy="304744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375" y="3585825"/>
            <a:ext cx="4471707" cy="28003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Footer Placeholder 7"/>
          <p:cNvSpPr txBox="1">
            <a:spLocks/>
          </p:cNvSpPr>
          <p:nvPr/>
        </p:nvSpPr>
        <p:spPr bwMode="auto">
          <a:xfrm>
            <a:off x="5405718" y="6268259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862" y="564776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4719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Content Placeholder 2"/>
          <p:cNvSpPr>
            <a:spLocks noGrp="1"/>
          </p:cNvSpPr>
          <p:nvPr>
            <p:ph idx="4294967295"/>
          </p:nvPr>
        </p:nvSpPr>
        <p:spPr bwMode="auto">
          <a:xfrm>
            <a:off x="1332310" y="1969295"/>
            <a:ext cx="6156722" cy="937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altLang="en-US" sz="1800"/>
              <a:t>Peter puts 5 bread rolls into each packet.</a:t>
            </a:r>
            <a:br>
              <a:rPr lang="en-GB" altLang="en-US" sz="1800"/>
            </a:br>
            <a:r>
              <a:rPr lang="en-GB" altLang="en-US" sz="1800"/>
              <a:t>He has 4 packets.</a:t>
            </a:r>
            <a:br>
              <a:rPr lang="en-GB" altLang="en-US" sz="1800"/>
            </a:br>
            <a:r>
              <a:rPr lang="en-GB" altLang="en-US" sz="1800"/>
              <a:t>How many bread rolls does he put into the 4 packets altogether?</a:t>
            </a:r>
          </a:p>
        </p:txBody>
      </p:sp>
      <p:sp>
        <p:nvSpPr>
          <p:cNvPr id="2" name="Rectangle 1"/>
          <p:cNvSpPr/>
          <p:nvPr/>
        </p:nvSpPr>
        <p:spPr>
          <a:xfrm>
            <a:off x="2363391" y="3593306"/>
            <a:ext cx="1052513" cy="4191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013" dirty="0"/>
          </a:p>
        </p:txBody>
      </p:sp>
      <p:sp>
        <p:nvSpPr>
          <p:cNvPr id="5" name="Rectangle 4"/>
          <p:cNvSpPr/>
          <p:nvPr/>
        </p:nvSpPr>
        <p:spPr>
          <a:xfrm>
            <a:off x="5513785" y="3593306"/>
            <a:ext cx="1052513" cy="4191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013" dirty="0"/>
          </a:p>
        </p:txBody>
      </p:sp>
      <p:sp>
        <p:nvSpPr>
          <p:cNvPr id="6" name="Rectangle 5"/>
          <p:cNvSpPr/>
          <p:nvPr/>
        </p:nvSpPr>
        <p:spPr>
          <a:xfrm>
            <a:off x="4466035" y="3593306"/>
            <a:ext cx="1052513" cy="4191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013" dirty="0"/>
          </a:p>
        </p:txBody>
      </p:sp>
      <p:sp>
        <p:nvSpPr>
          <p:cNvPr id="7" name="Rectangle 6"/>
          <p:cNvSpPr/>
          <p:nvPr/>
        </p:nvSpPr>
        <p:spPr>
          <a:xfrm>
            <a:off x="3414712" y="3593306"/>
            <a:ext cx="1052513" cy="4191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013" dirty="0"/>
          </a:p>
        </p:txBody>
      </p:sp>
      <p:sp>
        <p:nvSpPr>
          <p:cNvPr id="15" name="Left Brace 14"/>
          <p:cNvSpPr/>
          <p:nvPr/>
        </p:nvSpPr>
        <p:spPr>
          <a:xfrm rot="16200000">
            <a:off x="4325541" y="2089547"/>
            <a:ext cx="284559" cy="4208859"/>
          </a:xfrm>
          <a:prstGeom prst="leftBrace">
            <a:avLst>
              <a:gd name="adj1" fmla="val 8333"/>
              <a:gd name="adj2" fmla="val 4772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sz="1013" dirty="0"/>
          </a:p>
        </p:txBody>
      </p:sp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2363391" y="3346847"/>
            <a:ext cx="4208859" cy="190500"/>
            <a:chOff x="1627278" y="3283292"/>
            <a:chExt cx="5611144" cy="253778"/>
          </a:xfrm>
        </p:grpSpPr>
        <p:sp>
          <p:nvSpPr>
            <p:cNvPr id="14" name="Left Brace 13"/>
            <p:cNvSpPr/>
            <p:nvPr/>
          </p:nvSpPr>
          <p:spPr>
            <a:xfrm rot="5400000">
              <a:off x="6410735" y="2709383"/>
              <a:ext cx="253778" cy="1401595"/>
            </a:xfrm>
            <a:prstGeom prst="leftBrace">
              <a:avLst>
                <a:gd name="adj1" fmla="val 8333"/>
                <a:gd name="adj2" fmla="val 47728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013" dirty="0"/>
            </a:p>
          </p:txBody>
        </p:sp>
        <p:sp>
          <p:nvSpPr>
            <p:cNvPr id="16" name="Left Brace 15"/>
            <p:cNvSpPr/>
            <p:nvPr/>
          </p:nvSpPr>
          <p:spPr>
            <a:xfrm rot="5400000">
              <a:off x="3605957" y="2709382"/>
              <a:ext cx="253778" cy="1401596"/>
            </a:xfrm>
            <a:prstGeom prst="leftBrace">
              <a:avLst>
                <a:gd name="adj1" fmla="val 8333"/>
                <a:gd name="adj2" fmla="val 47728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013" dirty="0"/>
            </a:p>
          </p:txBody>
        </p:sp>
        <p:sp>
          <p:nvSpPr>
            <p:cNvPr id="17" name="Left Brace 16"/>
            <p:cNvSpPr/>
            <p:nvPr/>
          </p:nvSpPr>
          <p:spPr>
            <a:xfrm rot="5400000">
              <a:off x="5005966" y="2709382"/>
              <a:ext cx="253778" cy="1401596"/>
            </a:xfrm>
            <a:prstGeom prst="leftBrace">
              <a:avLst>
                <a:gd name="adj1" fmla="val 8333"/>
                <a:gd name="adj2" fmla="val 47728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013" dirty="0"/>
            </a:p>
          </p:txBody>
        </p:sp>
        <p:sp>
          <p:nvSpPr>
            <p:cNvPr id="18" name="Left Brace 17"/>
            <p:cNvSpPr/>
            <p:nvPr/>
          </p:nvSpPr>
          <p:spPr>
            <a:xfrm rot="5400000">
              <a:off x="2201187" y="2709383"/>
              <a:ext cx="253778" cy="1401595"/>
            </a:xfrm>
            <a:prstGeom prst="leftBrace">
              <a:avLst>
                <a:gd name="adj1" fmla="val 8333"/>
                <a:gd name="adj2" fmla="val 47728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013" dirty="0"/>
            </a:p>
          </p:txBody>
        </p:sp>
      </p:grp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942410" y="3075385"/>
            <a:ext cx="27027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1500"/>
              <a:t>5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4889899" y="3075385"/>
            <a:ext cx="26908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1500"/>
              <a:t>5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3850483" y="3075385"/>
            <a:ext cx="26908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1500"/>
              <a:t>5</a:t>
            </a: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2786064" y="3075385"/>
            <a:ext cx="27027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1500"/>
              <a:t>5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4248151" y="4370785"/>
            <a:ext cx="27027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1500"/>
              <a:t>?</a:t>
            </a:r>
          </a:p>
        </p:txBody>
      </p:sp>
      <p:sp>
        <p:nvSpPr>
          <p:cNvPr id="23" name="Content Placeholder 2"/>
          <p:cNvSpPr txBox="1">
            <a:spLocks/>
          </p:cNvSpPr>
          <p:nvPr/>
        </p:nvSpPr>
        <p:spPr bwMode="auto">
          <a:xfrm>
            <a:off x="1332310" y="4725591"/>
            <a:ext cx="6156722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GB" altLang="en-US"/>
              <a:t>There are 20 bread rolls altogether.</a:t>
            </a:r>
          </a:p>
          <a:p>
            <a:pPr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endParaRPr lang="en-GB" altLang="en-US"/>
          </a:p>
        </p:txBody>
      </p:sp>
      <p:sp>
        <p:nvSpPr>
          <p:cNvPr id="76815" name="Title 1"/>
          <p:cNvSpPr txBox="1">
            <a:spLocks/>
          </p:cNvSpPr>
          <p:nvPr/>
        </p:nvSpPr>
        <p:spPr bwMode="auto">
          <a:xfrm>
            <a:off x="1341835" y="1431133"/>
            <a:ext cx="6147197" cy="421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700" b="1" dirty="0"/>
              <a:t>Extending the bar model to multiplication</a:t>
            </a:r>
          </a:p>
        </p:txBody>
      </p:sp>
      <p:sp>
        <p:nvSpPr>
          <p:cNvPr id="24" name="Footer Placeholder 7"/>
          <p:cNvSpPr txBox="1">
            <a:spLocks/>
          </p:cNvSpPr>
          <p:nvPr/>
        </p:nvSpPr>
        <p:spPr bwMode="auto">
          <a:xfrm>
            <a:off x="6213521" y="5627025"/>
            <a:ext cx="1772983" cy="205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9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9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5128" y="5161654"/>
            <a:ext cx="533342" cy="701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2383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15" grpId="0" animBg="1"/>
      <p:bldP spid="8" grpId="0"/>
      <p:bldP spid="19" grpId="0"/>
      <p:bldP spid="20" grpId="0"/>
      <p:bldP spid="21" grpId="0"/>
      <p:bldP spid="22" grpId="0"/>
      <p:bldP spid="23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auto">
          <a:xfrm>
            <a:off x="2087166" y="2726532"/>
            <a:ext cx="1675209" cy="378619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762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lvl1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00628C"/>
              </a:buClr>
              <a:buFont typeface="Arial" panose="020B0604020202020204" pitchFamily="34" charset="0"/>
              <a:buChar char="●"/>
              <a:defRPr/>
            </a:pPr>
            <a:r>
              <a:rPr lang="en-GB" altLang="en-US" sz="2100"/>
              <a:t>12</a:t>
            </a:r>
          </a:p>
        </p:txBody>
      </p:sp>
      <p:sp>
        <p:nvSpPr>
          <p:cNvPr id="77829" name="Rectangle 5"/>
          <p:cNvSpPr>
            <a:spLocks noChangeArrowheads="1"/>
          </p:cNvSpPr>
          <p:nvPr/>
        </p:nvSpPr>
        <p:spPr bwMode="auto">
          <a:xfrm>
            <a:off x="1925241" y="2240756"/>
            <a:ext cx="6858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00628C"/>
              </a:buClr>
              <a:buFont typeface="Arial" panose="020B0604020202020204" pitchFamily="34" charset="0"/>
              <a:buChar char="●"/>
            </a:pPr>
            <a:endParaRPr lang="en-US" altLang="en-US" sz="2100">
              <a:latin typeface="Arial" panose="020B0604020202020204" pitchFamily="34" charset="0"/>
            </a:endParaRPr>
          </a:p>
        </p:txBody>
      </p:sp>
      <p:sp>
        <p:nvSpPr>
          <p:cNvPr id="77830" name="Rectangle 6"/>
          <p:cNvSpPr>
            <a:spLocks noChangeArrowheads="1"/>
          </p:cNvSpPr>
          <p:nvPr/>
        </p:nvSpPr>
        <p:spPr bwMode="auto">
          <a:xfrm>
            <a:off x="1818085" y="2457450"/>
            <a:ext cx="2051447" cy="7012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00628C"/>
              </a:buClr>
              <a:buFont typeface="Arial" panose="020B0604020202020204" pitchFamily="34" charset="0"/>
              <a:buChar char="●"/>
            </a:pPr>
            <a:endParaRPr lang="en-US" altLang="en-US" sz="2100">
              <a:latin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3815955" y="2726532"/>
            <a:ext cx="1674019" cy="378619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762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lvl1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00628C"/>
              </a:buClr>
              <a:buFont typeface="Arial" panose="020B0604020202020204" pitchFamily="34" charset="0"/>
              <a:buChar char="●"/>
              <a:defRPr/>
            </a:pPr>
            <a:r>
              <a:rPr lang="en-GB" altLang="en-US" sz="2100" dirty="0"/>
              <a:t>12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2087166" y="3699273"/>
            <a:ext cx="1675209" cy="3774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762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lvl1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00628C"/>
              </a:buClr>
              <a:buFont typeface="Arial" panose="020B0604020202020204" pitchFamily="34" charset="0"/>
              <a:buChar char="●"/>
              <a:defRPr/>
            </a:pPr>
            <a:r>
              <a:rPr lang="en-GB" altLang="en-US" sz="2100"/>
              <a:t>12</a:t>
            </a:r>
          </a:p>
        </p:txBody>
      </p:sp>
      <p:sp>
        <p:nvSpPr>
          <p:cNvPr id="10" name="Rectangle 9"/>
          <p:cNvSpPr/>
          <p:nvPr/>
        </p:nvSpPr>
        <p:spPr bwMode="auto">
          <a:xfrm>
            <a:off x="3815955" y="3699273"/>
            <a:ext cx="1674019" cy="3774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762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lvl1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00628C"/>
              </a:buClr>
              <a:buFont typeface="Arial" panose="020B0604020202020204" pitchFamily="34" charset="0"/>
              <a:buChar char="●"/>
              <a:defRPr/>
            </a:pPr>
            <a:r>
              <a:rPr lang="en-GB" altLang="en-US" sz="2100"/>
              <a:t>12</a:t>
            </a:r>
          </a:p>
        </p:txBody>
      </p:sp>
      <p:sp>
        <p:nvSpPr>
          <p:cNvPr id="11" name="Rectangle 10"/>
          <p:cNvSpPr/>
          <p:nvPr/>
        </p:nvSpPr>
        <p:spPr bwMode="auto">
          <a:xfrm>
            <a:off x="5543551" y="3699273"/>
            <a:ext cx="1675210" cy="37742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762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lvl1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00628C"/>
              </a:buClr>
              <a:buFont typeface="Arial" panose="020B0604020202020204" pitchFamily="34" charset="0"/>
              <a:buChar char="●"/>
              <a:defRPr/>
            </a:pPr>
            <a:r>
              <a:rPr lang="en-GB" altLang="en-US" sz="2100"/>
              <a:t>12</a:t>
            </a:r>
          </a:p>
        </p:txBody>
      </p:sp>
      <p:sp>
        <p:nvSpPr>
          <p:cNvPr id="77835" name="TextBox 11"/>
          <p:cNvSpPr txBox="1">
            <a:spLocks noChangeArrowheads="1"/>
          </p:cNvSpPr>
          <p:nvPr/>
        </p:nvSpPr>
        <p:spPr bwMode="auto">
          <a:xfrm>
            <a:off x="1537098" y="4489847"/>
            <a:ext cx="6103144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100" dirty="0">
                <a:latin typeface="Arial" panose="020B0604020202020204" pitchFamily="34" charset="0"/>
              </a:rPr>
              <a:t>Tim and Sally share marbles in the ratio of 2:3</a:t>
            </a:r>
          </a:p>
          <a:p>
            <a:pPr eaLnBrk="1" hangingPunct="1"/>
            <a:r>
              <a:rPr lang="en-GB" altLang="en-US" sz="2100" dirty="0">
                <a:latin typeface="Arial" panose="020B0604020202020204" pitchFamily="34" charset="0"/>
              </a:rPr>
              <a:t>If Sally has 36 marbles, how many are there altogether?</a:t>
            </a:r>
          </a:p>
        </p:txBody>
      </p:sp>
      <p:sp>
        <p:nvSpPr>
          <p:cNvPr id="12" name="Footer Placeholder 7"/>
          <p:cNvSpPr txBox="1">
            <a:spLocks/>
          </p:cNvSpPr>
          <p:nvPr/>
        </p:nvSpPr>
        <p:spPr bwMode="auto">
          <a:xfrm>
            <a:off x="6213521" y="5627025"/>
            <a:ext cx="1772983" cy="205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9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9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3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5128" y="5161654"/>
            <a:ext cx="533342" cy="701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 txBox="1">
            <a:spLocks/>
          </p:cNvSpPr>
          <p:nvPr/>
        </p:nvSpPr>
        <p:spPr bwMode="auto">
          <a:xfrm>
            <a:off x="1341835" y="1206385"/>
            <a:ext cx="5665794" cy="646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2700" b="1" dirty="0"/>
              <a:t>Extending the bar model to ratios</a:t>
            </a:r>
          </a:p>
        </p:txBody>
      </p:sp>
    </p:spTree>
    <p:extLst>
      <p:ext uri="{BB962C8B-B14F-4D97-AF65-F5344CB8AC3E}">
        <p14:creationId xmlns:p14="http://schemas.microsoft.com/office/powerpoint/2010/main" val="3413800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222" y="1005012"/>
            <a:ext cx="6062550" cy="4573836"/>
          </a:xfrm>
          <a:prstGeom prst="rect">
            <a:avLst/>
          </a:prstGeom>
        </p:spPr>
      </p:pic>
      <p:sp>
        <p:nvSpPr>
          <p:cNvPr id="3" name="Footer Placeholder 7"/>
          <p:cNvSpPr txBox="1">
            <a:spLocks/>
          </p:cNvSpPr>
          <p:nvPr/>
        </p:nvSpPr>
        <p:spPr bwMode="auto">
          <a:xfrm>
            <a:off x="6263397" y="5372871"/>
            <a:ext cx="1772983" cy="205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9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9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5003" y="4907499"/>
            <a:ext cx="533342" cy="7017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01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A Consistent Picture</a:t>
            </a:r>
            <a:endParaRPr lang="en-GB" dirty="0"/>
          </a:p>
        </p:txBody>
      </p:sp>
      <p:grpSp>
        <p:nvGrpSpPr>
          <p:cNvPr id="8" name="Group 7"/>
          <p:cNvGrpSpPr/>
          <p:nvPr/>
        </p:nvGrpSpPr>
        <p:grpSpPr>
          <a:xfrm>
            <a:off x="-67566" y="1196158"/>
            <a:ext cx="4024732" cy="1494773"/>
            <a:chOff x="-67566" y="1196158"/>
            <a:chExt cx="4024732" cy="1494773"/>
          </a:xfrm>
        </p:grpSpPr>
        <p:sp>
          <p:nvSpPr>
            <p:cNvPr id="5" name="Right Brace 4"/>
            <p:cNvSpPr/>
            <p:nvPr/>
          </p:nvSpPr>
          <p:spPr>
            <a:xfrm rot="16200000">
              <a:off x="2072552" y="301063"/>
              <a:ext cx="189911" cy="3579317"/>
            </a:xfrm>
            <a:prstGeom prst="rightBrac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377848" y="2213355"/>
              <a:ext cx="715864" cy="47757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4000" dirty="0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093712" y="2213354"/>
              <a:ext cx="2863453" cy="47757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4000" dirty="0"/>
            </a:p>
          </p:txBody>
        </p:sp>
        <p:sp>
          <p:nvSpPr>
            <p:cNvPr id="46" name="Title 1"/>
            <p:cNvSpPr txBox="1">
              <a:spLocks/>
            </p:cNvSpPr>
            <p:nvPr/>
          </p:nvSpPr>
          <p:spPr>
            <a:xfrm>
              <a:off x="-67566" y="1196158"/>
              <a:ext cx="2080305" cy="82396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4400" b="1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US" sz="2400" dirty="0" smtClean="0"/>
                <a:t>4 + 11 = ?</a:t>
              </a:r>
              <a:endParaRPr lang="en-US" sz="2400" dirty="0"/>
            </a:p>
          </p:txBody>
        </p:sp>
        <p:sp>
          <p:nvSpPr>
            <p:cNvPr id="17" name="Content Placeholder 3"/>
            <p:cNvSpPr txBox="1">
              <a:spLocks/>
            </p:cNvSpPr>
            <p:nvPr/>
          </p:nvSpPr>
          <p:spPr>
            <a:xfrm>
              <a:off x="468923" y="2166234"/>
              <a:ext cx="535395" cy="4955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lIns="91440" tIns="45720" rIns="91440" bIns="45720" rtlCol="0">
              <a:noAutofit/>
            </a:bodyPr>
            <a:lstStyle>
              <a:lvl1pPr marL="342900" indent="-3429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/>
                <a:buChar char="»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/>
                <a:buNone/>
              </a:pPr>
              <a:r>
                <a:rPr lang="en-US" sz="3200" dirty="0" smtClean="0"/>
                <a:t>4</a:t>
              </a:r>
              <a:endParaRPr lang="en-US" sz="3200" dirty="0"/>
            </a:p>
          </p:txBody>
        </p:sp>
        <p:sp>
          <p:nvSpPr>
            <p:cNvPr id="18" name="Content Placeholder 3"/>
            <p:cNvSpPr txBox="1">
              <a:spLocks/>
            </p:cNvSpPr>
            <p:nvPr/>
          </p:nvSpPr>
          <p:spPr>
            <a:xfrm>
              <a:off x="2047094" y="2169183"/>
              <a:ext cx="845064" cy="49263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lIns="91440" tIns="45720" rIns="91440" bIns="45720" rtlCol="0">
              <a:noAutofit/>
            </a:bodyPr>
            <a:lstStyle>
              <a:lvl1pPr marL="342900" indent="-3429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/>
                <a:buChar char="»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/>
                <a:buNone/>
              </a:pPr>
              <a:r>
                <a:rPr lang="en-US" sz="3200" dirty="0" smtClean="0"/>
                <a:t>11</a:t>
              </a:r>
              <a:endParaRPr lang="en-US" sz="3200" dirty="0"/>
            </a:p>
          </p:txBody>
        </p:sp>
        <p:sp>
          <p:nvSpPr>
            <p:cNvPr id="21" name="Content Placeholder 3"/>
            <p:cNvSpPr txBox="1">
              <a:spLocks/>
            </p:cNvSpPr>
            <p:nvPr/>
          </p:nvSpPr>
          <p:spPr>
            <a:xfrm>
              <a:off x="1911532" y="1535354"/>
              <a:ext cx="535395" cy="37835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lIns="91440" tIns="45720" rIns="91440" bIns="45720" rtlCol="0">
              <a:noAutofit/>
            </a:bodyPr>
            <a:lstStyle>
              <a:lvl1pPr marL="342900" indent="-3429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/>
                <a:buChar char="»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/>
                <a:buNone/>
              </a:pPr>
              <a:r>
                <a:rPr lang="en-US" sz="3200" dirty="0" smtClean="0"/>
                <a:t>?</a:t>
              </a:r>
              <a:endParaRPr lang="en-US" sz="3200" dirty="0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457599" y="1221558"/>
            <a:ext cx="4034906" cy="1469374"/>
            <a:chOff x="4457599" y="1221558"/>
            <a:chExt cx="4034906" cy="1469374"/>
          </a:xfrm>
        </p:grpSpPr>
        <p:sp>
          <p:nvSpPr>
            <p:cNvPr id="47" name="Title 1"/>
            <p:cNvSpPr txBox="1">
              <a:spLocks/>
            </p:cNvSpPr>
            <p:nvPr/>
          </p:nvSpPr>
          <p:spPr>
            <a:xfrm>
              <a:off x="4457599" y="1221558"/>
              <a:ext cx="1980844" cy="73353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4400" b="1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US" sz="2400" dirty="0" smtClean="0"/>
                <a:t>15 - 4 = ?</a:t>
              </a:r>
              <a:endParaRPr lang="en-US" sz="2400" dirty="0"/>
            </a:p>
          </p:txBody>
        </p:sp>
        <p:sp>
          <p:nvSpPr>
            <p:cNvPr id="53" name="Right Brace 52"/>
            <p:cNvSpPr/>
            <p:nvPr/>
          </p:nvSpPr>
          <p:spPr>
            <a:xfrm rot="16200000">
              <a:off x="6607891" y="301064"/>
              <a:ext cx="189911" cy="3579317"/>
            </a:xfrm>
            <a:prstGeom prst="rightBrac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Rectangle 53"/>
            <p:cNvSpPr/>
            <p:nvPr/>
          </p:nvSpPr>
          <p:spPr>
            <a:xfrm>
              <a:off x="4913187" y="2213356"/>
              <a:ext cx="715864" cy="47757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4000" dirty="0"/>
            </a:p>
          </p:txBody>
        </p:sp>
        <p:sp>
          <p:nvSpPr>
            <p:cNvPr id="55" name="Rectangle 54"/>
            <p:cNvSpPr/>
            <p:nvPr/>
          </p:nvSpPr>
          <p:spPr>
            <a:xfrm>
              <a:off x="5629051" y="2213355"/>
              <a:ext cx="2863453" cy="47757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4000" dirty="0"/>
            </a:p>
          </p:txBody>
        </p:sp>
        <p:sp>
          <p:nvSpPr>
            <p:cNvPr id="58" name="Content Placeholder 3"/>
            <p:cNvSpPr txBox="1">
              <a:spLocks/>
            </p:cNvSpPr>
            <p:nvPr/>
          </p:nvSpPr>
          <p:spPr>
            <a:xfrm>
              <a:off x="5004262" y="2166235"/>
              <a:ext cx="535395" cy="4955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lIns="91440" tIns="45720" rIns="91440" bIns="45720" rtlCol="0">
              <a:noAutofit/>
            </a:bodyPr>
            <a:lstStyle>
              <a:lvl1pPr marL="342900" indent="-3429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/>
                <a:buChar char="»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/>
                <a:buNone/>
              </a:pPr>
              <a:r>
                <a:rPr lang="en-US" sz="3200" dirty="0" smtClean="0"/>
                <a:t>4</a:t>
              </a:r>
              <a:endParaRPr lang="en-US" sz="3200" dirty="0"/>
            </a:p>
          </p:txBody>
        </p:sp>
        <p:sp>
          <p:nvSpPr>
            <p:cNvPr id="59" name="Content Placeholder 3"/>
            <p:cNvSpPr txBox="1">
              <a:spLocks/>
            </p:cNvSpPr>
            <p:nvPr/>
          </p:nvSpPr>
          <p:spPr>
            <a:xfrm>
              <a:off x="6262605" y="1501659"/>
              <a:ext cx="845064" cy="49263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lIns="91440" tIns="45720" rIns="91440" bIns="45720" rtlCol="0">
              <a:noAutofit/>
            </a:bodyPr>
            <a:lstStyle>
              <a:lvl1pPr marL="342900" indent="-3429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/>
                <a:buChar char="»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/>
                <a:buNone/>
              </a:pPr>
              <a:r>
                <a:rPr lang="en-US" sz="3200" dirty="0" smtClean="0"/>
                <a:t>15</a:t>
              </a:r>
              <a:endParaRPr lang="en-US" sz="3200" dirty="0"/>
            </a:p>
          </p:txBody>
        </p:sp>
        <p:sp>
          <p:nvSpPr>
            <p:cNvPr id="60" name="Content Placeholder 3"/>
            <p:cNvSpPr txBox="1">
              <a:spLocks/>
            </p:cNvSpPr>
            <p:nvPr/>
          </p:nvSpPr>
          <p:spPr>
            <a:xfrm>
              <a:off x="6769633" y="2169183"/>
              <a:ext cx="535395" cy="45746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lIns="91440" tIns="45720" rIns="91440" bIns="45720" rtlCol="0">
              <a:noAutofit/>
            </a:bodyPr>
            <a:lstStyle>
              <a:lvl1pPr marL="342900" indent="-3429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/>
                <a:buChar char="»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/>
                <a:buNone/>
              </a:pPr>
              <a:r>
                <a:rPr lang="en-US" sz="3200" dirty="0" smtClean="0"/>
                <a:t>?</a:t>
              </a:r>
              <a:endParaRPr lang="en-US" sz="3200" dirty="0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-4468" y="2882325"/>
            <a:ext cx="3976412" cy="1566007"/>
            <a:chOff x="-4468" y="2882325"/>
            <a:chExt cx="3976412" cy="1566007"/>
          </a:xfrm>
        </p:grpSpPr>
        <p:grpSp>
          <p:nvGrpSpPr>
            <p:cNvPr id="34" name="Group 33"/>
            <p:cNvGrpSpPr/>
            <p:nvPr/>
          </p:nvGrpSpPr>
          <p:grpSpPr>
            <a:xfrm>
              <a:off x="393466" y="3969190"/>
              <a:ext cx="3572017" cy="479142"/>
              <a:chOff x="1315006" y="4456215"/>
              <a:chExt cx="6482618" cy="795487"/>
            </a:xfrm>
          </p:grpSpPr>
          <p:sp>
            <p:nvSpPr>
              <p:cNvPr id="26" name="Rectangle 25"/>
              <p:cNvSpPr/>
              <p:nvPr/>
            </p:nvSpPr>
            <p:spPr>
              <a:xfrm>
                <a:off x="2600932" y="4456215"/>
                <a:ext cx="1299173" cy="792887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sz="4000" dirty="0"/>
              </a:p>
            </p:txBody>
          </p:sp>
          <p:sp>
            <p:nvSpPr>
              <p:cNvPr id="27" name="Rectangle 26"/>
              <p:cNvSpPr/>
              <p:nvPr/>
            </p:nvSpPr>
            <p:spPr>
              <a:xfrm>
                <a:off x="3900105" y="4456215"/>
                <a:ext cx="1299173" cy="792887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sz="4000" dirty="0"/>
              </a:p>
            </p:txBody>
          </p:sp>
          <p:sp>
            <p:nvSpPr>
              <p:cNvPr id="28" name="Rectangle 27"/>
              <p:cNvSpPr/>
              <p:nvPr/>
            </p:nvSpPr>
            <p:spPr>
              <a:xfrm>
                <a:off x="5199278" y="4456215"/>
                <a:ext cx="1299173" cy="792887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sz="4000" dirty="0"/>
              </a:p>
            </p:txBody>
          </p:sp>
          <p:sp>
            <p:nvSpPr>
              <p:cNvPr id="29" name="Rectangle 28"/>
              <p:cNvSpPr/>
              <p:nvPr/>
            </p:nvSpPr>
            <p:spPr>
              <a:xfrm>
                <a:off x="6498451" y="4456215"/>
                <a:ext cx="1299173" cy="792887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sz="4000" dirty="0"/>
              </a:p>
            </p:txBody>
          </p:sp>
          <p:sp>
            <p:nvSpPr>
              <p:cNvPr id="99" name="Rectangle 98"/>
              <p:cNvSpPr/>
              <p:nvPr/>
            </p:nvSpPr>
            <p:spPr>
              <a:xfrm>
                <a:off x="1315006" y="4458815"/>
                <a:ext cx="1299173" cy="792887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sz="4000" dirty="0"/>
              </a:p>
            </p:txBody>
          </p:sp>
        </p:grpSp>
        <p:sp>
          <p:nvSpPr>
            <p:cNvPr id="48" name="Title 1"/>
            <p:cNvSpPr txBox="1">
              <a:spLocks/>
            </p:cNvSpPr>
            <p:nvPr/>
          </p:nvSpPr>
          <p:spPr>
            <a:xfrm>
              <a:off x="-4468" y="2882325"/>
              <a:ext cx="1843928" cy="106161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4400" b="1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US" sz="2400" dirty="0" smtClean="0"/>
                <a:t>5 x 4 = ?</a:t>
              </a:r>
              <a:endParaRPr lang="en-US" sz="2400" dirty="0"/>
            </a:p>
          </p:txBody>
        </p:sp>
        <p:sp>
          <p:nvSpPr>
            <p:cNvPr id="61" name="Right Brace 60"/>
            <p:cNvSpPr/>
            <p:nvPr/>
          </p:nvSpPr>
          <p:spPr>
            <a:xfrm rot="16200000">
              <a:off x="2087330" y="2050845"/>
              <a:ext cx="189911" cy="3579317"/>
            </a:xfrm>
            <a:prstGeom prst="rightBrac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Content Placeholder 3"/>
            <p:cNvSpPr txBox="1">
              <a:spLocks/>
            </p:cNvSpPr>
            <p:nvPr/>
          </p:nvSpPr>
          <p:spPr>
            <a:xfrm>
              <a:off x="483701" y="3916016"/>
              <a:ext cx="535395" cy="4955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lIns="91440" tIns="45720" rIns="91440" bIns="45720" rtlCol="0">
              <a:noAutofit/>
            </a:bodyPr>
            <a:lstStyle>
              <a:lvl1pPr marL="342900" indent="-3429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/>
                <a:buChar char="»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/>
                <a:buNone/>
              </a:pPr>
              <a:r>
                <a:rPr lang="en-US" sz="3200" dirty="0" smtClean="0"/>
                <a:t>4</a:t>
              </a:r>
              <a:endParaRPr lang="en-US" sz="3200" dirty="0"/>
            </a:p>
          </p:txBody>
        </p:sp>
        <p:sp>
          <p:nvSpPr>
            <p:cNvPr id="68" name="Content Placeholder 3"/>
            <p:cNvSpPr txBox="1">
              <a:spLocks/>
            </p:cNvSpPr>
            <p:nvPr/>
          </p:nvSpPr>
          <p:spPr>
            <a:xfrm>
              <a:off x="1926310" y="3285136"/>
              <a:ext cx="535395" cy="37835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lIns="91440" tIns="45720" rIns="91440" bIns="45720" rtlCol="0">
              <a:noAutofit/>
            </a:bodyPr>
            <a:lstStyle>
              <a:lvl1pPr marL="342900" indent="-3429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/>
                <a:buChar char="»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/>
                <a:buNone/>
              </a:pPr>
              <a:r>
                <a:rPr lang="en-US" sz="3200" dirty="0" smtClean="0"/>
                <a:t>?</a:t>
              </a:r>
              <a:endParaRPr lang="en-US" sz="3200" dirty="0"/>
            </a:p>
          </p:txBody>
        </p:sp>
        <p:sp>
          <p:nvSpPr>
            <p:cNvPr id="69" name="Content Placeholder 3"/>
            <p:cNvSpPr txBox="1">
              <a:spLocks/>
            </p:cNvSpPr>
            <p:nvPr/>
          </p:nvSpPr>
          <p:spPr>
            <a:xfrm>
              <a:off x="1203986" y="3904522"/>
              <a:ext cx="535395" cy="4955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lIns="91440" tIns="45720" rIns="91440" bIns="45720" rtlCol="0">
              <a:noAutofit/>
            </a:bodyPr>
            <a:lstStyle>
              <a:lvl1pPr marL="342900" indent="-3429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/>
                <a:buChar char="»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/>
                <a:buNone/>
              </a:pPr>
              <a:r>
                <a:rPr lang="en-US" sz="3200" dirty="0" smtClean="0"/>
                <a:t>4</a:t>
              </a:r>
              <a:endParaRPr lang="en-US" sz="3200" dirty="0"/>
            </a:p>
          </p:txBody>
        </p:sp>
        <p:sp>
          <p:nvSpPr>
            <p:cNvPr id="70" name="Content Placeholder 3"/>
            <p:cNvSpPr txBox="1">
              <a:spLocks/>
            </p:cNvSpPr>
            <p:nvPr/>
          </p:nvSpPr>
          <p:spPr>
            <a:xfrm>
              <a:off x="1924271" y="3916474"/>
              <a:ext cx="535395" cy="4955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lIns="91440" tIns="45720" rIns="91440" bIns="45720" rtlCol="0">
              <a:noAutofit/>
            </a:bodyPr>
            <a:lstStyle>
              <a:lvl1pPr marL="342900" indent="-3429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/>
                <a:buChar char="»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/>
                <a:buNone/>
              </a:pPr>
              <a:r>
                <a:rPr lang="en-US" sz="3200" dirty="0" smtClean="0"/>
                <a:t>4</a:t>
              </a:r>
              <a:endParaRPr lang="en-US" sz="3200" dirty="0"/>
            </a:p>
          </p:txBody>
        </p:sp>
        <p:sp>
          <p:nvSpPr>
            <p:cNvPr id="71" name="Content Placeholder 3"/>
            <p:cNvSpPr txBox="1">
              <a:spLocks/>
            </p:cNvSpPr>
            <p:nvPr/>
          </p:nvSpPr>
          <p:spPr>
            <a:xfrm>
              <a:off x="2644556" y="3916703"/>
              <a:ext cx="535395" cy="4955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lIns="91440" tIns="45720" rIns="91440" bIns="45720" rtlCol="0">
              <a:noAutofit/>
            </a:bodyPr>
            <a:lstStyle>
              <a:lvl1pPr marL="342900" indent="-3429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/>
                <a:buChar char="»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/>
                <a:buNone/>
              </a:pPr>
              <a:r>
                <a:rPr lang="en-US" sz="3200" dirty="0" smtClean="0"/>
                <a:t>4</a:t>
              </a:r>
              <a:endParaRPr lang="en-US" sz="3200" dirty="0"/>
            </a:p>
          </p:txBody>
        </p:sp>
        <p:sp>
          <p:nvSpPr>
            <p:cNvPr id="72" name="Content Placeholder 3"/>
            <p:cNvSpPr txBox="1">
              <a:spLocks/>
            </p:cNvSpPr>
            <p:nvPr/>
          </p:nvSpPr>
          <p:spPr>
            <a:xfrm>
              <a:off x="3364841" y="3916932"/>
              <a:ext cx="535395" cy="4955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lIns="91440" tIns="45720" rIns="91440" bIns="45720" rtlCol="0">
              <a:noAutofit/>
            </a:bodyPr>
            <a:lstStyle>
              <a:lvl1pPr marL="342900" indent="-3429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/>
                <a:buChar char="»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/>
                <a:buNone/>
              </a:pPr>
              <a:r>
                <a:rPr lang="en-US" sz="3200" dirty="0" smtClean="0"/>
                <a:t>4</a:t>
              </a:r>
              <a:endParaRPr lang="en-US" sz="3200" dirty="0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4367373" y="2985311"/>
            <a:ext cx="4123918" cy="1463022"/>
            <a:chOff x="4367373" y="2985311"/>
            <a:chExt cx="4123918" cy="1463022"/>
          </a:xfrm>
        </p:grpSpPr>
        <p:sp>
          <p:nvSpPr>
            <p:cNvPr id="49" name="Title 1"/>
            <p:cNvSpPr txBox="1">
              <a:spLocks/>
            </p:cNvSpPr>
            <p:nvPr/>
          </p:nvSpPr>
          <p:spPr>
            <a:xfrm>
              <a:off x="4367373" y="2985311"/>
              <a:ext cx="2267725" cy="7560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4400" b="1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US" sz="2400" dirty="0" smtClean="0"/>
                <a:t>20 </a:t>
              </a:r>
              <a:r>
                <a:rPr lang="en-US" sz="2400" dirty="0" smtClean="0">
                  <a:latin typeface="Cambria Math"/>
                  <a:ea typeface="Cambria Math"/>
                </a:rPr>
                <a:t>÷ </a:t>
              </a:r>
              <a:r>
                <a:rPr lang="en-US" sz="2400" dirty="0" smtClean="0"/>
                <a:t>5 = ?</a:t>
              </a:r>
              <a:endParaRPr lang="en-US" sz="2400" dirty="0"/>
            </a:p>
          </p:txBody>
        </p:sp>
        <p:grpSp>
          <p:nvGrpSpPr>
            <p:cNvPr id="73" name="Group 72"/>
            <p:cNvGrpSpPr/>
            <p:nvPr/>
          </p:nvGrpSpPr>
          <p:grpSpPr>
            <a:xfrm>
              <a:off x="5621377" y="3969190"/>
              <a:ext cx="2863453" cy="477576"/>
              <a:chOff x="2600932" y="4456215"/>
              <a:chExt cx="5196692" cy="792887"/>
            </a:xfrm>
          </p:grpSpPr>
          <p:sp>
            <p:nvSpPr>
              <p:cNvPr id="74" name="Rectangle 73"/>
              <p:cNvSpPr/>
              <p:nvPr/>
            </p:nvSpPr>
            <p:spPr>
              <a:xfrm>
                <a:off x="2600932" y="4456215"/>
                <a:ext cx="1299173" cy="792887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sz="4000" dirty="0"/>
              </a:p>
            </p:txBody>
          </p:sp>
          <p:sp>
            <p:nvSpPr>
              <p:cNvPr id="75" name="Rectangle 74"/>
              <p:cNvSpPr/>
              <p:nvPr/>
            </p:nvSpPr>
            <p:spPr>
              <a:xfrm>
                <a:off x="3900105" y="4456215"/>
                <a:ext cx="1299173" cy="792887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sz="4000" dirty="0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5199278" y="4456215"/>
                <a:ext cx="1299173" cy="792887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sz="4000" dirty="0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6498451" y="4456215"/>
                <a:ext cx="1299173" cy="792887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sz="4000" dirty="0"/>
              </a:p>
            </p:txBody>
          </p:sp>
        </p:grpSp>
        <p:sp>
          <p:nvSpPr>
            <p:cNvPr id="78" name="Right Brace 77"/>
            <p:cNvSpPr/>
            <p:nvPr/>
          </p:nvSpPr>
          <p:spPr>
            <a:xfrm rot="16200000">
              <a:off x="6606677" y="2050845"/>
              <a:ext cx="189911" cy="3579317"/>
            </a:xfrm>
            <a:prstGeom prst="rightBrac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Rectangle 78"/>
            <p:cNvSpPr/>
            <p:nvPr/>
          </p:nvSpPr>
          <p:spPr>
            <a:xfrm>
              <a:off x="4911973" y="3970757"/>
              <a:ext cx="715864" cy="47757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4000" dirty="0"/>
            </a:p>
          </p:txBody>
        </p:sp>
        <p:sp>
          <p:nvSpPr>
            <p:cNvPr id="80" name="Content Placeholder 3"/>
            <p:cNvSpPr txBox="1">
              <a:spLocks/>
            </p:cNvSpPr>
            <p:nvPr/>
          </p:nvSpPr>
          <p:spPr>
            <a:xfrm>
              <a:off x="5003048" y="3916016"/>
              <a:ext cx="535395" cy="4955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lIns="91440" tIns="45720" rIns="91440" bIns="45720" rtlCol="0">
              <a:noAutofit/>
            </a:bodyPr>
            <a:lstStyle>
              <a:lvl1pPr marL="342900" indent="-3429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/>
                <a:buChar char="»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/>
                <a:buNone/>
              </a:pPr>
              <a:r>
                <a:rPr lang="en-US" sz="3200" dirty="0" smtClean="0"/>
                <a:t>?</a:t>
              </a:r>
              <a:endParaRPr lang="en-US" sz="3200" dirty="0"/>
            </a:p>
          </p:txBody>
        </p:sp>
        <p:sp>
          <p:nvSpPr>
            <p:cNvPr id="81" name="Content Placeholder 3"/>
            <p:cNvSpPr txBox="1">
              <a:spLocks/>
            </p:cNvSpPr>
            <p:nvPr/>
          </p:nvSpPr>
          <p:spPr>
            <a:xfrm>
              <a:off x="6344059" y="3285136"/>
              <a:ext cx="718246" cy="37835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lIns="91440" tIns="45720" rIns="91440" bIns="45720" rtlCol="0">
              <a:noAutofit/>
            </a:bodyPr>
            <a:lstStyle>
              <a:lvl1pPr marL="342900" indent="-3429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/>
                <a:buChar char="»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/>
                <a:buNone/>
              </a:pPr>
              <a:r>
                <a:rPr lang="en-US" sz="3200" dirty="0" smtClean="0"/>
                <a:t>20</a:t>
              </a:r>
              <a:endParaRPr lang="en-US" sz="3200" dirty="0"/>
            </a:p>
          </p:txBody>
        </p:sp>
        <p:sp>
          <p:nvSpPr>
            <p:cNvPr id="82" name="Content Placeholder 3"/>
            <p:cNvSpPr txBox="1">
              <a:spLocks/>
            </p:cNvSpPr>
            <p:nvPr/>
          </p:nvSpPr>
          <p:spPr>
            <a:xfrm>
              <a:off x="5723333" y="3904522"/>
              <a:ext cx="535395" cy="4955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lIns="91440" tIns="45720" rIns="91440" bIns="45720" rtlCol="0">
              <a:noAutofit/>
            </a:bodyPr>
            <a:lstStyle>
              <a:lvl1pPr marL="342900" indent="-3429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/>
                <a:buChar char="»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/>
                <a:buNone/>
              </a:pPr>
              <a:r>
                <a:rPr lang="en-US" sz="3200" dirty="0" smtClean="0"/>
                <a:t>?</a:t>
              </a:r>
              <a:endParaRPr lang="en-US" sz="3200" dirty="0"/>
            </a:p>
          </p:txBody>
        </p:sp>
        <p:sp>
          <p:nvSpPr>
            <p:cNvPr id="83" name="Content Placeholder 3"/>
            <p:cNvSpPr txBox="1">
              <a:spLocks/>
            </p:cNvSpPr>
            <p:nvPr/>
          </p:nvSpPr>
          <p:spPr>
            <a:xfrm>
              <a:off x="6443618" y="3916474"/>
              <a:ext cx="535395" cy="4955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lIns="91440" tIns="45720" rIns="91440" bIns="45720" rtlCol="0">
              <a:noAutofit/>
            </a:bodyPr>
            <a:lstStyle>
              <a:lvl1pPr marL="342900" indent="-3429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/>
                <a:buChar char="»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/>
                <a:buNone/>
              </a:pPr>
              <a:r>
                <a:rPr lang="en-US" sz="3200" dirty="0" smtClean="0"/>
                <a:t>?</a:t>
              </a:r>
              <a:endParaRPr lang="en-US" sz="3200" dirty="0"/>
            </a:p>
          </p:txBody>
        </p:sp>
        <p:sp>
          <p:nvSpPr>
            <p:cNvPr id="84" name="Content Placeholder 3"/>
            <p:cNvSpPr txBox="1">
              <a:spLocks/>
            </p:cNvSpPr>
            <p:nvPr/>
          </p:nvSpPr>
          <p:spPr>
            <a:xfrm>
              <a:off x="7163903" y="3916703"/>
              <a:ext cx="535395" cy="4955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lIns="91440" tIns="45720" rIns="91440" bIns="45720" rtlCol="0">
              <a:noAutofit/>
            </a:bodyPr>
            <a:lstStyle>
              <a:lvl1pPr marL="342900" indent="-3429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/>
                <a:buChar char="»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/>
                <a:buNone/>
              </a:pPr>
              <a:r>
                <a:rPr lang="en-US" sz="3200" dirty="0" smtClean="0"/>
                <a:t>?</a:t>
              </a:r>
              <a:endParaRPr lang="en-US" sz="3200" dirty="0"/>
            </a:p>
          </p:txBody>
        </p:sp>
        <p:sp>
          <p:nvSpPr>
            <p:cNvPr id="85" name="Content Placeholder 3"/>
            <p:cNvSpPr txBox="1">
              <a:spLocks/>
            </p:cNvSpPr>
            <p:nvPr/>
          </p:nvSpPr>
          <p:spPr>
            <a:xfrm>
              <a:off x="7884188" y="3916932"/>
              <a:ext cx="535395" cy="4955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lIns="91440" tIns="45720" rIns="91440" bIns="45720" rtlCol="0">
              <a:noAutofit/>
            </a:bodyPr>
            <a:lstStyle>
              <a:lvl1pPr marL="342900" indent="-3429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/>
                <a:buChar char="»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/>
                <a:buNone/>
              </a:pPr>
              <a:r>
                <a:rPr lang="en-US" sz="3200" dirty="0" smtClean="0"/>
                <a:t>?</a:t>
              </a:r>
              <a:endParaRPr lang="en-US" sz="3200" dirty="0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12458" y="4446421"/>
            <a:ext cx="3711833" cy="2357877"/>
            <a:chOff x="312458" y="4446421"/>
            <a:chExt cx="3711833" cy="2357877"/>
          </a:xfrm>
        </p:grpSpPr>
        <p:grpSp>
          <p:nvGrpSpPr>
            <p:cNvPr id="3" name="Group 2"/>
            <p:cNvGrpSpPr/>
            <p:nvPr/>
          </p:nvGrpSpPr>
          <p:grpSpPr>
            <a:xfrm>
              <a:off x="312458" y="4446421"/>
              <a:ext cx="2312886" cy="1355666"/>
              <a:chOff x="3563089" y="5414806"/>
              <a:chExt cx="2312886" cy="1355666"/>
            </a:xfrm>
          </p:grpSpPr>
          <p:sp>
            <p:nvSpPr>
              <p:cNvPr id="51" name="Title 1"/>
              <p:cNvSpPr txBox="1">
                <a:spLocks/>
              </p:cNvSpPr>
              <p:nvPr/>
            </p:nvSpPr>
            <p:spPr>
              <a:xfrm>
                <a:off x="3576765" y="5414806"/>
                <a:ext cx="2299210" cy="1061614"/>
              </a:xfrm>
              <a:prstGeom prst="rect">
                <a:avLst/>
              </a:prstGeom>
            </p:spPr>
            <p:txBody>
              <a:bodyPr vert="horz" lIns="91440" tIns="45720" rIns="91440" bIns="45720" rtlCol="0" anchor="ctr">
                <a:noAutofit/>
              </a:bodyPr>
              <a:lstStyle>
                <a:lvl1pPr algn="ctr" defTabSz="457200" rtl="0" eaLnBrk="1" latinLnBrk="0" hangingPunct="1">
                  <a:spcBef>
                    <a:spcPct val="0"/>
                  </a:spcBef>
                  <a:buNone/>
                  <a:defRPr sz="4400" b="1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:r>
                  <a:rPr lang="en-US" sz="2400" u="sng" dirty="0" smtClean="0"/>
                  <a:t>2</a:t>
                </a:r>
                <a:r>
                  <a:rPr lang="en-US" sz="2400" dirty="0" smtClean="0"/>
                  <a:t> of 20 = ?</a:t>
                </a:r>
              </a:p>
            </p:txBody>
          </p:sp>
          <p:sp>
            <p:nvSpPr>
              <p:cNvPr id="52" name="Title 1"/>
              <p:cNvSpPr txBox="1">
                <a:spLocks/>
              </p:cNvSpPr>
              <p:nvPr/>
            </p:nvSpPr>
            <p:spPr>
              <a:xfrm>
                <a:off x="3563089" y="5708858"/>
                <a:ext cx="608373" cy="1061614"/>
              </a:xfrm>
              <a:prstGeom prst="rect">
                <a:avLst/>
              </a:prstGeom>
            </p:spPr>
            <p:txBody>
              <a:bodyPr vert="horz" lIns="91440" tIns="45720" rIns="91440" bIns="45720" rtlCol="0" anchor="ctr">
                <a:noAutofit/>
              </a:bodyPr>
              <a:lstStyle>
                <a:lvl1pPr algn="ctr" defTabSz="457200" rtl="0" eaLnBrk="1" latinLnBrk="0" hangingPunct="1">
                  <a:spcBef>
                    <a:spcPct val="0"/>
                  </a:spcBef>
                  <a:buNone/>
                  <a:defRPr sz="4400" b="1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:r>
                  <a:rPr lang="en-US" sz="2400" dirty="0" smtClean="0"/>
                  <a:t>5</a:t>
                </a:r>
              </a:p>
            </p:txBody>
          </p:sp>
        </p:grpSp>
        <p:grpSp>
          <p:nvGrpSpPr>
            <p:cNvPr id="86" name="Group 85"/>
            <p:cNvGrpSpPr/>
            <p:nvPr/>
          </p:nvGrpSpPr>
          <p:grpSpPr>
            <a:xfrm>
              <a:off x="437712" y="5783501"/>
              <a:ext cx="3580118" cy="477576"/>
              <a:chOff x="1300304" y="4456215"/>
              <a:chExt cx="6497320" cy="792887"/>
            </a:xfrm>
          </p:grpSpPr>
          <p:sp>
            <p:nvSpPr>
              <p:cNvPr id="87" name="Rectangle 86"/>
              <p:cNvSpPr/>
              <p:nvPr/>
            </p:nvSpPr>
            <p:spPr>
              <a:xfrm>
                <a:off x="2600932" y="4456215"/>
                <a:ext cx="1299173" cy="792887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sz="4000" dirty="0"/>
              </a:p>
            </p:txBody>
          </p:sp>
          <p:sp>
            <p:nvSpPr>
              <p:cNvPr id="88" name="Rectangle 87"/>
              <p:cNvSpPr/>
              <p:nvPr/>
            </p:nvSpPr>
            <p:spPr>
              <a:xfrm>
                <a:off x="3900105" y="4456215"/>
                <a:ext cx="1299173" cy="792887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sz="4000" dirty="0"/>
              </a:p>
            </p:txBody>
          </p:sp>
          <p:sp>
            <p:nvSpPr>
              <p:cNvPr id="89" name="Rectangle 88"/>
              <p:cNvSpPr/>
              <p:nvPr/>
            </p:nvSpPr>
            <p:spPr>
              <a:xfrm>
                <a:off x="5199278" y="4456215"/>
                <a:ext cx="1299173" cy="792887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sz="4000" dirty="0"/>
              </a:p>
            </p:txBody>
          </p:sp>
          <p:sp>
            <p:nvSpPr>
              <p:cNvPr id="90" name="Rectangle 89"/>
              <p:cNvSpPr/>
              <p:nvPr/>
            </p:nvSpPr>
            <p:spPr>
              <a:xfrm>
                <a:off x="6498451" y="4456215"/>
                <a:ext cx="1299173" cy="792887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sz="4000" dirty="0"/>
              </a:p>
            </p:txBody>
          </p:sp>
          <p:sp>
            <p:nvSpPr>
              <p:cNvPr id="102" name="Rectangle 101"/>
              <p:cNvSpPr/>
              <p:nvPr/>
            </p:nvSpPr>
            <p:spPr>
              <a:xfrm>
                <a:off x="1300304" y="4456215"/>
                <a:ext cx="1299173" cy="792887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sz="4000" dirty="0"/>
              </a:p>
            </p:txBody>
          </p:sp>
        </p:grpSp>
        <p:sp>
          <p:nvSpPr>
            <p:cNvPr id="91" name="Right Brace 90"/>
            <p:cNvSpPr/>
            <p:nvPr/>
          </p:nvSpPr>
          <p:spPr>
            <a:xfrm rot="16200000">
              <a:off x="2139677" y="3865156"/>
              <a:ext cx="189911" cy="3579317"/>
            </a:xfrm>
            <a:prstGeom prst="rightBrac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4" name="Content Placeholder 3"/>
            <p:cNvSpPr txBox="1">
              <a:spLocks/>
            </p:cNvSpPr>
            <p:nvPr/>
          </p:nvSpPr>
          <p:spPr>
            <a:xfrm>
              <a:off x="1869439" y="5099447"/>
              <a:ext cx="718246" cy="37835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lIns="91440" tIns="45720" rIns="91440" bIns="45720" rtlCol="0">
              <a:noAutofit/>
            </a:bodyPr>
            <a:lstStyle>
              <a:lvl1pPr marL="342900" indent="-3429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/>
                <a:buChar char="»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/>
                <a:buNone/>
              </a:pPr>
              <a:r>
                <a:rPr lang="en-US" sz="3200" dirty="0" smtClean="0"/>
                <a:t>20</a:t>
              </a:r>
              <a:endParaRPr lang="en-US" sz="3200" dirty="0"/>
            </a:p>
          </p:txBody>
        </p:sp>
        <p:sp>
          <p:nvSpPr>
            <p:cNvPr id="98" name="Content Placeholder 3"/>
            <p:cNvSpPr txBox="1">
              <a:spLocks/>
            </p:cNvSpPr>
            <p:nvPr/>
          </p:nvSpPr>
          <p:spPr>
            <a:xfrm>
              <a:off x="899165" y="6308718"/>
              <a:ext cx="535395" cy="4955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lIns="91440" tIns="45720" rIns="91440" bIns="45720" rtlCol="0">
              <a:noAutofit/>
            </a:bodyPr>
            <a:lstStyle>
              <a:lvl1pPr marL="342900" indent="-3429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/>
                <a:buChar char="»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/>
                <a:buNone/>
              </a:pPr>
              <a:r>
                <a:rPr lang="en-US" sz="3200" dirty="0" smtClean="0"/>
                <a:t>?</a:t>
              </a:r>
              <a:endParaRPr lang="en-US" sz="3200" dirty="0"/>
            </a:p>
          </p:txBody>
        </p:sp>
        <p:sp>
          <p:nvSpPr>
            <p:cNvPr id="101" name="Right Brace 100"/>
            <p:cNvSpPr/>
            <p:nvPr/>
          </p:nvSpPr>
          <p:spPr>
            <a:xfrm rot="5400000">
              <a:off x="1086821" y="5629587"/>
              <a:ext cx="133509" cy="1431726"/>
            </a:xfrm>
            <a:prstGeom prst="rightBrac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2" name="Footer Placeholder 7"/>
          <p:cNvSpPr txBox="1">
            <a:spLocks/>
          </p:cNvSpPr>
          <p:nvPr/>
        </p:nvSpPr>
        <p:spPr bwMode="auto">
          <a:xfrm>
            <a:off x="5405718" y="6268259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93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862" y="564776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791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932" y="517600"/>
            <a:ext cx="6806658" cy="5139321"/>
          </a:xfrm>
          <a:prstGeom prst="rect">
            <a:avLst/>
          </a:prstGeom>
        </p:spPr>
      </p:pic>
      <p:sp>
        <p:nvSpPr>
          <p:cNvPr id="3" name="Footer Placeholder 7"/>
          <p:cNvSpPr txBox="1">
            <a:spLocks/>
          </p:cNvSpPr>
          <p:nvPr/>
        </p:nvSpPr>
        <p:spPr bwMode="auto">
          <a:xfrm>
            <a:off x="5405718" y="6268259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862" y="564776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5667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altLang="en-US" sz="4000" b="1" dirty="0" smtClean="0">
                <a:solidFill>
                  <a:srgbClr val="D12149"/>
                </a:solidFill>
              </a:rPr>
              <a:t>Please</a:t>
            </a:r>
            <a:r>
              <a:rPr lang="en-GB" altLang="en-US" sz="5400" dirty="0" smtClean="0"/>
              <a:t> </a:t>
            </a:r>
            <a:r>
              <a:rPr lang="en-GB" altLang="en-US" sz="4000" b="1" dirty="0" smtClean="0">
                <a:solidFill>
                  <a:srgbClr val="D12149"/>
                </a:solidFill>
              </a:rPr>
              <a:t>do …</a:t>
            </a:r>
          </a:p>
        </p:txBody>
      </p:sp>
      <p:sp>
        <p:nvSpPr>
          <p:cNvPr id="46083" name="Content Placeholder 2">
            <a:extLst/>
          </p:cNvPr>
          <p:cNvSpPr>
            <a:spLocks noGrp="1"/>
          </p:cNvSpPr>
          <p:nvPr>
            <p:ph idx="1"/>
          </p:nvPr>
        </p:nvSpPr>
        <p:spPr>
          <a:xfrm>
            <a:off x="457200" y="1181234"/>
            <a:ext cx="8507413" cy="4967287"/>
          </a:xfrm>
        </p:spPr>
        <p:txBody>
          <a:bodyPr/>
          <a:lstStyle/>
          <a:p>
            <a:pPr marL="182563" indent="-182563" eaLnBrk="1" hangingPunct="1">
              <a:defRPr/>
            </a:pPr>
            <a:r>
              <a:rPr lang="en-GB" altLang="en-US" sz="1800" b="1" dirty="0"/>
              <a:t>Play (maths) with your child</a:t>
            </a:r>
          </a:p>
          <a:p>
            <a:pPr marL="182563" indent="-182563" eaLnBrk="1" hangingPunct="1">
              <a:defRPr/>
            </a:pPr>
            <a:r>
              <a:rPr lang="en-GB" altLang="en-US" sz="2000" b="1" dirty="0" smtClean="0">
                <a:solidFill>
                  <a:srgbClr val="FF0000"/>
                </a:solidFill>
              </a:rPr>
              <a:t>Let </a:t>
            </a:r>
            <a:r>
              <a:rPr lang="en-GB" altLang="en-US" sz="2000" b="1" dirty="0">
                <a:solidFill>
                  <a:srgbClr val="FF0000"/>
                </a:solidFill>
              </a:rPr>
              <a:t>your child win or be better than you sometimes! </a:t>
            </a:r>
            <a:r>
              <a:rPr lang="en-GB" altLang="en-US" sz="1800" b="1" dirty="0"/>
              <a:t>Otherwise all they learn is that you are better at maths than them.</a:t>
            </a:r>
          </a:p>
          <a:p>
            <a:pPr marL="182563" indent="-182563" eaLnBrk="1" hangingPunct="1">
              <a:defRPr/>
            </a:pPr>
            <a:r>
              <a:rPr lang="en-GB" altLang="en-US" sz="2000" b="1" dirty="0">
                <a:solidFill>
                  <a:srgbClr val="FF0000"/>
                </a:solidFill>
              </a:rPr>
              <a:t>Recognise that there is more than one way of doing calculations </a:t>
            </a:r>
            <a:r>
              <a:rPr lang="en-GB" altLang="en-US" sz="1800" b="1" dirty="0"/>
              <a:t>– You may have learned one method, but children are actively encouraged to seek out alternative methods in school and choose one which works for them, no matter how long winded.</a:t>
            </a:r>
          </a:p>
          <a:p>
            <a:pPr marL="182563" indent="-182563" eaLnBrk="1" hangingPunct="1">
              <a:defRPr/>
            </a:pPr>
            <a:r>
              <a:rPr lang="en-GB" altLang="en-US" sz="2400" b="1" u="sng" dirty="0">
                <a:solidFill>
                  <a:srgbClr val="FF0000"/>
                </a:solidFill>
              </a:rPr>
              <a:t>Be an actor! – Get excited about </a:t>
            </a:r>
            <a:r>
              <a:rPr lang="en-GB" altLang="en-US" sz="2400" b="1" dirty="0">
                <a:solidFill>
                  <a:srgbClr val="FF0000"/>
                </a:solidFill>
              </a:rPr>
              <a:t>maths </a:t>
            </a:r>
            <a:r>
              <a:rPr lang="en-GB" altLang="en-US" sz="1800" b="1" dirty="0"/>
              <a:t>and your child will get excited too. </a:t>
            </a:r>
          </a:p>
          <a:p>
            <a:pPr marL="182563" indent="-182563" eaLnBrk="1" hangingPunct="1">
              <a:defRPr/>
            </a:pPr>
            <a:r>
              <a:rPr lang="en-GB" altLang="en-US" sz="1800" b="1" dirty="0"/>
              <a:t>Talk to your child about their learning, what they learn in their maths lessons each day</a:t>
            </a:r>
            <a:r>
              <a:rPr lang="en-GB" altLang="en-US" sz="1800" b="1" dirty="0" smtClean="0"/>
              <a:t>. Use </a:t>
            </a:r>
            <a:r>
              <a:rPr lang="en-GB" altLang="en-US" sz="1800" b="1" dirty="0"/>
              <a:t>every opportunity to ask your child questions and to explain their reasoning to you. </a:t>
            </a:r>
          </a:p>
          <a:p>
            <a:pPr marL="182563" indent="-182563" eaLnBrk="1" hangingPunct="1">
              <a:defRPr/>
            </a:pPr>
            <a:r>
              <a:rPr lang="en-GB" altLang="en-US" sz="2000" b="1" dirty="0">
                <a:solidFill>
                  <a:srgbClr val="FF0000"/>
                </a:solidFill>
              </a:rPr>
              <a:t>GROWTH MINDSET – everyone of us can master mathematics given the opportunity. </a:t>
            </a:r>
          </a:p>
          <a:p>
            <a:pPr marL="182563" indent="-182563" eaLnBrk="1" hangingPunct="1">
              <a:defRPr/>
            </a:pPr>
            <a:r>
              <a:rPr lang="en-GB" sz="1800" b="1" dirty="0"/>
              <a:t>Think and talk like a mathematician</a:t>
            </a:r>
          </a:p>
          <a:p>
            <a:pPr>
              <a:defRPr/>
            </a:pPr>
            <a:endParaRPr lang="en-GB" altLang="en-US" sz="2000" dirty="0"/>
          </a:p>
        </p:txBody>
      </p:sp>
      <p:sp>
        <p:nvSpPr>
          <p:cNvPr id="4" name="Footer Placeholder 7"/>
          <p:cNvSpPr txBox="1">
            <a:spLocks/>
          </p:cNvSpPr>
          <p:nvPr/>
        </p:nvSpPr>
        <p:spPr bwMode="auto">
          <a:xfrm>
            <a:off x="5405718" y="6268259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862" y="564776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4599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altLang="en-US" sz="3200" b="1" smtClean="0">
                <a:solidFill>
                  <a:srgbClr val="D12149"/>
                </a:solidFill>
              </a:rPr>
              <a:t>Please try not to …</a:t>
            </a:r>
          </a:p>
        </p:txBody>
      </p:sp>
      <p:sp>
        <p:nvSpPr>
          <p:cNvPr id="40963" name="Content Placeholder 2"/>
          <p:cNvSpPr>
            <a:spLocks noGrp="1"/>
          </p:cNvSpPr>
          <p:nvPr>
            <p:ph idx="1"/>
          </p:nvPr>
        </p:nvSpPr>
        <p:spPr>
          <a:xfrm>
            <a:off x="362790" y="1574986"/>
            <a:ext cx="8575022" cy="4879602"/>
          </a:xfrm>
        </p:spPr>
        <p:txBody>
          <a:bodyPr>
            <a:normAutofit lnSpcReduction="10000"/>
          </a:bodyPr>
          <a:lstStyle/>
          <a:p>
            <a:r>
              <a:rPr lang="en-GB" altLang="en-US" sz="2800" dirty="0" smtClean="0"/>
              <a:t>Don't expect them to understand after you've explained it once. – </a:t>
            </a:r>
            <a:r>
              <a:rPr lang="en-GB" altLang="en-US" sz="2800" b="1" dirty="0" smtClean="0">
                <a:solidFill>
                  <a:srgbClr val="0070C0"/>
                </a:solidFill>
              </a:rPr>
              <a:t>It is normal for a child to 'get it' one day, and then in a different context not know how to find an answer </a:t>
            </a:r>
          </a:p>
          <a:p>
            <a:endParaRPr lang="en-GB" altLang="en-US" sz="2800" dirty="0" smtClean="0"/>
          </a:p>
          <a:p>
            <a:r>
              <a:rPr lang="en-GB" sz="2800" b="1" u="sng" dirty="0">
                <a:solidFill>
                  <a:srgbClr val="222222"/>
                </a:solidFill>
                <a:latin typeface="Effra"/>
              </a:rPr>
              <a:t>Let us Remember: </a:t>
            </a:r>
          </a:p>
          <a:p>
            <a:endParaRPr lang="en-GB" sz="2800" b="1" dirty="0">
              <a:solidFill>
                <a:srgbClr val="222222"/>
              </a:solidFill>
              <a:latin typeface="Effra"/>
            </a:endParaRPr>
          </a:p>
          <a:p>
            <a:pPr>
              <a:buAutoNum type="arabicPeriod"/>
            </a:pPr>
            <a:r>
              <a:rPr lang="en-GB" sz="2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Children need to wonder and struggle</a:t>
            </a:r>
          </a:p>
          <a:p>
            <a:pPr marL="0" indent="0">
              <a:buNone/>
            </a:pPr>
            <a:r>
              <a:rPr lang="en-GB" sz="2800" b="1" dirty="0" smtClean="0">
                <a:solidFill>
                  <a:srgbClr val="22222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2. </a:t>
            </a:r>
            <a:r>
              <a:rPr lang="en-GB" sz="2800" b="1" dirty="0">
                <a:solidFill>
                  <a:srgbClr val="22222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You are </a:t>
            </a:r>
            <a:r>
              <a:rPr lang="en-GB" sz="3900" b="1" dirty="0">
                <a:solidFill>
                  <a:srgbClr val="22222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not</a:t>
            </a:r>
            <a:r>
              <a:rPr lang="en-GB" sz="2800" b="1" dirty="0">
                <a:solidFill>
                  <a:srgbClr val="22222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the answer key</a:t>
            </a:r>
          </a:p>
          <a:p>
            <a:pPr marL="0" indent="0">
              <a:buNone/>
            </a:pPr>
            <a:r>
              <a:rPr lang="en-GB" sz="2800" b="1" dirty="0" smtClean="0">
                <a:solidFill>
                  <a:srgbClr val="22222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 Encourage </a:t>
            </a:r>
            <a:r>
              <a:rPr lang="en-GB" sz="2800" b="1" dirty="0">
                <a:solidFill>
                  <a:srgbClr val="22222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their original ideas</a:t>
            </a:r>
          </a:p>
          <a:p>
            <a:endParaRPr lang="en-GB" altLang="en-US" sz="2800" dirty="0" smtClean="0"/>
          </a:p>
        </p:txBody>
      </p:sp>
      <p:sp>
        <p:nvSpPr>
          <p:cNvPr id="4" name="Footer Placeholder 7"/>
          <p:cNvSpPr txBox="1">
            <a:spLocks/>
          </p:cNvSpPr>
          <p:nvPr/>
        </p:nvSpPr>
        <p:spPr bwMode="auto">
          <a:xfrm>
            <a:off x="5405718" y="6268259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862" y="564776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2742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200" b="1" smtClean="0">
                <a:solidFill>
                  <a:srgbClr val="D12149"/>
                </a:solidFill>
              </a:rPr>
              <a:t>Websites to use for practising fluency and other resources</a:t>
            </a:r>
          </a:p>
        </p:txBody>
      </p:sp>
      <p:sp>
        <p:nvSpPr>
          <p:cNvPr id="4198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dirty="0" smtClean="0"/>
              <a:t>Oxford Owl Maths website</a:t>
            </a:r>
          </a:p>
          <a:p>
            <a:r>
              <a:rPr lang="en-GB" altLang="en-US" dirty="0" smtClean="0"/>
              <a:t>Family maths toolkit website</a:t>
            </a:r>
          </a:p>
          <a:p>
            <a:r>
              <a:rPr lang="en-GB" altLang="en-US" dirty="0" smtClean="0"/>
              <a:t>Top Marks website</a:t>
            </a:r>
          </a:p>
          <a:p>
            <a:r>
              <a:rPr lang="en-GB" altLang="en-US" dirty="0" smtClean="0"/>
              <a:t>Maths is fun website</a:t>
            </a:r>
          </a:p>
          <a:p>
            <a:r>
              <a:rPr lang="en-GB" altLang="en-US" dirty="0" err="1" smtClean="0"/>
              <a:t>Nrich</a:t>
            </a:r>
            <a:r>
              <a:rPr lang="en-GB" altLang="en-US" dirty="0" smtClean="0"/>
              <a:t> website</a:t>
            </a:r>
          </a:p>
        </p:txBody>
      </p:sp>
      <p:sp>
        <p:nvSpPr>
          <p:cNvPr id="4" name="Footer Placeholder 7"/>
          <p:cNvSpPr txBox="1">
            <a:spLocks/>
          </p:cNvSpPr>
          <p:nvPr/>
        </p:nvSpPr>
        <p:spPr bwMode="auto">
          <a:xfrm>
            <a:off x="5405718" y="6268259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862" y="564776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1293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7"/>
          <p:cNvSpPr txBox="1">
            <a:spLocks/>
          </p:cNvSpPr>
          <p:nvPr/>
        </p:nvSpPr>
        <p:spPr bwMode="auto">
          <a:xfrm>
            <a:off x="5405718" y="6268259"/>
            <a:ext cx="236397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Grow in Love, Live in Peace</a:t>
            </a:r>
            <a:endParaRPr lang="en-GB" altLang="en-US" sz="12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7862" y="5647765"/>
            <a:ext cx="711122" cy="935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15F665A-C0D8-0540-B4A4-2998C7233E1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1373"/>
          <a:stretch/>
        </p:blipFill>
        <p:spPr>
          <a:xfrm>
            <a:off x="1151563" y="1126303"/>
            <a:ext cx="6531190" cy="4155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654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0D0B8086E6BE546A3B68B0B67698D5C" ma:contentTypeVersion="2" ma:contentTypeDescription="Create a new document." ma:contentTypeScope="" ma:versionID="ad4d2eaf5c7de5a3bcc5c12015f6c17d">
  <xsd:schema xmlns:xsd="http://www.w3.org/2001/XMLSchema" xmlns:xs="http://www.w3.org/2001/XMLSchema" xmlns:p="http://schemas.microsoft.com/office/2006/metadata/properties" xmlns:ns2="e1f4abce-fd6f-458f-a988-2e73a14070b5" targetNamespace="http://schemas.microsoft.com/office/2006/metadata/properties" ma:root="true" ma:fieldsID="4a6dcdf03b14d3352b723034b4a743ec" ns2:_="">
    <xsd:import namespace="e1f4abce-fd6f-458f-a988-2e73a14070b5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f4abce-fd6f-458f-a988-2e73a14070b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879F67D-76B6-46F2-8D96-F5F9CBB6CC4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9C49FE9-B0B1-43EB-9FA8-83EA8EA40500}">
  <ds:schemaRefs>
    <ds:schemaRef ds:uri="http://purl.org/dc/terms/"/>
    <ds:schemaRef ds:uri="http://purl.org/dc/dcmitype/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e1f4abce-fd6f-458f-a988-2e73a14070b5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B152083A-5B0B-40E8-868F-64AA919D68B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f4abce-fd6f-458f-a988-2e73a14070b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2043</Words>
  <Application>Microsoft Office PowerPoint</Application>
  <PresentationFormat>On-screen Show (4:3)</PresentationFormat>
  <Paragraphs>508</Paragraphs>
  <Slides>67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67</vt:i4>
      </vt:variant>
    </vt:vector>
  </HeadingPairs>
  <TitlesOfParts>
    <vt:vector size="82" baseType="lpstr">
      <vt:lpstr>American Typewriter</vt:lpstr>
      <vt:lpstr>Arial</vt:lpstr>
      <vt:lpstr>Calibri</vt:lpstr>
      <vt:lpstr>Cambria</vt:lpstr>
      <vt:lpstr>Cambria Math</vt:lpstr>
      <vt:lpstr>Century Gothic</vt:lpstr>
      <vt:lpstr>Comic Sans MS</vt:lpstr>
      <vt:lpstr>Effra</vt:lpstr>
      <vt:lpstr>Georgia</vt:lpstr>
      <vt:lpstr>Letter-join 6</vt:lpstr>
      <vt:lpstr>Nunito</vt:lpstr>
      <vt:lpstr>Sassoon Infant Rg</vt:lpstr>
      <vt:lpstr>SassoonInfant</vt:lpstr>
      <vt:lpstr>Wingdings</vt:lpstr>
      <vt:lpstr>Office Theme</vt:lpstr>
      <vt:lpstr>PowerPoint Presentation</vt:lpstr>
      <vt:lpstr>PowerPoint Presentation</vt:lpstr>
      <vt:lpstr>PowerPoint Presentation</vt:lpstr>
      <vt:lpstr>Objectives:</vt:lpstr>
      <vt:lpstr>PowerPoint Presentation</vt:lpstr>
      <vt:lpstr>What is “Mathematics Mastery?”</vt:lpstr>
      <vt:lpstr>We at St Chad’s believe</vt:lpstr>
      <vt:lpstr>Negative perceptions of mathematics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Why is mental calculation important?</vt:lpstr>
      <vt:lpstr>PowerPoint Presentation</vt:lpstr>
      <vt:lpstr> What’s partitioning? </vt:lpstr>
      <vt:lpstr>PowerPoint Presentation</vt:lpstr>
      <vt:lpstr>432 x 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Importance of Bar Models</vt:lpstr>
      <vt:lpstr>What Are Bar Models?</vt:lpstr>
      <vt:lpstr>PowerPoint Presentation</vt:lpstr>
      <vt:lpstr>PowerPoint Presentation</vt:lpstr>
      <vt:lpstr>PowerPoint Presentation</vt:lpstr>
      <vt:lpstr>PowerPoint Presentation</vt:lpstr>
      <vt:lpstr>A Consistent Picture</vt:lpstr>
      <vt:lpstr>PowerPoint Presentation</vt:lpstr>
      <vt:lpstr>Please do …</vt:lpstr>
      <vt:lpstr>Please try not to …</vt:lpstr>
      <vt:lpstr>Websites to use for practising fluency and other resources</vt:lpstr>
      <vt:lpstr>PowerPoint Presentation</vt:lpstr>
    </vt:vector>
  </TitlesOfParts>
  <Company>Trinity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Singapore  ‘Bar Models’</dc:title>
  <dc:creator>Paul Rowlandson</dc:creator>
  <cp:lastModifiedBy>Delia Jameson</cp:lastModifiedBy>
  <cp:revision>234</cp:revision>
  <dcterms:created xsi:type="dcterms:W3CDTF">2015-02-01T12:25:25Z</dcterms:created>
  <dcterms:modified xsi:type="dcterms:W3CDTF">2020-02-18T11:26:52Z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0x01010000D0B8086E6BE546A3B68B0B67698D5C</vt:lpwstr>
  </property>
  <property fmtid="{D5CDD505-2E9C-101B-9397-08002B2CF9AE}" pid="3" name="MSIP_Label_0359f705-2ba0-454b-9cfc-6ce5bcaac040_Enabled">
    <vt:lpwstr>True</vt:lpwstr>
  </property>
  <property fmtid="{D5CDD505-2E9C-101B-9397-08002B2CF9AE}" pid="4" name="MSIP_Label_0359f705-2ba0-454b-9cfc-6ce5bcaac040_SiteId">
    <vt:lpwstr>68283f3b-8487-4c86-adb3-a5228f18b893</vt:lpwstr>
  </property>
  <property fmtid="{D5CDD505-2E9C-101B-9397-08002B2CF9AE}" pid="5" name="MSIP_Label_0359f705-2ba0-454b-9cfc-6ce5bcaac040_Owner">
    <vt:lpwstr>vikas.poddar1@vodafone.com</vt:lpwstr>
  </property>
  <property fmtid="{D5CDD505-2E9C-101B-9397-08002B2CF9AE}" pid="6" name="MSIP_Label_0359f705-2ba0-454b-9cfc-6ce5bcaac040_SetDate">
    <vt:lpwstr>2018-11-25T19:56:51.1665286Z</vt:lpwstr>
  </property>
  <property fmtid="{D5CDD505-2E9C-101B-9397-08002B2CF9AE}" pid="7" name="MSIP_Label_0359f705-2ba0-454b-9cfc-6ce5bcaac040_Name">
    <vt:lpwstr>C2 General</vt:lpwstr>
  </property>
  <property fmtid="{D5CDD505-2E9C-101B-9397-08002B2CF9AE}" pid="8" name="MSIP_Label_0359f705-2ba0-454b-9cfc-6ce5bcaac040_Application">
    <vt:lpwstr>Microsoft Azure Information Protection</vt:lpwstr>
  </property>
  <property fmtid="{D5CDD505-2E9C-101B-9397-08002B2CF9AE}" pid="9" name="MSIP_Label_0359f705-2ba0-454b-9cfc-6ce5bcaac040_Extended_MSFT_Method">
    <vt:lpwstr>Automatic</vt:lpwstr>
  </property>
  <property fmtid="{D5CDD505-2E9C-101B-9397-08002B2CF9AE}" pid="10" name="Sensitivity">
    <vt:lpwstr>C2 General</vt:lpwstr>
  </property>
</Properties>
</file>