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1" r:id="rId1"/>
  </p:sldMasterIdLst>
  <p:notesMasterIdLst>
    <p:notesMasterId r:id="rId14"/>
  </p:notesMasterIdLst>
  <p:sldIdLst>
    <p:sldId id="256" r:id="rId2"/>
    <p:sldId id="265" r:id="rId3"/>
    <p:sldId id="264" r:id="rId4"/>
    <p:sldId id="263" r:id="rId5"/>
    <p:sldId id="268" r:id="rId6"/>
    <p:sldId id="258" r:id="rId7"/>
    <p:sldId id="261" r:id="rId8"/>
    <p:sldId id="262" r:id="rId9"/>
    <p:sldId id="260" r:id="rId10"/>
    <p:sldId id="259" r:id="rId11"/>
    <p:sldId id="267" r:id="rId12"/>
    <p:sldId id="269" r:id="rId1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249" autoAdjust="0"/>
    <p:restoredTop sz="94660"/>
  </p:normalViewPr>
  <p:slideViewPr>
    <p:cSldViewPr>
      <p:cViewPr varScale="1">
        <p:scale>
          <a:sx n="109" d="100"/>
          <a:sy n="109" d="100"/>
        </p:scale>
        <p:origin x="1638" y="126"/>
      </p:cViewPr>
      <p:guideLst>
        <p:guide orient="horz" pos="2160"/>
        <p:guide pos="288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0852BF3-4632-42C6-A6BF-4E8CA62108CF}" type="datetimeFigureOut">
              <a:rPr lang="en-GB" smtClean="0"/>
              <a:t>03/10/2024</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50528BB-F8EA-4FF1-A207-58CAD9FC27C4}" type="slidenum">
              <a:rPr lang="en-GB" smtClean="0"/>
              <a:t>‹#›</a:t>
            </a:fld>
            <a:endParaRPr lang="en-GB"/>
          </a:p>
        </p:txBody>
      </p:sp>
    </p:spTree>
    <p:extLst>
      <p:ext uri="{BB962C8B-B14F-4D97-AF65-F5344CB8AC3E}">
        <p14:creationId xmlns:p14="http://schemas.microsoft.com/office/powerpoint/2010/main" val="39213024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50528BB-F8EA-4FF1-A207-58CAD9FC27C4}" type="slidenum">
              <a:rPr lang="en-GB" smtClean="0"/>
              <a:t>10</a:t>
            </a:fld>
            <a:endParaRPr lang="en-GB"/>
          </a:p>
        </p:txBody>
      </p:sp>
    </p:spTree>
    <p:extLst>
      <p:ext uri="{BB962C8B-B14F-4D97-AF65-F5344CB8AC3E}">
        <p14:creationId xmlns:p14="http://schemas.microsoft.com/office/powerpoint/2010/main" val="41153172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21AE42DF-851A-45F4-94D4-470B30EA427E}" type="datetimeFigureOut">
              <a:rPr lang="en-GB" smtClean="0"/>
              <a:t>03/10/2024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63C46F-CF45-412E-B5B9-FE614E58EBD1}" type="slidenum">
              <a:rPr lang="en-GB" smtClean="0"/>
              <a:t>‹#›</a:t>
            </a:fld>
            <a:endParaRPr lang="en-GB"/>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63587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1AE42DF-851A-45F4-94D4-470B30EA427E}" type="datetimeFigureOut">
              <a:rPr lang="en-GB" smtClean="0"/>
              <a:t>03/10/2024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63C46F-CF45-412E-B5B9-FE614E58EBD1}" type="slidenum">
              <a:rPr lang="en-GB" smtClean="0"/>
              <a:t>‹#›</a:t>
            </a:fld>
            <a:endParaRPr lang="en-GB"/>
          </a:p>
        </p:txBody>
      </p:sp>
    </p:spTree>
    <p:extLst>
      <p:ext uri="{BB962C8B-B14F-4D97-AF65-F5344CB8AC3E}">
        <p14:creationId xmlns:p14="http://schemas.microsoft.com/office/powerpoint/2010/main" val="15393151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1AE42DF-851A-45F4-94D4-470B30EA427E}" type="datetimeFigureOut">
              <a:rPr lang="en-GB" smtClean="0"/>
              <a:t>03/10/2024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63C46F-CF45-412E-B5B9-FE614E58EBD1}" type="slidenum">
              <a:rPr lang="en-GB" smtClean="0"/>
              <a:t>‹#›</a:t>
            </a:fld>
            <a:endParaRPr lang="en-GB"/>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706645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63440" y="1845735"/>
            <a:ext cx="370332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21AE42DF-851A-45F4-94D4-470B30EA427E}" type="datetimeFigureOut">
              <a:rPr lang="en-GB" smtClean="0"/>
              <a:t>03/10/2024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63C46F-CF45-412E-B5B9-FE614E58EBD1}" type="slidenum">
              <a:rPr lang="en-GB" smtClean="0"/>
              <a:t>‹#›</a:t>
            </a:fld>
            <a:endParaRPr lang="en-GB"/>
          </a:p>
        </p:txBody>
      </p:sp>
    </p:spTree>
    <p:extLst>
      <p:ext uri="{BB962C8B-B14F-4D97-AF65-F5344CB8AC3E}">
        <p14:creationId xmlns:p14="http://schemas.microsoft.com/office/powerpoint/2010/main" val="14540631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22960" y="2582334"/>
            <a:ext cx="3703320" cy="33782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63440" y="2582334"/>
            <a:ext cx="3703320" cy="33782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21AE42DF-851A-45F4-94D4-470B30EA427E}" type="datetimeFigureOut">
              <a:rPr lang="en-GB" smtClean="0"/>
              <a:t>03/10/2024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763C46F-CF45-412E-B5B9-FE614E58EBD1}" type="slidenum">
              <a:rPr lang="en-GB" smtClean="0"/>
              <a:t>‹#›</a:t>
            </a:fld>
            <a:endParaRPr lang="en-GB"/>
          </a:p>
        </p:txBody>
      </p:sp>
    </p:spTree>
    <p:extLst>
      <p:ext uri="{BB962C8B-B14F-4D97-AF65-F5344CB8AC3E}">
        <p14:creationId xmlns:p14="http://schemas.microsoft.com/office/powerpoint/2010/main" val="8565279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21AE42DF-851A-45F4-94D4-470B30EA427E}" type="datetimeFigureOut">
              <a:rPr lang="en-GB" smtClean="0"/>
              <a:t>03/10/2024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763C46F-CF45-412E-B5B9-FE614E58EBD1}" type="slidenum">
              <a:rPr lang="en-GB" smtClean="0"/>
              <a:t>‹#›</a:t>
            </a:fld>
            <a:endParaRPr lang="en-GB"/>
          </a:p>
        </p:txBody>
      </p:sp>
    </p:spTree>
    <p:extLst>
      <p:ext uri="{BB962C8B-B14F-4D97-AF65-F5344CB8AC3E}">
        <p14:creationId xmlns:p14="http://schemas.microsoft.com/office/powerpoint/2010/main" val="9818338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21AE42DF-851A-45F4-94D4-470B30EA427E}" type="datetimeFigureOut">
              <a:rPr lang="en-GB" smtClean="0"/>
              <a:t>03/10/2024</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7763C46F-CF45-412E-B5B9-FE614E58EBD1}" type="slidenum">
              <a:rPr lang="en-GB" smtClean="0"/>
              <a:t>‹#›</a:t>
            </a:fld>
            <a:endParaRPr lang="en-GB"/>
          </a:p>
        </p:txBody>
      </p:sp>
    </p:spTree>
    <p:extLst>
      <p:ext uri="{BB962C8B-B14F-4D97-AF65-F5344CB8AC3E}">
        <p14:creationId xmlns:p14="http://schemas.microsoft.com/office/powerpoint/2010/main" val="26195908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3600450" y="731520"/>
            <a:ext cx="4869180" cy="5257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fld id="{21AE42DF-851A-45F4-94D4-470B30EA427E}" type="datetimeFigureOut">
              <a:rPr lang="en-GB" smtClean="0"/>
              <a:t>03/10/2024</a:t>
            </a:fld>
            <a:endParaRPr lang="en-GB"/>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7763C46F-CF45-412E-B5B9-FE614E58EBD1}" type="slidenum">
              <a:rPr lang="en-GB" smtClean="0"/>
              <a:t>‹#›</a:t>
            </a:fld>
            <a:endParaRPr lang="en-GB"/>
          </a:p>
        </p:txBody>
      </p:sp>
    </p:spTree>
    <p:extLst>
      <p:ext uri="{BB962C8B-B14F-4D97-AF65-F5344CB8AC3E}">
        <p14:creationId xmlns:p14="http://schemas.microsoft.com/office/powerpoint/2010/main" val="33710422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5234" cy="822960"/>
          </a:xfrm>
        </p:spPr>
        <p:txBody>
          <a:bodyPr tIns="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2" y="0"/>
            <a:ext cx="9143989"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22960"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21AE42DF-851A-45F4-94D4-470B30EA427E}" type="datetimeFigureOut">
              <a:rPr lang="en-GB" smtClean="0"/>
              <a:t>03/10/2024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63C46F-CF45-412E-B5B9-FE614E58EBD1}" type="slidenum">
              <a:rPr lang="en-GB" smtClean="0"/>
              <a:t>‹#›</a:t>
            </a:fld>
            <a:endParaRPr lang="en-GB"/>
          </a:p>
        </p:txBody>
      </p:sp>
    </p:spTree>
    <p:extLst>
      <p:ext uri="{BB962C8B-B14F-4D97-AF65-F5344CB8AC3E}">
        <p14:creationId xmlns:p14="http://schemas.microsoft.com/office/powerpoint/2010/main" val="39529232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1AE42DF-851A-45F4-94D4-470B30EA427E}" type="datetimeFigureOut">
              <a:rPr lang="en-GB" smtClean="0"/>
              <a:t>03/10/2024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63C46F-CF45-412E-B5B9-FE614E58EBD1}" type="slidenum">
              <a:rPr lang="en-GB" smtClean="0"/>
              <a:t>‹#›</a:t>
            </a:fld>
            <a:endParaRPr lang="en-GB"/>
          </a:p>
        </p:txBody>
      </p:sp>
    </p:spTree>
    <p:extLst>
      <p:ext uri="{BB962C8B-B14F-4D97-AF65-F5344CB8AC3E}">
        <p14:creationId xmlns:p14="http://schemas.microsoft.com/office/powerpoint/2010/main" val="8482125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2302"/>
            <a:ext cx="1971675" cy="575989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412302"/>
            <a:ext cx="5800725" cy="5759898"/>
          </a:xfrm>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1AE42DF-851A-45F4-94D4-470B30EA427E}" type="datetimeFigureOut">
              <a:rPr lang="en-GB" smtClean="0"/>
              <a:t>03/10/2024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63C46F-CF45-412E-B5B9-FE614E58EBD1}" type="slidenum">
              <a:rPr lang="en-GB" smtClean="0"/>
              <a:t>‹#›</a:t>
            </a:fld>
            <a:endParaRPr lang="en-GB"/>
          </a:p>
        </p:txBody>
      </p:sp>
    </p:spTree>
    <p:extLst>
      <p:ext uri="{BB962C8B-B14F-4D97-AF65-F5344CB8AC3E}">
        <p14:creationId xmlns:p14="http://schemas.microsoft.com/office/powerpoint/2010/main" val="5700697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5"/>
            <a:ext cx="9144001" cy="65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fld id="{21AE42DF-851A-45F4-94D4-470B30EA427E}" type="datetimeFigureOut">
              <a:rPr lang="en-GB" smtClean="0"/>
              <a:t>03/10/2024</a:t>
            </a:fld>
            <a:endParaRPr lang="en-GB"/>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fld id="{7763C46F-CF45-412E-B5B9-FE614E58EBD1}" type="slidenum">
              <a:rPr lang="en-GB" smtClean="0"/>
              <a:t>‹#›</a:t>
            </a:fld>
            <a:endParaRPr lang="en-GB"/>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51392268"/>
      </p:ext>
    </p:extLst>
  </p:cSld>
  <p:clrMap bg1="lt1" tx1="dk1" bg2="lt2" tx2="dk2" accent1="accent1" accent2="accent2" accent3="accent3" accent4="accent4" accent5="accent5" accent6="accent6" hlink="hlink" folHlink="folHlink"/>
  <p:sldLayoutIdLst>
    <p:sldLayoutId id="2147483692" r:id="rId1"/>
    <p:sldLayoutId id="2147483693" r:id="rId2"/>
    <p:sldLayoutId id="2147483694" r:id="rId3"/>
    <p:sldLayoutId id="2147483695" r:id="rId4"/>
    <p:sldLayoutId id="2147483696" r:id="rId5"/>
    <p:sldLayoutId id="2147483697" r:id="rId6"/>
    <p:sldLayoutId id="2147483698" r:id="rId7"/>
    <p:sldLayoutId id="2147483699" r:id="rId8"/>
    <p:sldLayoutId id="2147483700" r:id="rId9"/>
    <p:sldLayoutId id="2147483701" r:id="rId10"/>
    <p:sldLayoutId id="2147483702"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404664"/>
            <a:ext cx="7772400" cy="3314799"/>
          </a:xfrm>
        </p:spPr>
        <p:txBody>
          <a:bodyPr>
            <a:noAutofit/>
          </a:bodyPr>
          <a:lstStyle/>
          <a:p>
            <a:pPr algn="ctr"/>
            <a:r>
              <a:rPr lang="en-GB" sz="9600" dirty="0"/>
              <a:t>Welcome to</a:t>
            </a:r>
            <a:br>
              <a:rPr lang="en-GB" sz="9600" dirty="0"/>
            </a:br>
            <a:r>
              <a:rPr lang="en-GB" sz="9600" dirty="0"/>
              <a:t>Year 2</a:t>
            </a:r>
          </a:p>
        </p:txBody>
      </p:sp>
      <p:pic>
        <p:nvPicPr>
          <p:cNvPr id="1026" name="Picture 2" descr="http://www.stchadsprimaryschool.com/userimages/School%20Badge%20Coloured.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07904" y="3645024"/>
            <a:ext cx="1809750" cy="2286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99745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sz="half" idx="1"/>
          </p:nvPr>
        </p:nvSpPr>
        <p:spPr>
          <a:xfrm>
            <a:off x="2497015" y="332656"/>
            <a:ext cx="4038600" cy="6120680"/>
          </a:xfrm>
          <a:ln w="25400">
            <a:solidFill>
              <a:schemeClr val="tx1"/>
            </a:solidFill>
          </a:ln>
        </p:spPr>
        <p:txBody>
          <a:bodyPr>
            <a:normAutofit/>
          </a:bodyPr>
          <a:lstStyle/>
          <a:p>
            <a:pPr marL="0" indent="0" algn="ctr">
              <a:buNone/>
            </a:pPr>
            <a:r>
              <a:rPr lang="en-GB" sz="4400" u="sng" dirty="0">
                <a:latin typeface="+mj-lt"/>
              </a:rPr>
              <a:t>St Martha</a:t>
            </a:r>
          </a:p>
          <a:p>
            <a:pPr marL="0" indent="0" algn="ctr">
              <a:buNone/>
            </a:pPr>
            <a:endParaRPr lang="en-GB" dirty="0">
              <a:latin typeface="+mj-lt"/>
            </a:endParaRPr>
          </a:p>
          <a:p>
            <a:pPr marL="0" indent="0" algn="ctr">
              <a:buNone/>
            </a:pPr>
            <a:endParaRPr lang="en-GB" dirty="0">
              <a:latin typeface="+mj-lt"/>
            </a:endParaRPr>
          </a:p>
          <a:p>
            <a:pPr marL="0" indent="0" algn="ctr">
              <a:buNone/>
            </a:pPr>
            <a:endParaRPr lang="en-GB" dirty="0">
              <a:latin typeface="+mj-lt"/>
            </a:endParaRPr>
          </a:p>
          <a:p>
            <a:pPr marL="0" indent="0" algn="ctr">
              <a:buNone/>
            </a:pPr>
            <a:endParaRPr lang="en-GB" dirty="0">
              <a:latin typeface="+mj-lt"/>
            </a:endParaRPr>
          </a:p>
          <a:p>
            <a:pPr marL="0" indent="0" algn="ctr">
              <a:buNone/>
            </a:pPr>
            <a:r>
              <a:rPr lang="en-GB" u="sng" dirty="0">
                <a:latin typeface="+mj-lt"/>
              </a:rPr>
              <a:t>Class Teacher</a:t>
            </a:r>
          </a:p>
          <a:p>
            <a:pPr marL="0" indent="0" algn="ctr">
              <a:buNone/>
            </a:pPr>
            <a:r>
              <a:rPr lang="en-GB" dirty="0">
                <a:latin typeface="+mj-lt"/>
              </a:rPr>
              <a:t>Mrs Gant</a:t>
            </a:r>
          </a:p>
          <a:p>
            <a:pPr marL="0" indent="0" algn="ctr">
              <a:buNone/>
            </a:pPr>
            <a:endParaRPr lang="en-GB" dirty="0">
              <a:latin typeface="+mj-lt"/>
            </a:endParaRPr>
          </a:p>
          <a:p>
            <a:pPr marL="0" indent="0" algn="ctr">
              <a:buNone/>
            </a:pPr>
            <a:r>
              <a:rPr lang="en-GB" u="sng" dirty="0">
                <a:latin typeface="+mj-lt"/>
              </a:rPr>
              <a:t>Teaching Assistants</a:t>
            </a:r>
          </a:p>
          <a:p>
            <a:pPr marL="0" indent="0" algn="ctr">
              <a:buNone/>
            </a:pPr>
            <a:r>
              <a:rPr lang="en-GB" dirty="0">
                <a:latin typeface="+mj-lt"/>
              </a:rPr>
              <a:t>Mrs Bowler</a:t>
            </a:r>
          </a:p>
          <a:p>
            <a:pPr marL="0" indent="0" algn="ctr">
              <a:buNone/>
            </a:pPr>
            <a:r>
              <a:rPr lang="en-GB" dirty="0">
                <a:latin typeface="+mj-lt"/>
              </a:rPr>
              <a:t>Mrs </a:t>
            </a:r>
            <a:r>
              <a:rPr lang="en-GB" smtClean="0">
                <a:latin typeface="+mj-lt"/>
              </a:rPr>
              <a:t>Tachie-Meins</a:t>
            </a:r>
            <a:endParaRPr lang="en-GB" dirty="0">
              <a:latin typeface="+mj-lt"/>
            </a:endParaRPr>
          </a:p>
          <a:p>
            <a:pPr marL="0" indent="0" algn="ctr">
              <a:buNone/>
            </a:pPr>
            <a:r>
              <a:rPr lang="en-GB" dirty="0">
                <a:latin typeface="+mj-lt"/>
              </a:rPr>
              <a:t>Miss Wright</a:t>
            </a:r>
          </a:p>
        </p:txBody>
      </p:sp>
      <p:pic>
        <p:nvPicPr>
          <p:cNvPr id="2051" name="Picture 3" descr="T:\Class Saints\2D\St Martha.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79912" y="980728"/>
            <a:ext cx="1293380" cy="19263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70995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u="sng" dirty="0">
                <a:latin typeface="Calibri Light" panose="020F0302020204030204" pitchFamily="34" charset="0"/>
                <a:cs typeface="Calibri Light" panose="020F0302020204030204" pitchFamily="34" charset="0"/>
              </a:rPr>
              <a:t>Agenda</a:t>
            </a:r>
          </a:p>
        </p:txBody>
      </p:sp>
      <p:sp>
        <p:nvSpPr>
          <p:cNvPr id="3" name="Content Placeholder 2"/>
          <p:cNvSpPr>
            <a:spLocks noGrp="1"/>
          </p:cNvSpPr>
          <p:nvPr>
            <p:ph idx="1"/>
          </p:nvPr>
        </p:nvSpPr>
        <p:spPr>
          <a:xfrm>
            <a:off x="457200" y="1844824"/>
            <a:ext cx="8229600" cy="4281339"/>
          </a:xfrm>
        </p:spPr>
        <p:txBody>
          <a:bodyPr>
            <a:normAutofit/>
          </a:bodyPr>
          <a:lstStyle/>
          <a:p>
            <a:r>
              <a:rPr lang="en-GB" dirty="0">
                <a:latin typeface="Calibri Light" panose="020F0302020204030204" pitchFamily="34" charset="0"/>
                <a:cs typeface="Calibri Light" panose="020F0302020204030204" pitchFamily="34" charset="0"/>
              </a:rPr>
              <a:t>Our Curriculum</a:t>
            </a:r>
          </a:p>
          <a:p>
            <a:r>
              <a:rPr lang="en-GB" dirty="0">
                <a:latin typeface="Calibri Light" panose="020F0302020204030204" pitchFamily="34" charset="0"/>
                <a:cs typeface="Calibri Light" panose="020F0302020204030204" pitchFamily="34" charset="0"/>
              </a:rPr>
              <a:t>Useful information</a:t>
            </a:r>
          </a:p>
          <a:p>
            <a:r>
              <a:rPr lang="en-GB" dirty="0">
                <a:latin typeface="Calibri Light" panose="020F0302020204030204" pitchFamily="34" charset="0"/>
                <a:cs typeface="Calibri Light" panose="020F0302020204030204" pitchFamily="34" charset="0"/>
              </a:rPr>
              <a:t>Uniform</a:t>
            </a:r>
          </a:p>
          <a:p>
            <a:r>
              <a:rPr lang="en-GB" dirty="0">
                <a:latin typeface="Calibri Light" panose="020F0302020204030204" pitchFamily="34" charset="0"/>
                <a:cs typeface="Calibri Light" panose="020F0302020204030204" pitchFamily="34" charset="0"/>
              </a:rPr>
              <a:t>PE kit</a:t>
            </a:r>
          </a:p>
          <a:p>
            <a:r>
              <a:rPr lang="en-GB" dirty="0">
                <a:latin typeface="Calibri Light" panose="020F0302020204030204" pitchFamily="34" charset="0"/>
                <a:cs typeface="Calibri Light" panose="020F0302020204030204" pitchFamily="34" charset="0"/>
              </a:rPr>
              <a:t>Assemblies</a:t>
            </a:r>
          </a:p>
          <a:p>
            <a:r>
              <a:rPr lang="en-GB" dirty="0">
                <a:latin typeface="Calibri Light" panose="020F0302020204030204" pitchFamily="34" charset="0"/>
                <a:cs typeface="Calibri Light" panose="020F0302020204030204" pitchFamily="34" charset="0"/>
              </a:rPr>
              <a:t>Homework</a:t>
            </a:r>
          </a:p>
          <a:p>
            <a:r>
              <a:rPr lang="en-GB" dirty="0">
                <a:latin typeface="Calibri Light" panose="020F0302020204030204" pitchFamily="34" charset="0"/>
                <a:cs typeface="Calibri Light" panose="020F0302020204030204" pitchFamily="34" charset="0"/>
              </a:rPr>
              <a:t>How to contact us</a:t>
            </a:r>
          </a:p>
          <a:p>
            <a:endParaRPr lang="en-GB" dirty="0"/>
          </a:p>
          <a:p>
            <a:endParaRPr lang="en-GB" dirty="0"/>
          </a:p>
        </p:txBody>
      </p:sp>
      <p:pic>
        <p:nvPicPr>
          <p:cNvPr id="4" name="Picture 2" descr="http://www.stchadsprimaryschool.com/userimages/School%20Badge%20Coloured.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12160" y="2276872"/>
            <a:ext cx="1809750" cy="2286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92254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98190"/>
            <a:ext cx="8229600" cy="1143000"/>
          </a:xfrm>
        </p:spPr>
        <p:txBody>
          <a:bodyPr>
            <a:normAutofit fontScale="90000"/>
          </a:bodyPr>
          <a:lstStyle/>
          <a:p>
            <a:r>
              <a:rPr lang="en-GB" u="sng" dirty="0">
                <a:latin typeface="Calibri Light" panose="020F0302020204030204" pitchFamily="34" charset="0"/>
                <a:cs typeface="Calibri Light" panose="020F0302020204030204" pitchFamily="34" charset="0"/>
              </a:rPr>
              <a:t>Curriculum </a:t>
            </a:r>
            <a:r>
              <a:rPr lang="en-GB" u="sng" dirty="0">
                <a:latin typeface="Comic Sans MS" panose="030F0702030302020204" pitchFamily="66" charset="0"/>
              </a:rPr>
              <a:t/>
            </a:r>
            <a:br>
              <a:rPr lang="en-GB" u="sng" dirty="0">
                <a:latin typeface="Comic Sans MS" panose="030F0702030302020204" pitchFamily="66" charset="0"/>
              </a:rPr>
            </a:br>
            <a:endParaRPr lang="en-GB" u="sng" dirty="0">
              <a:latin typeface="Comic Sans MS" panose="030F0702030302020204" pitchFamily="66" charset="0"/>
            </a:endParaRPr>
          </a:p>
        </p:txBody>
      </p:sp>
      <p:sp>
        <p:nvSpPr>
          <p:cNvPr id="3" name="Content Placeholder 2"/>
          <p:cNvSpPr>
            <a:spLocks noGrp="1"/>
          </p:cNvSpPr>
          <p:nvPr>
            <p:ph idx="1"/>
          </p:nvPr>
        </p:nvSpPr>
        <p:spPr>
          <a:xfrm>
            <a:off x="457200" y="1340768"/>
            <a:ext cx="8229600" cy="5256584"/>
          </a:xfrm>
        </p:spPr>
        <p:txBody>
          <a:bodyPr>
            <a:normAutofit/>
          </a:bodyPr>
          <a:lstStyle/>
          <a:p>
            <a:pPr marL="0" indent="0">
              <a:buNone/>
            </a:pPr>
            <a:endParaRPr lang="en-GB" u="sng" dirty="0">
              <a:latin typeface="Calibri Light" panose="020F0302020204030204" pitchFamily="34" charset="0"/>
              <a:cs typeface="Calibri Light" panose="020F0302020204030204" pitchFamily="34" charset="0"/>
            </a:endParaRPr>
          </a:p>
          <a:p>
            <a:pPr marL="0" indent="0">
              <a:buNone/>
            </a:pPr>
            <a:r>
              <a:rPr lang="en-GB" sz="2000" u="sng" dirty="0">
                <a:latin typeface="Calibri Light" panose="020F0302020204030204" pitchFamily="34" charset="0"/>
                <a:cs typeface="Calibri Light" panose="020F0302020204030204" pitchFamily="34" charset="0"/>
              </a:rPr>
              <a:t>RE</a:t>
            </a:r>
          </a:p>
          <a:p>
            <a:r>
              <a:rPr lang="en-GB" sz="2000" dirty="0">
                <a:latin typeface="Calibri Light" panose="020F0302020204030204" pitchFamily="34" charset="0"/>
                <a:cs typeface="Calibri Light" panose="020F0302020204030204" pitchFamily="34" charset="0"/>
              </a:rPr>
              <a:t>Our curriculum is taken from ‘Come and See.’ It is based around the Gospel Values, our mission and our ‘I wonder’ curriculum.</a:t>
            </a:r>
          </a:p>
          <a:p>
            <a:pPr marL="0" indent="0">
              <a:buNone/>
            </a:pPr>
            <a:r>
              <a:rPr lang="en-GB" sz="2000" u="sng" dirty="0">
                <a:latin typeface="Calibri Light" panose="020F0302020204030204" pitchFamily="34" charset="0"/>
                <a:cs typeface="Calibri Light" panose="020F0302020204030204" pitchFamily="34" charset="0"/>
              </a:rPr>
              <a:t>Literacy</a:t>
            </a:r>
          </a:p>
          <a:p>
            <a:r>
              <a:rPr lang="en-GB" sz="2000" dirty="0">
                <a:latin typeface="Calibri Light" panose="020F0302020204030204" pitchFamily="34" charset="0"/>
                <a:cs typeface="Calibri Light" panose="020F0302020204030204" pitchFamily="34" charset="0"/>
              </a:rPr>
              <a:t>Focus on spelling, comprehension, punctuation, grammar and independent writing. Our literacy is linked to the CLPE.</a:t>
            </a:r>
          </a:p>
          <a:p>
            <a:r>
              <a:rPr lang="en-GB" sz="2000" dirty="0">
                <a:latin typeface="Calibri Light" panose="020F0302020204030204" pitchFamily="34" charset="0"/>
                <a:cs typeface="Calibri Light" panose="020F0302020204030204" pitchFamily="34" charset="0"/>
              </a:rPr>
              <a:t>We will have daily phonics sessions where we will be recapping and consolidating our learning while moving on through the phases.</a:t>
            </a:r>
          </a:p>
          <a:p>
            <a:pPr marL="0" indent="0">
              <a:buNone/>
            </a:pPr>
            <a:r>
              <a:rPr lang="en-GB" sz="2000" u="sng" dirty="0">
                <a:latin typeface="Calibri Light" panose="020F0302020204030204" pitchFamily="34" charset="0"/>
                <a:cs typeface="Calibri Light" panose="020F0302020204030204" pitchFamily="34" charset="0"/>
              </a:rPr>
              <a:t>Maths</a:t>
            </a:r>
          </a:p>
          <a:p>
            <a:r>
              <a:rPr lang="en-GB" sz="2000" dirty="0">
                <a:latin typeface="Calibri Light" panose="020F0302020204030204" pitchFamily="34" charset="0"/>
                <a:cs typeface="Calibri Light" panose="020F0302020204030204" pitchFamily="34" charset="0"/>
              </a:rPr>
              <a:t>Greater focus on fluency, problem solving and reasoning linked to White Rose Maths.</a:t>
            </a:r>
          </a:p>
        </p:txBody>
      </p:sp>
      <p:pic>
        <p:nvPicPr>
          <p:cNvPr id="6146" name="Picture 2" descr="http://t2.gstatic.com/images?q=tbn:ANd9GcSyZp7txETJtSG4ik_IdbzbHnvSs9TaRJyHHYOj3RU8SqIi5mYKxA:burnleybrow.co.uk/wp-content/uploads/2013/02/Maths-Club.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6296" y="188640"/>
            <a:ext cx="1733550" cy="1562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5077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83568" y="620688"/>
            <a:ext cx="7488832" cy="4278094"/>
          </a:xfrm>
          <a:prstGeom prst="rect">
            <a:avLst/>
          </a:prstGeom>
          <a:noFill/>
        </p:spPr>
        <p:txBody>
          <a:bodyPr wrap="square" rtlCol="0">
            <a:spAutoFit/>
          </a:bodyPr>
          <a:lstStyle/>
          <a:p>
            <a:r>
              <a:rPr lang="en-GB" sz="2800" dirty="0">
                <a:latin typeface="Calibri Light" panose="020F0302020204030204" pitchFamily="34" charset="0"/>
                <a:cs typeface="Calibri Light" panose="020F0302020204030204" pitchFamily="34" charset="0"/>
              </a:rPr>
              <a:t>We will be covering a range of topics this year and we will be starting with a geography based topic “Croydon to Kenya”. In this, we will be comparing and contrasting these two locations.</a:t>
            </a:r>
          </a:p>
          <a:p>
            <a:endParaRPr lang="en-GB" sz="2800" dirty="0">
              <a:latin typeface="Calibri Light" panose="020F0302020204030204" pitchFamily="34" charset="0"/>
              <a:cs typeface="Calibri Light" panose="020F0302020204030204" pitchFamily="34" charset="0"/>
            </a:endParaRPr>
          </a:p>
          <a:p>
            <a:r>
              <a:rPr lang="en-GB" sz="2800" dirty="0">
                <a:latin typeface="Calibri Light" panose="020F0302020204030204" pitchFamily="34" charset="0"/>
                <a:cs typeface="Calibri Light" panose="020F0302020204030204" pitchFamily="34" charset="0"/>
              </a:rPr>
              <a:t>I am sure your children have already started to tell you about some of the things we have discussed, if not please encourage them to talk about their learning in full sentences with you. </a:t>
            </a:r>
          </a:p>
          <a:p>
            <a:endParaRPr lang="en-GB" sz="2000" dirty="0">
              <a:latin typeface="Comic Sans MS" panose="030F0702030302020204" pitchFamily="66" charset="0"/>
            </a:endParaRPr>
          </a:p>
        </p:txBody>
      </p:sp>
    </p:spTree>
    <p:extLst>
      <p:ext uri="{BB962C8B-B14F-4D97-AF65-F5344CB8AC3E}">
        <p14:creationId xmlns:p14="http://schemas.microsoft.com/office/powerpoint/2010/main" val="33948364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79086"/>
            <a:ext cx="8229600" cy="692696"/>
          </a:xfrm>
        </p:spPr>
        <p:txBody>
          <a:bodyPr>
            <a:normAutofit fontScale="90000"/>
          </a:bodyPr>
          <a:lstStyle/>
          <a:p>
            <a:r>
              <a:rPr lang="en-GB" u="sng" dirty="0">
                <a:latin typeface="Calibri Light" panose="020F0302020204030204" pitchFamily="34" charset="0"/>
                <a:cs typeface="Calibri Light" panose="020F0302020204030204" pitchFamily="34" charset="0"/>
              </a:rPr>
              <a:t>Uniform</a:t>
            </a:r>
          </a:p>
        </p:txBody>
      </p:sp>
      <p:sp>
        <p:nvSpPr>
          <p:cNvPr id="3" name="Content Placeholder 2"/>
          <p:cNvSpPr>
            <a:spLocks noGrp="1"/>
          </p:cNvSpPr>
          <p:nvPr>
            <p:ph idx="1"/>
          </p:nvPr>
        </p:nvSpPr>
        <p:spPr>
          <a:xfrm>
            <a:off x="457200" y="1772816"/>
            <a:ext cx="8229600" cy="4608512"/>
          </a:xfrm>
        </p:spPr>
        <p:txBody>
          <a:bodyPr>
            <a:noAutofit/>
          </a:bodyPr>
          <a:lstStyle/>
          <a:p>
            <a:pPr>
              <a:buFont typeface="Wingdings" panose="05000000000000000000" pitchFamily="2" charset="2"/>
              <a:buChar char="§"/>
            </a:pPr>
            <a:r>
              <a:rPr lang="en-GB" sz="2400" dirty="0">
                <a:latin typeface="Calibri Light" panose="020F0302020204030204" pitchFamily="34" charset="0"/>
                <a:cs typeface="Calibri Light" panose="020F0302020204030204" pitchFamily="34" charset="0"/>
              </a:rPr>
              <a:t>Correct school uniform must be worn at all times including school trips.</a:t>
            </a:r>
          </a:p>
          <a:p>
            <a:pPr>
              <a:buFont typeface="Wingdings" panose="05000000000000000000" pitchFamily="2" charset="2"/>
              <a:buChar char="§"/>
            </a:pPr>
            <a:r>
              <a:rPr lang="en-GB" sz="2400" dirty="0">
                <a:latin typeface="Calibri Light" panose="020F0302020204030204" pitchFamily="34" charset="0"/>
                <a:cs typeface="Calibri Light" panose="020F0302020204030204" pitchFamily="34" charset="0"/>
              </a:rPr>
              <a:t>Children are expected to wear a St Chad’s reversible black school coat or a grey duffle coat or the new coat on offer (Available from </a:t>
            </a:r>
            <a:r>
              <a:rPr lang="en-GB" sz="2400" dirty="0" err="1">
                <a:latin typeface="Calibri Light" panose="020F0302020204030204" pitchFamily="34" charset="0"/>
                <a:cs typeface="Calibri Light" panose="020F0302020204030204" pitchFamily="34" charset="0"/>
              </a:rPr>
              <a:t>Bubblegum</a:t>
            </a:r>
            <a:r>
              <a:rPr lang="en-GB" sz="2400" dirty="0">
                <a:latin typeface="Calibri Light" panose="020F0302020204030204" pitchFamily="34" charset="0"/>
                <a:cs typeface="Calibri Light" panose="020F0302020204030204" pitchFamily="34" charset="0"/>
              </a:rPr>
              <a:t>).</a:t>
            </a:r>
          </a:p>
          <a:p>
            <a:pPr>
              <a:buFont typeface="Wingdings" panose="05000000000000000000" pitchFamily="2" charset="2"/>
              <a:buChar char="§"/>
            </a:pPr>
            <a:r>
              <a:rPr lang="en-GB" sz="2400" dirty="0">
                <a:latin typeface="Calibri Light" panose="020F0302020204030204" pitchFamily="34" charset="0"/>
                <a:cs typeface="Calibri Light" panose="020F0302020204030204" pitchFamily="34" charset="0"/>
              </a:rPr>
              <a:t>The only jewellery to be worn is a pair of gold stud earrings. </a:t>
            </a:r>
          </a:p>
          <a:p>
            <a:pPr>
              <a:buFont typeface="Wingdings" panose="05000000000000000000" pitchFamily="2" charset="2"/>
              <a:buChar char="§"/>
            </a:pPr>
            <a:r>
              <a:rPr lang="en-GB" sz="2400" dirty="0">
                <a:latin typeface="Calibri Light" panose="020F0302020204030204" pitchFamily="34" charset="0"/>
                <a:cs typeface="Calibri Light" panose="020F0302020204030204" pitchFamily="34" charset="0"/>
              </a:rPr>
              <a:t>Long hair must be tied back with a grey, white, yellow, or black hairband. No beads.</a:t>
            </a:r>
          </a:p>
          <a:p>
            <a:pPr>
              <a:buFont typeface="Wingdings" panose="05000000000000000000" pitchFamily="2" charset="2"/>
              <a:buChar char="§"/>
            </a:pPr>
            <a:r>
              <a:rPr lang="en-GB" sz="2400" dirty="0">
                <a:latin typeface="Calibri Light" panose="020F0302020204030204" pitchFamily="34" charset="0"/>
                <a:cs typeface="Calibri Light" panose="020F0302020204030204" pitchFamily="34" charset="0"/>
              </a:rPr>
              <a:t>Children must wear grey or white socks or grey tights.</a:t>
            </a:r>
          </a:p>
          <a:p>
            <a:pPr>
              <a:buFont typeface="Wingdings" panose="05000000000000000000" pitchFamily="2" charset="2"/>
              <a:buChar char="§"/>
            </a:pPr>
            <a:r>
              <a:rPr lang="en-GB" sz="2400" dirty="0">
                <a:latin typeface="Calibri Light" panose="020F0302020204030204" pitchFamily="34" charset="0"/>
                <a:cs typeface="Calibri Light" panose="020F0302020204030204" pitchFamily="34" charset="0"/>
              </a:rPr>
              <a:t>Black shoes need to be worn, no ankle boots or trainer type shoes, ballet pumps or flashing light shoes.</a:t>
            </a:r>
          </a:p>
          <a:p>
            <a:endParaRPr lang="en-GB" sz="2000" dirty="0">
              <a:latin typeface="Comic Sans MS" panose="030F0702030302020204" pitchFamily="66" charset="0"/>
            </a:endParaRPr>
          </a:p>
        </p:txBody>
      </p:sp>
    </p:spTree>
    <p:extLst>
      <p:ext uri="{BB962C8B-B14F-4D97-AF65-F5344CB8AC3E}">
        <p14:creationId xmlns:p14="http://schemas.microsoft.com/office/powerpoint/2010/main" val="29968997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2295128"/>
          </a:xfrm>
        </p:spPr>
        <p:txBody>
          <a:bodyPr>
            <a:normAutofit/>
          </a:bodyPr>
          <a:lstStyle/>
          <a:p>
            <a:r>
              <a:rPr lang="en-GB" u="sng" dirty="0">
                <a:latin typeface="Calibri Light" panose="020F0302020204030204" pitchFamily="34" charset="0"/>
                <a:cs typeface="Calibri Light" panose="020F0302020204030204" pitchFamily="34" charset="0"/>
              </a:rPr>
              <a:t>PE Kit</a:t>
            </a:r>
            <a:br>
              <a:rPr lang="en-GB" u="sng" dirty="0">
                <a:latin typeface="Calibri Light" panose="020F0302020204030204" pitchFamily="34" charset="0"/>
                <a:cs typeface="Calibri Light" panose="020F0302020204030204" pitchFamily="34" charset="0"/>
              </a:rPr>
            </a:br>
            <a:r>
              <a:rPr lang="en-GB" sz="2800" dirty="0">
                <a:latin typeface="Calibri Light" panose="020F0302020204030204" pitchFamily="34" charset="0"/>
                <a:cs typeface="Calibri Light" panose="020F0302020204030204" pitchFamily="34" charset="0"/>
              </a:rPr>
              <a:t>Correct PE kit must be worn to school on PE day.</a:t>
            </a:r>
            <a:r>
              <a:rPr lang="en-GB" sz="4800" dirty="0">
                <a:latin typeface="Calibri Light" panose="020F0302020204030204" pitchFamily="34" charset="0"/>
                <a:cs typeface="Calibri Light" panose="020F0302020204030204" pitchFamily="34" charset="0"/>
              </a:rPr>
              <a:t/>
            </a:r>
            <a:br>
              <a:rPr lang="en-GB" sz="4800" dirty="0">
                <a:latin typeface="Calibri Light" panose="020F0302020204030204" pitchFamily="34" charset="0"/>
                <a:cs typeface="Calibri Light" panose="020F0302020204030204" pitchFamily="34" charset="0"/>
              </a:rPr>
            </a:br>
            <a:endParaRPr lang="en-GB" u="sng" dirty="0">
              <a:latin typeface="Calibri Light" panose="020F0302020204030204" pitchFamily="34" charset="0"/>
              <a:cs typeface="Calibri Light" panose="020F0302020204030204" pitchFamily="34" charset="0"/>
            </a:endParaRPr>
          </a:p>
        </p:txBody>
      </p:sp>
      <p:sp>
        <p:nvSpPr>
          <p:cNvPr id="3" name="Content Placeholder 2"/>
          <p:cNvSpPr>
            <a:spLocks noGrp="1"/>
          </p:cNvSpPr>
          <p:nvPr>
            <p:ph idx="1"/>
          </p:nvPr>
        </p:nvSpPr>
        <p:spPr>
          <a:xfrm>
            <a:off x="457200" y="1916832"/>
            <a:ext cx="8229600" cy="4536504"/>
          </a:xfrm>
        </p:spPr>
        <p:txBody>
          <a:bodyPr>
            <a:normAutofit fontScale="47500" lnSpcReduction="20000"/>
          </a:bodyPr>
          <a:lstStyle/>
          <a:p>
            <a:pPr marL="0" indent="0">
              <a:buNone/>
            </a:pPr>
            <a:endParaRPr lang="en-GB" sz="4100" dirty="0">
              <a:latin typeface="Calibri Light" panose="020F0302020204030204" pitchFamily="34" charset="0"/>
              <a:cs typeface="Calibri Light" panose="020F0302020204030204" pitchFamily="34" charset="0"/>
            </a:endParaRPr>
          </a:p>
          <a:p>
            <a:pPr marL="0" indent="0">
              <a:buNone/>
            </a:pPr>
            <a:r>
              <a:rPr lang="en-GB" sz="6200" dirty="0">
                <a:latin typeface="Calibri Light" panose="020F0302020204030204" pitchFamily="34" charset="0"/>
                <a:cs typeface="Calibri Light" panose="020F0302020204030204" pitchFamily="34" charset="0"/>
              </a:rPr>
              <a:t>St Martha: Wednesday and Thursday</a:t>
            </a:r>
          </a:p>
          <a:p>
            <a:pPr>
              <a:buFont typeface="Wingdings" panose="05000000000000000000" pitchFamily="2" charset="2"/>
              <a:buChar char="§"/>
            </a:pPr>
            <a:r>
              <a:rPr lang="en-GB" sz="6200" dirty="0">
                <a:latin typeface="Calibri Light" panose="020F0302020204030204" pitchFamily="34" charset="0"/>
                <a:cs typeface="Calibri Light" panose="020F0302020204030204" pitchFamily="34" charset="0"/>
              </a:rPr>
              <a:t>Yellow polo shirt with school logo</a:t>
            </a:r>
          </a:p>
          <a:p>
            <a:pPr>
              <a:buFont typeface="Wingdings" panose="05000000000000000000" pitchFamily="2" charset="2"/>
              <a:buChar char="§"/>
            </a:pPr>
            <a:r>
              <a:rPr lang="en-GB" sz="6200" dirty="0">
                <a:latin typeface="Calibri Light" panose="020F0302020204030204" pitchFamily="34" charset="0"/>
                <a:cs typeface="Calibri Light" panose="020F0302020204030204" pitchFamily="34" charset="0"/>
              </a:rPr>
              <a:t>Black shorts</a:t>
            </a:r>
          </a:p>
          <a:p>
            <a:pPr>
              <a:buFont typeface="Wingdings" panose="05000000000000000000" pitchFamily="2" charset="2"/>
              <a:buChar char="§"/>
            </a:pPr>
            <a:r>
              <a:rPr lang="en-GB" sz="6200" dirty="0">
                <a:latin typeface="Calibri Light" panose="020F0302020204030204" pitchFamily="34" charset="0"/>
                <a:cs typeface="Calibri Light" panose="020F0302020204030204" pitchFamily="34" charset="0"/>
              </a:rPr>
              <a:t>Black plimsolls or trainers </a:t>
            </a:r>
          </a:p>
          <a:p>
            <a:pPr>
              <a:buFont typeface="Wingdings" panose="05000000000000000000" pitchFamily="2" charset="2"/>
              <a:buChar char="§"/>
            </a:pPr>
            <a:r>
              <a:rPr lang="en-GB" sz="6200" dirty="0">
                <a:latin typeface="Calibri Light" panose="020F0302020204030204" pitchFamily="34" charset="0"/>
                <a:cs typeface="Calibri Light" panose="020F0302020204030204" pitchFamily="34" charset="0"/>
              </a:rPr>
              <a:t>Black tracksuit (winter only)</a:t>
            </a:r>
          </a:p>
          <a:p>
            <a:pPr>
              <a:buFont typeface="Wingdings" panose="05000000000000000000" pitchFamily="2" charset="2"/>
              <a:buChar char="§"/>
            </a:pPr>
            <a:r>
              <a:rPr lang="en-GB" sz="6200" dirty="0">
                <a:latin typeface="Calibri Light" panose="020F0302020204030204" pitchFamily="34" charset="0"/>
                <a:cs typeface="Calibri Light" panose="020F0302020204030204" pitchFamily="34" charset="0"/>
              </a:rPr>
              <a:t>Please ensure child has socks to change into if they are wearing tights.</a:t>
            </a:r>
          </a:p>
          <a:p>
            <a:endParaRPr lang="en-GB" sz="6200" dirty="0">
              <a:latin typeface="Calibri Light" panose="020F0302020204030204" pitchFamily="34" charset="0"/>
              <a:cs typeface="Calibri Light" panose="020F0302020204030204" pitchFamily="34" charset="0"/>
            </a:endParaRPr>
          </a:p>
          <a:p>
            <a:r>
              <a:rPr lang="en-GB" sz="6200" b="1" i="1" u="sng" dirty="0">
                <a:effectLst>
                  <a:outerShdw blurRad="38100" dist="38100" dir="2700000" algn="tl">
                    <a:srgbClr val="000000">
                      <a:alpha val="43137"/>
                    </a:srgbClr>
                  </a:outerShdw>
                </a:effectLst>
                <a:latin typeface="Calibri Light" panose="020F0302020204030204" pitchFamily="34" charset="0"/>
                <a:cs typeface="Calibri Light" panose="020F0302020204030204" pitchFamily="34" charset="0"/>
              </a:rPr>
              <a:t>ALL P.E KIT MUST BE NAMED</a:t>
            </a:r>
            <a:r>
              <a:rPr lang="en-GB" sz="6200" b="1" i="1" dirty="0">
                <a:effectLst>
                  <a:outerShdw blurRad="38100" dist="38100" dir="2700000" algn="tl">
                    <a:srgbClr val="000000">
                      <a:alpha val="43137"/>
                    </a:srgbClr>
                  </a:outerShdw>
                </a:effectLst>
                <a:latin typeface="Calibri Light" panose="020F0302020204030204" pitchFamily="34" charset="0"/>
                <a:cs typeface="Calibri Light" panose="020F0302020204030204" pitchFamily="34" charset="0"/>
              </a:rPr>
              <a:t>.</a:t>
            </a:r>
          </a:p>
        </p:txBody>
      </p:sp>
    </p:spTree>
    <p:extLst>
      <p:ext uri="{BB962C8B-B14F-4D97-AF65-F5344CB8AC3E}">
        <p14:creationId xmlns:p14="http://schemas.microsoft.com/office/powerpoint/2010/main" val="9321157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latin typeface="Calibri Light" panose="020F0302020204030204" pitchFamily="34" charset="0"/>
                <a:cs typeface="Calibri Light" panose="020F0302020204030204" pitchFamily="34" charset="0"/>
              </a:rPr>
              <a:t>Assemblies</a:t>
            </a:r>
          </a:p>
        </p:txBody>
      </p:sp>
      <p:graphicFrame>
        <p:nvGraphicFramePr>
          <p:cNvPr id="4" name="Content Placeholder 3"/>
          <p:cNvGraphicFramePr>
            <a:graphicFrameLocks/>
          </p:cNvGraphicFramePr>
          <p:nvPr>
            <p:extLst>
              <p:ext uri="{D42A27DB-BD31-4B8C-83A1-F6EECF244321}">
                <p14:modId xmlns:p14="http://schemas.microsoft.com/office/powerpoint/2010/main" val="2296241648"/>
              </p:ext>
            </p:extLst>
          </p:nvPr>
        </p:nvGraphicFramePr>
        <p:xfrm>
          <a:off x="395536" y="2204864"/>
          <a:ext cx="8229600" cy="3210134"/>
        </p:xfrm>
        <a:graphic>
          <a:graphicData uri="http://schemas.openxmlformats.org/drawingml/2006/table">
            <a:tbl>
              <a:tblPr firstRow="1" bandRow="1">
                <a:tableStyleId>{5940675A-B579-460E-94D1-54222C63F5DA}</a:tableStyleId>
              </a:tblPr>
              <a:tblGrid>
                <a:gridCol w="2098576">
                  <a:extLst>
                    <a:ext uri="{9D8B030D-6E8A-4147-A177-3AD203B41FA5}">
                      <a16:colId xmlns:a16="http://schemas.microsoft.com/office/drawing/2014/main" val="20000"/>
                    </a:ext>
                  </a:extLst>
                </a:gridCol>
                <a:gridCol w="2365920">
                  <a:extLst>
                    <a:ext uri="{9D8B030D-6E8A-4147-A177-3AD203B41FA5}">
                      <a16:colId xmlns:a16="http://schemas.microsoft.com/office/drawing/2014/main" val="20001"/>
                    </a:ext>
                  </a:extLst>
                </a:gridCol>
                <a:gridCol w="3765104">
                  <a:extLst>
                    <a:ext uri="{9D8B030D-6E8A-4147-A177-3AD203B41FA5}">
                      <a16:colId xmlns:a16="http://schemas.microsoft.com/office/drawing/2014/main" val="20002"/>
                    </a:ext>
                  </a:extLst>
                </a:gridCol>
              </a:tblGrid>
              <a:tr h="508517">
                <a:tc>
                  <a:txBody>
                    <a:bodyPr/>
                    <a:lstStyle/>
                    <a:p>
                      <a:r>
                        <a:rPr lang="en-GB" sz="3200" b="1" dirty="0">
                          <a:latin typeface="Calibri Light" panose="020F0302020204030204" pitchFamily="34" charset="0"/>
                          <a:cs typeface="Calibri Light" panose="020F0302020204030204" pitchFamily="34" charset="0"/>
                        </a:rPr>
                        <a:t>Day</a:t>
                      </a:r>
                    </a:p>
                  </a:txBody>
                  <a:tcPr/>
                </a:tc>
                <a:tc>
                  <a:txBody>
                    <a:bodyPr/>
                    <a:lstStyle/>
                    <a:p>
                      <a:r>
                        <a:rPr lang="en-GB" sz="3200" b="1" dirty="0">
                          <a:latin typeface="Calibri Light" panose="020F0302020204030204" pitchFamily="34" charset="0"/>
                          <a:cs typeface="Calibri Light" panose="020F0302020204030204" pitchFamily="34" charset="0"/>
                        </a:rPr>
                        <a:t>Assembly</a:t>
                      </a:r>
                    </a:p>
                  </a:txBody>
                  <a:tcPr/>
                </a:tc>
                <a:tc>
                  <a:txBody>
                    <a:bodyPr/>
                    <a:lstStyle/>
                    <a:p>
                      <a:r>
                        <a:rPr lang="en-GB" sz="3200" b="1" dirty="0">
                          <a:latin typeface="Calibri Light" panose="020F0302020204030204" pitchFamily="34" charset="0"/>
                          <a:cs typeface="Calibri Light" panose="020F0302020204030204" pitchFamily="34" charset="0"/>
                        </a:rPr>
                        <a:t>Info</a:t>
                      </a:r>
                    </a:p>
                  </a:txBody>
                  <a:tcPr/>
                </a:tc>
                <a:extLst>
                  <a:ext uri="{0D108BD9-81ED-4DB2-BD59-A6C34878D82A}">
                    <a16:rowId xmlns:a16="http://schemas.microsoft.com/office/drawing/2014/main" val="10000"/>
                  </a:ext>
                </a:extLst>
              </a:tr>
              <a:tr h="829685">
                <a:tc>
                  <a:txBody>
                    <a:bodyPr/>
                    <a:lstStyle/>
                    <a:p>
                      <a:r>
                        <a:rPr lang="en-GB" sz="2800" dirty="0">
                          <a:latin typeface="Calibri Light" panose="020F0302020204030204" pitchFamily="34" charset="0"/>
                          <a:cs typeface="Calibri Light" panose="020F0302020204030204" pitchFamily="34" charset="0"/>
                        </a:rPr>
                        <a:t>Monday</a:t>
                      </a:r>
                    </a:p>
                  </a:txBody>
                  <a:tcPr/>
                </a:tc>
                <a:tc>
                  <a:txBody>
                    <a:bodyPr/>
                    <a:lstStyle/>
                    <a:p>
                      <a:r>
                        <a:rPr lang="en-GB" sz="2800" dirty="0">
                          <a:latin typeface="Calibri Light" panose="020F0302020204030204" pitchFamily="34" charset="0"/>
                          <a:cs typeface="Calibri Light" panose="020F0302020204030204" pitchFamily="34" charset="0"/>
                        </a:rPr>
                        <a:t>Gospel Assembly</a:t>
                      </a:r>
                    </a:p>
                  </a:txBody>
                  <a:tcPr/>
                </a:tc>
                <a:tc>
                  <a:txBody>
                    <a:bodyPr/>
                    <a:lstStyle/>
                    <a:p>
                      <a:r>
                        <a:rPr lang="en-GB" sz="2000" dirty="0">
                          <a:latin typeface="Calibri Light" panose="020F0302020204030204" pitchFamily="34" charset="0"/>
                          <a:cs typeface="Calibri Light" panose="020F0302020204030204" pitchFamily="34" charset="0"/>
                        </a:rPr>
                        <a:t>Discussion about the Gospel reading from Sunday Mass.</a:t>
                      </a:r>
                    </a:p>
                  </a:txBody>
                  <a:tcPr/>
                </a:tc>
                <a:extLst>
                  <a:ext uri="{0D108BD9-81ED-4DB2-BD59-A6C34878D82A}">
                    <a16:rowId xmlns:a16="http://schemas.microsoft.com/office/drawing/2014/main" val="10001"/>
                  </a:ext>
                </a:extLst>
              </a:tr>
              <a:tr h="1686134">
                <a:tc>
                  <a:txBody>
                    <a:bodyPr/>
                    <a:lstStyle/>
                    <a:p>
                      <a:endParaRPr lang="en-GB" sz="2800" dirty="0">
                        <a:latin typeface="Calibri Light" panose="020F0302020204030204" pitchFamily="34" charset="0"/>
                        <a:cs typeface="Calibri Light" panose="020F0302020204030204" pitchFamily="34" charset="0"/>
                      </a:endParaRPr>
                    </a:p>
                    <a:p>
                      <a:r>
                        <a:rPr lang="en-GB" sz="2800" dirty="0">
                          <a:latin typeface="Calibri Light" panose="020F0302020204030204" pitchFamily="34" charset="0"/>
                          <a:cs typeface="Calibri Light" panose="020F0302020204030204" pitchFamily="34" charset="0"/>
                        </a:rPr>
                        <a:t>Friday</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2800" dirty="0">
                        <a:latin typeface="Calibri Light" panose="020F0302020204030204" pitchFamily="34" charset="0"/>
                        <a:cs typeface="Calibri Light" panose="020F030202020403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2800" dirty="0">
                          <a:latin typeface="Calibri Light" panose="020F0302020204030204" pitchFamily="34" charset="0"/>
                          <a:cs typeface="Calibri Light" panose="020F0302020204030204" pitchFamily="34" charset="0"/>
                        </a:rPr>
                        <a:t>Achievement</a:t>
                      </a:r>
                      <a:r>
                        <a:rPr lang="en-GB" sz="2800" baseline="0" dirty="0">
                          <a:latin typeface="Calibri Light" panose="020F0302020204030204" pitchFamily="34" charset="0"/>
                          <a:cs typeface="Calibri Light" panose="020F0302020204030204" pitchFamily="34" charset="0"/>
                        </a:rPr>
                        <a:t> Assembly</a:t>
                      </a:r>
                      <a:endParaRPr lang="en-GB" sz="2800" dirty="0">
                        <a:latin typeface="Calibri Light" panose="020F0302020204030204" pitchFamily="34" charset="0"/>
                        <a:cs typeface="Calibri Light" panose="020F0302020204030204" pitchFamily="34" charset="0"/>
                      </a:endParaRPr>
                    </a:p>
                  </a:txBody>
                  <a:tcPr/>
                </a:tc>
                <a:tc>
                  <a:txBody>
                    <a:bodyPr/>
                    <a:lstStyle/>
                    <a:p>
                      <a:endParaRPr lang="en-GB" sz="2000" dirty="0">
                        <a:latin typeface="Calibri Light" panose="020F0302020204030204" pitchFamily="34" charset="0"/>
                        <a:cs typeface="Calibri Light" panose="020F0302020204030204" pitchFamily="34" charset="0"/>
                      </a:endParaRPr>
                    </a:p>
                    <a:p>
                      <a:r>
                        <a:rPr lang="en-GB" sz="2000" dirty="0">
                          <a:latin typeface="Calibri Light" panose="020F0302020204030204" pitchFamily="34" charset="0"/>
                          <a:cs typeface="Calibri Light" panose="020F0302020204030204" pitchFamily="34" charset="0"/>
                        </a:rPr>
                        <a:t>KS1</a:t>
                      </a:r>
                      <a:r>
                        <a:rPr lang="en-GB" sz="2000" baseline="0" dirty="0">
                          <a:latin typeface="Calibri Light" panose="020F0302020204030204" pitchFamily="34" charset="0"/>
                          <a:cs typeface="Calibri Light" panose="020F0302020204030204" pitchFamily="34" charset="0"/>
                        </a:rPr>
                        <a:t> </a:t>
                      </a:r>
                      <a:r>
                        <a:rPr lang="en-GB" sz="2000" dirty="0">
                          <a:latin typeface="Calibri Light" panose="020F0302020204030204" pitchFamily="34" charset="0"/>
                          <a:cs typeface="Calibri Light" panose="020F0302020204030204" pitchFamily="34" charset="0"/>
                        </a:rPr>
                        <a:t>celebration of classes achievements. </a:t>
                      </a:r>
                      <a:r>
                        <a:rPr lang="en-GB" sz="2000" baseline="0" dirty="0">
                          <a:latin typeface="Calibri Light" panose="020F0302020204030204" pitchFamily="34" charset="0"/>
                          <a:cs typeface="Calibri Light" panose="020F0302020204030204" pitchFamily="34" charset="0"/>
                        </a:rPr>
                        <a:t>Achievements from outside of school are also welcome.</a:t>
                      </a:r>
                    </a:p>
                  </a:txBody>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5326915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lstStyle/>
          <a:p>
            <a:r>
              <a:rPr lang="en-GB" u="sng" dirty="0">
                <a:latin typeface="Calibri Light" panose="020F0302020204030204" pitchFamily="34" charset="0"/>
                <a:cs typeface="Calibri Light" panose="020F0302020204030204" pitchFamily="34" charset="0"/>
              </a:rPr>
              <a:t>Homework</a:t>
            </a:r>
          </a:p>
        </p:txBody>
      </p:sp>
      <p:sp>
        <p:nvSpPr>
          <p:cNvPr id="3" name="Content Placeholder 2"/>
          <p:cNvSpPr>
            <a:spLocks noGrp="1"/>
          </p:cNvSpPr>
          <p:nvPr>
            <p:ph idx="1"/>
          </p:nvPr>
        </p:nvSpPr>
        <p:spPr>
          <a:xfrm>
            <a:off x="107504" y="1772816"/>
            <a:ext cx="8161092" cy="3683796"/>
          </a:xfrm>
        </p:spPr>
        <p:txBody>
          <a:bodyPr>
            <a:normAutofit fontScale="92500" lnSpcReduction="10000"/>
          </a:bodyPr>
          <a:lstStyle/>
          <a:p>
            <a:pPr lvl="1">
              <a:buFont typeface="Wingdings" panose="05000000000000000000" pitchFamily="2" charset="2"/>
              <a:buChar char="§"/>
            </a:pPr>
            <a:r>
              <a:rPr lang="en-GB" sz="2400" dirty="0">
                <a:latin typeface="+mj-lt"/>
                <a:cs typeface="Calibri Light" panose="020F0302020204030204" pitchFamily="34" charset="0"/>
              </a:rPr>
              <a:t>All homework will be sent out on a Friday and is expected back in on the following Thursday. </a:t>
            </a:r>
          </a:p>
          <a:p>
            <a:pPr lvl="1">
              <a:buFont typeface="Wingdings" panose="05000000000000000000" pitchFamily="2" charset="2"/>
              <a:buChar char="§"/>
            </a:pPr>
            <a:r>
              <a:rPr lang="en-GB" sz="2400" dirty="0">
                <a:latin typeface="+mj-lt"/>
                <a:cs typeface="Calibri Light" panose="020F0302020204030204" pitchFamily="34" charset="0"/>
              </a:rPr>
              <a:t>Spellings will be tested on a Thursday.</a:t>
            </a:r>
          </a:p>
          <a:p>
            <a:pPr lvl="1">
              <a:buFont typeface="Wingdings" panose="05000000000000000000" pitchFamily="2" charset="2"/>
              <a:buChar char="§"/>
            </a:pPr>
            <a:r>
              <a:rPr lang="en-GB" sz="2400" dirty="0">
                <a:latin typeface="+mj-lt"/>
                <a:cs typeface="Calibri Light" panose="020F0302020204030204" pitchFamily="34" charset="0"/>
              </a:rPr>
              <a:t>For Homework, children will be given a maths activity, spellings and a reading comprehension or a grammar activity to complete. </a:t>
            </a:r>
          </a:p>
          <a:p>
            <a:pPr lvl="1">
              <a:buFont typeface="Wingdings" panose="05000000000000000000" pitchFamily="2" charset="2"/>
              <a:buChar char="§"/>
            </a:pPr>
            <a:r>
              <a:rPr lang="en-GB" sz="2400" dirty="0">
                <a:latin typeface="+mj-lt"/>
              </a:rPr>
              <a:t>Children should read </a:t>
            </a:r>
            <a:r>
              <a:rPr lang="en-GB" sz="2400" u="sng" dirty="0">
                <a:latin typeface="+mj-lt"/>
              </a:rPr>
              <a:t>every day </a:t>
            </a:r>
            <a:r>
              <a:rPr lang="en-GB" sz="2400" dirty="0">
                <a:latin typeface="+mj-lt"/>
              </a:rPr>
              <a:t>and this should be recorded in the  reading record. We will be checking and signing these once a week but they will also be looked at during the guided reading sessions. </a:t>
            </a:r>
          </a:p>
          <a:p>
            <a:pPr lvl="1">
              <a:buFont typeface="Wingdings" panose="05000000000000000000" pitchFamily="2" charset="2"/>
              <a:buChar char="§"/>
            </a:pPr>
            <a:r>
              <a:rPr lang="en-GB" sz="2400" dirty="0">
                <a:latin typeface="+mj-lt"/>
              </a:rPr>
              <a:t>Reading Books will be changed once a week (in on a Monday, returned on a Monday)in line with the flooding system we have adopted for guided reading. Those children on Chapter books will bring on a Friday and will have the book changed on a Friday.</a:t>
            </a:r>
          </a:p>
          <a:p>
            <a:pPr lvl="1">
              <a:buFont typeface="Arial" panose="020B0604020202020204" pitchFamily="34" charset="0"/>
              <a:buChar char="•"/>
            </a:pPr>
            <a:endParaRPr lang="en-GB" sz="2400" dirty="0">
              <a:latin typeface="Calibri Light" panose="020F0302020204030204" pitchFamily="34" charset="0"/>
              <a:cs typeface="Calibri Light" panose="020F0302020204030204" pitchFamily="34" charset="0"/>
            </a:endParaRPr>
          </a:p>
        </p:txBody>
      </p:sp>
      <p:sp>
        <p:nvSpPr>
          <p:cNvPr id="5" name="Content Placeholder 2"/>
          <p:cNvSpPr txBox="1">
            <a:spLocks/>
          </p:cNvSpPr>
          <p:nvPr/>
        </p:nvSpPr>
        <p:spPr>
          <a:xfrm>
            <a:off x="179512" y="3933056"/>
            <a:ext cx="8229600" cy="3560859"/>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endParaRPr lang="en-GB" sz="2400" dirty="0">
              <a:latin typeface="Comic Sans MS" panose="030F0702030302020204" pitchFamily="66" charset="0"/>
            </a:endParaRPr>
          </a:p>
        </p:txBody>
      </p:sp>
    </p:spTree>
    <p:extLst>
      <p:ext uri="{BB962C8B-B14F-4D97-AF65-F5344CB8AC3E}">
        <p14:creationId xmlns:p14="http://schemas.microsoft.com/office/powerpoint/2010/main" val="37425847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latin typeface="Calibri Light" panose="020F0302020204030204" pitchFamily="34" charset="0"/>
                <a:cs typeface="Calibri Light" panose="020F0302020204030204" pitchFamily="34" charset="0"/>
              </a:rPr>
              <a:t>Information</a:t>
            </a:r>
          </a:p>
        </p:txBody>
      </p:sp>
      <p:sp>
        <p:nvSpPr>
          <p:cNvPr id="3" name="Content Placeholder 2"/>
          <p:cNvSpPr>
            <a:spLocks noGrp="1"/>
          </p:cNvSpPr>
          <p:nvPr>
            <p:ph idx="1"/>
          </p:nvPr>
        </p:nvSpPr>
        <p:spPr>
          <a:xfrm>
            <a:off x="457200" y="1600200"/>
            <a:ext cx="8229600" cy="4565104"/>
          </a:xfrm>
        </p:spPr>
        <p:txBody>
          <a:bodyPr>
            <a:normAutofit/>
          </a:bodyPr>
          <a:lstStyle/>
          <a:p>
            <a:pPr marL="0" indent="0">
              <a:buNone/>
            </a:pPr>
            <a:endParaRPr lang="en-GB" sz="3000" dirty="0">
              <a:latin typeface="+mj-lt"/>
            </a:endParaRPr>
          </a:p>
          <a:p>
            <a:r>
              <a:rPr lang="en-GB" sz="2400" dirty="0">
                <a:latin typeface="+mj-lt"/>
              </a:rPr>
              <a:t>Please make your child’s class teacher your first port of call by calling the office and asking to speak to the teacher or by sending an email or writing a note in their Reading Record.</a:t>
            </a:r>
          </a:p>
          <a:p>
            <a:endParaRPr lang="en-GB" sz="2400" dirty="0">
              <a:latin typeface="+mj-lt"/>
            </a:endParaRPr>
          </a:p>
          <a:p>
            <a:r>
              <a:rPr lang="en-GB" sz="2400" dirty="0">
                <a:latin typeface="+mj-lt"/>
              </a:rPr>
              <a:t>The School </a:t>
            </a:r>
            <a:r>
              <a:rPr lang="en-GB" sz="2400" b="1" dirty="0">
                <a:latin typeface="+mj-lt"/>
              </a:rPr>
              <a:t>must</a:t>
            </a:r>
            <a:r>
              <a:rPr lang="en-GB" sz="2400" dirty="0">
                <a:latin typeface="+mj-lt"/>
              </a:rPr>
              <a:t> be informed if someone else is collecting your child at the end of the day.</a:t>
            </a:r>
          </a:p>
          <a:p>
            <a:endParaRPr lang="en-GB" sz="2400" dirty="0">
              <a:latin typeface="+mj-lt"/>
            </a:endParaRPr>
          </a:p>
          <a:p>
            <a:r>
              <a:rPr lang="en-GB" sz="2400" dirty="0">
                <a:latin typeface="+mj-lt"/>
              </a:rPr>
              <a:t>The School politely requests that no mobile phones are used on the premises.</a:t>
            </a:r>
          </a:p>
          <a:p>
            <a:endParaRPr lang="en-GB" sz="2400" dirty="0">
              <a:latin typeface="Comic Sans MS" panose="030F0702030302020204" pitchFamily="66" charset="0"/>
            </a:endParaRPr>
          </a:p>
        </p:txBody>
      </p:sp>
      <p:pic>
        <p:nvPicPr>
          <p:cNvPr id="4" name="Picture 2" descr="http://www.stchadsprimaryschool.com/userimages/School%20Badge%20Coloured.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24328" y="247317"/>
            <a:ext cx="1368152" cy="18191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7378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53712"/>
            <a:ext cx="8229600" cy="1143000"/>
          </a:xfrm>
        </p:spPr>
        <p:txBody>
          <a:bodyPr/>
          <a:lstStyle/>
          <a:p>
            <a:r>
              <a:rPr lang="en-GB" u="sng" dirty="0">
                <a:latin typeface="Calibri Light" panose="020F0302020204030204" pitchFamily="34" charset="0"/>
                <a:cs typeface="Calibri Light" panose="020F0302020204030204" pitchFamily="34" charset="0"/>
              </a:rPr>
              <a:t>Useful information</a:t>
            </a:r>
          </a:p>
        </p:txBody>
      </p:sp>
      <p:sp>
        <p:nvSpPr>
          <p:cNvPr id="3" name="Content Placeholder 2"/>
          <p:cNvSpPr>
            <a:spLocks noGrp="1"/>
          </p:cNvSpPr>
          <p:nvPr>
            <p:ph idx="1"/>
          </p:nvPr>
        </p:nvSpPr>
        <p:spPr>
          <a:xfrm>
            <a:off x="457200" y="1758662"/>
            <a:ext cx="8229600" cy="5099337"/>
          </a:xfrm>
        </p:spPr>
        <p:txBody>
          <a:bodyPr>
            <a:normAutofit fontScale="25000" lnSpcReduction="20000"/>
          </a:bodyPr>
          <a:lstStyle/>
          <a:p>
            <a:pPr>
              <a:buFont typeface="Wingdings" panose="05000000000000000000" pitchFamily="2" charset="2"/>
              <a:buChar char="§"/>
            </a:pPr>
            <a:r>
              <a:rPr lang="en-GB" sz="8000" dirty="0">
                <a:latin typeface="Calibri Light" panose="020F0302020204030204" pitchFamily="34" charset="0"/>
                <a:cs typeface="Calibri Light" panose="020F0302020204030204" pitchFamily="34" charset="0"/>
              </a:rPr>
              <a:t>Our aim is to make the children independent learners.</a:t>
            </a:r>
          </a:p>
          <a:p>
            <a:pPr>
              <a:buFont typeface="Wingdings" panose="05000000000000000000" pitchFamily="2" charset="2"/>
              <a:buChar char="§"/>
            </a:pPr>
            <a:r>
              <a:rPr lang="en-GB" sz="8000" dirty="0">
                <a:latin typeface="Calibri Light" panose="020F0302020204030204" pitchFamily="34" charset="0"/>
                <a:cs typeface="Calibri Light" panose="020F0302020204030204" pitchFamily="34" charset="0"/>
              </a:rPr>
              <a:t>Children are expected to write clearly and neatly.</a:t>
            </a:r>
          </a:p>
          <a:p>
            <a:pPr>
              <a:buFont typeface="Wingdings" panose="05000000000000000000" pitchFamily="2" charset="2"/>
              <a:buChar char="§"/>
            </a:pPr>
            <a:r>
              <a:rPr lang="en-GB" sz="8000" dirty="0">
                <a:latin typeface="Calibri Light" panose="020F0302020204030204" pitchFamily="34" charset="0"/>
                <a:cs typeface="Calibri Light" panose="020F0302020204030204" pitchFamily="34" charset="0"/>
              </a:rPr>
              <a:t>They will continue to develop cursive script through weekly handwriting lessons.</a:t>
            </a:r>
          </a:p>
          <a:p>
            <a:pPr>
              <a:buFont typeface="Wingdings" panose="05000000000000000000" pitchFamily="2" charset="2"/>
              <a:buChar char="§"/>
            </a:pPr>
            <a:r>
              <a:rPr lang="en-GB" sz="8000" dirty="0">
                <a:latin typeface="Calibri Light" panose="020F0302020204030204" pitchFamily="34" charset="0"/>
                <a:cs typeface="Calibri Light" panose="020F0302020204030204" pitchFamily="34" charset="0"/>
              </a:rPr>
              <a:t>They are expected to follow the mission of the class and school. The one and only whole school rule is to ‘Be Kind’. However, we have our class rules and expectations that all children should follow. These include listening to each other, sitting in their carpet space and showing respect. </a:t>
            </a:r>
          </a:p>
          <a:p>
            <a:pPr>
              <a:buFont typeface="Wingdings" panose="05000000000000000000" pitchFamily="2" charset="2"/>
              <a:buChar char="§"/>
            </a:pPr>
            <a:r>
              <a:rPr lang="en-GB" sz="8000" dirty="0">
                <a:latin typeface="Calibri Light" panose="020F0302020204030204" pitchFamily="34" charset="0"/>
                <a:cs typeface="Calibri Light" panose="020F0302020204030204" pitchFamily="34" charset="0"/>
              </a:rPr>
              <a:t>Sanctions are the same as in previous years.</a:t>
            </a:r>
          </a:p>
          <a:p>
            <a:pPr>
              <a:buFont typeface="Wingdings" panose="05000000000000000000" pitchFamily="2" charset="2"/>
              <a:buChar char="§"/>
            </a:pPr>
            <a:r>
              <a:rPr lang="en-GB" sz="8000" dirty="0">
                <a:latin typeface="Calibri Light" panose="020F0302020204030204" pitchFamily="34" charset="0"/>
                <a:cs typeface="Calibri Light" panose="020F0302020204030204" pitchFamily="34" charset="0"/>
              </a:rPr>
              <a:t>We have provided you with the 200 High Frequency Words (HFW) and 100 Common Exception Words (CEW).</a:t>
            </a:r>
          </a:p>
          <a:p>
            <a:pPr>
              <a:buFont typeface="Wingdings" panose="05000000000000000000" pitchFamily="2" charset="2"/>
              <a:buChar char="§"/>
            </a:pPr>
            <a:r>
              <a:rPr lang="en-GB" sz="8000" dirty="0">
                <a:latin typeface="Calibri Light" panose="020F0302020204030204" pitchFamily="34" charset="0"/>
                <a:cs typeface="Calibri Light" panose="020F0302020204030204" pitchFamily="34" charset="0"/>
              </a:rPr>
              <a:t>Each half term a Curriculum Map will be posted on the School’s website, showing you the work that will be covered.</a:t>
            </a:r>
          </a:p>
          <a:p>
            <a:pPr>
              <a:buFont typeface="Wingdings" panose="05000000000000000000" pitchFamily="2" charset="2"/>
              <a:buChar char="§"/>
            </a:pPr>
            <a:r>
              <a:rPr lang="en-GB" sz="8000" dirty="0">
                <a:latin typeface="Calibri Light" panose="020F0302020204030204" pitchFamily="34" charset="0"/>
                <a:cs typeface="Calibri Light" panose="020F0302020204030204" pitchFamily="34" charset="0"/>
              </a:rPr>
              <a:t>Our marking policy has been updated in accordance with latest studies on child development.</a:t>
            </a:r>
          </a:p>
          <a:p>
            <a:pPr marL="0" indent="0">
              <a:buNone/>
            </a:pPr>
            <a:endParaRPr lang="en-GB" sz="2400" dirty="0">
              <a:latin typeface="Comic Sans MS" panose="030F0702030302020204" pitchFamily="66" charset="0"/>
            </a:endParaRPr>
          </a:p>
          <a:p>
            <a:pPr marL="0" indent="0">
              <a:buNone/>
            </a:pPr>
            <a:r>
              <a:rPr lang="en-GB" sz="2400" dirty="0">
                <a:latin typeface="Comic Sans MS" panose="030F0702030302020204" pitchFamily="66" charset="0"/>
              </a:rPr>
              <a:t> </a:t>
            </a:r>
          </a:p>
          <a:p>
            <a:endParaRPr lang="en-GB" sz="3500" dirty="0">
              <a:latin typeface="Comic Sans MS" panose="030F0702030302020204" pitchFamily="66" charset="0"/>
            </a:endParaRPr>
          </a:p>
          <a:p>
            <a:endParaRPr lang="en-GB" sz="3500" dirty="0">
              <a:latin typeface="Comic Sans MS" panose="030F0702030302020204" pitchFamily="66" charset="0"/>
            </a:endParaRPr>
          </a:p>
          <a:p>
            <a:endParaRPr lang="en-GB" dirty="0"/>
          </a:p>
        </p:txBody>
      </p:sp>
      <p:pic>
        <p:nvPicPr>
          <p:cNvPr id="5122" name="Picture 2" descr="http://t0.gstatic.com/images?q=tbn:ANd9GcQ2S_JhhukT82UYK_JEGhgRKsboZzarO4Y4B-NbGsfo-NxpTXtFtg:1.bp.blogspot.com/_P-Qq1L9TbEI/S7v7u1Dwz-I/AAAAAAAAA9k/T2FopmnByJc/s400/SchoolPaper.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96336" y="188640"/>
            <a:ext cx="1371600" cy="15049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22899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Any questions? </a:t>
            </a:r>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2224331074"/>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6B9F25"/>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D26EA377-59BD-4C9C-9D94-EE8416EE4C7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525</TotalTime>
  <Words>757</Words>
  <Application>Microsoft Office PowerPoint</Application>
  <PresentationFormat>On-screen Show (4:3)</PresentationFormat>
  <Paragraphs>90</Paragraphs>
  <Slides>12</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Calibri</vt:lpstr>
      <vt:lpstr>Calibri Light</vt:lpstr>
      <vt:lpstr>Comic Sans MS</vt:lpstr>
      <vt:lpstr>Wingdings</vt:lpstr>
      <vt:lpstr>Retrospect</vt:lpstr>
      <vt:lpstr>Welcome to Year 2</vt:lpstr>
      <vt:lpstr>PowerPoint Presentation</vt:lpstr>
      <vt:lpstr>Agenda</vt:lpstr>
      <vt:lpstr>Curriculum  </vt:lpstr>
      <vt:lpstr>PowerPoint Presentation</vt:lpstr>
      <vt:lpstr>Uniform</vt:lpstr>
      <vt:lpstr>PE Kit Correct PE kit must be worn to school on PE day. </vt:lpstr>
      <vt:lpstr>Assemblies</vt:lpstr>
      <vt:lpstr>Homework</vt:lpstr>
      <vt:lpstr>Information</vt:lpstr>
      <vt:lpstr>Useful information</vt:lpstr>
      <vt:lpstr>Any questions? </vt:lpstr>
    </vt:vector>
  </TitlesOfParts>
  <Company>Hewlett-Packard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2</dc:title>
  <dc:creator>kirsty grant</dc:creator>
  <cp:lastModifiedBy>Jennifer Mooney</cp:lastModifiedBy>
  <cp:revision>62</cp:revision>
  <dcterms:created xsi:type="dcterms:W3CDTF">2014-09-17T10:56:36Z</dcterms:created>
  <dcterms:modified xsi:type="dcterms:W3CDTF">2024-10-03T16:42:53Z</dcterms:modified>
</cp:coreProperties>
</file>