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63"/>
  </p:notesMasterIdLst>
  <p:sldIdLst>
    <p:sldId id="530" r:id="rId5"/>
    <p:sldId id="526" r:id="rId6"/>
    <p:sldId id="466" r:id="rId7"/>
    <p:sldId id="549" r:id="rId8"/>
    <p:sldId id="557" r:id="rId9"/>
    <p:sldId id="467" r:id="rId10"/>
    <p:sldId id="554" r:id="rId11"/>
    <p:sldId id="598" r:id="rId12"/>
    <p:sldId id="599" r:id="rId13"/>
    <p:sldId id="476" r:id="rId14"/>
    <p:sldId id="601" r:id="rId15"/>
    <p:sldId id="602" r:id="rId16"/>
    <p:sldId id="603" r:id="rId17"/>
    <p:sldId id="521" r:id="rId18"/>
    <p:sldId id="483" r:id="rId19"/>
    <p:sldId id="544" r:id="rId20"/>
    <p:sldId id="545" r:id="rId21"/>
    <p:sldId id="546" r:id="rId22"/>
    <p:sldId id="450" r:id="rId23"/>
    <p:sldId id="563" r:id="rId24"/>
    <p:sldId id="567" r:id="rId25"/>
    <p:sldId id="600" r:id="rId26"/>
    <p:sldId id="577" r:id="rId27"/>
    <p:sldId id="578" r:id="rId28"/>
    <p:sldId id="579" r:id="rId29"/>
    <p:sldId id="580" r:id="rId30"/>
    <p:sldId id="581" r:id="rId31"/>
    <p:sldId id="595" r:id="rId32"/>
    <p:sldId id="533" r:id="rId33"/>
    <p:sldId id="594" r:id="rId34"/>
    <p:sldId id="590" r:id="rId35"/>
    <p:sldId id="591" r:id="rId36"/>
    <p:sldId id="592" r:id="rId37"/>
    <p:sldId id="593" r:id="rId38"/>
    <p:sldId id="564" r:id="rId39"/>
    <p:sldId id="582" r:id="rId40"/>
    <p:sldId id="583" r:id="rId41"/>
    <p:sldId id="584" r:id="rId42"/>
    <p:sldId id="585" r:id="rId43"/>
    <p:sldId id="586" r:id="rId44"/>
    <p:sldId id="561" r:id="rId45"/>
    <p:sldId id="468" r:id="rId46"/>
    <p:sldId id="559" r:id="rId47"/>
    <p:sldId id="256" r:id="rId48"/>
    <p:sldId id="604" r:id="rId49"/>
    <p:sldId id="605" r:id="rId50"/>
    <p:sldId id="606" r:id="rId51"/>
    <p:sldId id="587" r:id="rId52"/>
    <p:sldId id="588" r:id="rId53"/>
    <p:sldId id="589" r:id="rId54"/>
    <p:sldId id="429" r:id="rId55"/>
    <p:sldId id="553" r:id="rId56"/>
    <p:sldId id="597" r:id="rId57"/>
    <p:sldId id="432" r:id="rId58"/>
    <p:sldId id="433" r:id="rId59"/>
    <p:sldId id="562" r:id="rId60"/>
    <p:sldId id="558" r:id="rId61"/>
    <p:sldId id="525" r:id="rId6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91" autoAdjust="0"/>
    <p:restoredTop sz="93039" autoAdjust="0"/>
  </p:normalViewPr>
  <p:slideViewPr>
    <p:cSldViewPr snapToGrid="0" snapToObjects="1">
      <p:cViewPr varScale="1">
        <p:scale>
          <a:sx n="81" d="100"/>
          <a:sy n="81" d="100"/>
        </p:scale>
        <p:origin x="998"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DEC75CB-B027-D94E-8BCF-FF43441B737D}" type="datetimeFigureOut">
              <a:rPr lang="en-US" smtClean="0"/>
              <a:t>1/19/2019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A26690F-C0F2-1E49-AD10-FAD56FBB692A}" type="slidenum">
              <a:rPr lang="en-US" smtClean="0"/>
              <a:t>‹#›</a:t>
            </a:fld>
            <a:endParaRPr lang="en-US"/>
          </a:p>
        </p:txBody>
      </p:sp>
    </p:spTree>
    <p:extLst>
      <p:ext uri="{BB962C8B-B14F-4D97-AF65-F5344CB8AC3E}">
        <p14:creationId xmlns:p14="http://schemas.microsoft.com/office/powerpoint/2010/main" val="244806767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https://www.youtube.com/watch?v=rzLBp2lnywM</a:t>
            </a:r>
          </a:p>
          <a:p>
            <a:r>
              <a:rPr lang="en-GB" dirty="0" smtClean="0"/>
              <a:t>Don’t downplay it. Maths</a:t>
            </a:r>
            <a:r>
              <a:rPr lang="en-GB" baseline="0" dirty="0" smtClean="0"/>
              <a:t> is like sit ups and crunches. In a football match, u don’t have to do </a:t>
            </a:r>
            <a:r>
              <a:rPr lang="en-GB" baseline="0" dirty="0" err="1" smtClean="0"/>
              <a:t>situps</a:t>
            </a:r>
            <a:r>
              <a:rPr lang="en-GB" baseline="0" dirty="0" smtClean="0"/>
              <a:t> but u apply the strength you have gained with exercise </a:t>
            </a:r>
            <a:endParaRPr lang="en-GB" dirty="0"/>
          </a:p>
        </p:txBody>
      </p:sp>
      <p:sp>
        <p:nvSpPr>
          <p:cNvPr id="4" name="Slide Number Placeholder 3"/>
          <p:cNvSpPr>
            <a:spLocks noGrp="1"/>
          </p:cNvSpPr>
          <p:nvPr>
            <p:ph type="sldNum" sz="quarter" idx="10"/>
          </p:nvPr>
        </p:nvSpPr>
        <p:spPr/>
        <p:txBody>
          <a:bodyPr/>
          <a:lstStyle/>
          <a:p>
            <a:fld id="{9A26690F-C0F2-1E49-AD10-FAD56FBB692A}" type="slidenum">
              <a:rPr lang="en-US" smtClean="0"/>
              <a:t>2</a:t>
            </a:fld>
            <a:endParaRPr lang="en-US"/>
          </a:p>
        </p:txBody>
      </p:sp>
    </p:spTree>
    <p:extLst>
      <p:ext uri="{BB962C8B-B14F-4D97-AF65-F5344CB8AC3E}">
        <p14:creationId xmlns:p14="http://schemas.microsoft.com/office/powerpoint/2010/main" val="9638113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smtClean="0"/>
              <a:t>What</a:t>
            </a:r>
            <a:r>
              <a:rPr lang="en-GB" baseline="0" dirty="0" smtClean="0"/>
              <a:t> does it mean to ‘teach for mastery’?</a:t>
            </a:r>
          </a:p>
          <a:p>
            <a:r>
              <a:rPr lang="en-GB" baseline="0" dirty="0" smtClean="0"/>
              <a:t> Mastery for all – not just the most able as originally put forward by the </a:t>
            </a:r>
            <a:r>
              <a:rPr lang="en-GB" baseline="0" dirty="0" err="1" smtClean="0"/>
              <a:t>DfE</a:t>
            </a:r>
            <a:r>
              <a:rPr lang="en-GB" baseline="0" dirty="0" smtClean="0"/>
              <a:t>.</a:t>
            </a:r>
          </a:p>
        </p:txBody>
      </p:sp>
      <p:sp>
        <p:nvSpPr>
          <p:cNvPr id="4" name="Slide Number Placeholder 3"/>
          <p:cNvSpPr>
            <a:spLocks noGrp="1"/>
          </p:cNvSpPr>
          <p:nvPr>
            <p:ph type="sldNum" sz="quarter" idx="10"/>
          </p:nvPr>
        </p:nvSpPr>
        <p:spPr/>
        <p:txBody>
          <a:bodyPr/>
          <a:lstStyle/>
          <a:p>
            <a:fld id="{3687D954-5104-4C7A-817E-89A7AD0F2362}" type="slidenum">
              <a:rPr lang="en-US" smtClean="0"/>
              <a:t>4</a:t>
            </a:fld>
            <a:endParaRPr lang="en-US"/>
          </a:p>
        </p:txBody>
      </p:sp>
    </p:spTree>
    <p:extLst>
      <p:ext uri="{BB962C8B-B14F-4D97-AF65-F5344CB8AC3E}">
        <p14:creationId xmlns:p14="http://schemas.microsoft.com/office/powerpoint/2010/main" val="2267997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687D954-5104-4C7A-817E-89A7AD0F2362}" type="slidenum">
              <a:rPr lang="en-US" smtClean="0"/>
              <a:t>10</a:t>
            </a:fld>
            <a:endParaRPr lang="en-US"/>
          </a:p>
        </p:txBody>
      </p:sp>
    </p:spTree>
    <p:extLst>
      <p:ext uri="{BB962C8B-B14F-4D97-AF65-F5344CB8AC3E}">
        <p14:creationId xmlns:p14="http://schemas.microsoft.com/office/powerpoint/2010/main" val="19410060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GB" sz="1200" b="0" kern="1200" dirty="0" smtClean="0">
                <a:solidFill>
                  <a:schemeClr val="tx1"/>
                </a:solidFill>
                <a:latin typeface="+mn-lt"/>
                <a:ea typeface="+mn-ea"/>
                <a:cs typeface="+mn-cs"/>
              </a:rPr>
              <a:t>I was in the park and watching some ducks walking</a:t>
            </a:r>
            <a:r>
              <a:rPr lang="en-GB" sz="1200" b="0" kern="1200" baseline="0" dirty="0" smtClean="0">
                <a:solidFill>
                  <a:schemeClr val="tx1"/>
                </a:solidFill>
                <a:latin typeface="+mn-lt"/>
                <a:ea typeface="+mn-ea"/>
                <a:cs typeface="+mn-cs"/>
              </a:rPr>
              <a:t> towards two ponds</a:t>
            </a:r>
            <a:r>
              <a:rPr lang="en-GB" sz="1200" b="0" kern="1200" dirty="0" smtClean="0">
                <a:solidFill>
                  <a:schemeClr val="tx1"/>
                </a:solidFill>
                <a:latin typeface="+mn-lt"/>
                <a:ea typeface="+mn-ea"/>
                <a:cs typeface="+mn-cs"/>
              </a:rPr>
              <a:t>. Mother duck was in the park with her five ducklings following her.  The fog came and she couldn’t see which pond her ducklings had gone to. What could she have seen when the fog lifted?</a:t>
            </a:r>
          </a:p>
          <a:p>
            <a:pPr lvl="0"/>
            <a:endParaRPr lang="en-GB" b="0" dirty="0"/>
          </a:p>
        </p:txBody>
      </p:sp>
      <p:sp>
        <p:nvSpPr>
          <p:cNvPr id="4" name="Slide Number Placeholder 3"/>
          <p:cNvSpPr>
            <a:spLocks noGrp="1"/>
          </p:cNvSpPr>
          <p:nvPr>
            <p:ph type="sldNum" sz="quarter" idx="10"/>
          </p:nvPr>
        </p:nvSpPr>
        <p:spPr/>
        <p:txBody>
          <a:bodyPr/>
          <a:lstStyle/>
          <a:p>
            <a:fld id="{5DA5AF15-5849-4819-86E3-8865E34B5FFD}" type="slidenum">
              <a:rPr lang="en-GB" smtClean="0"/>
              <a:t>11</a:t>
            </a:fld>
            <a:endParaRPr lang="en-GB"/>
          </a:p>
        </p:txBody>
      </p:sp>
    </p:spTree>
    <p:extLst>
      <p:ext uri="{BB962C8B-B14F-4D97-AF65-F5344CB8AC3E}">
        <p14:creationId xmlns:p14="http://schemas.microsoft.com/office/powerpoint/2010/main" val="41368871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GB" sz="1200" b="0" kern="1200" dirty="0" smtClean="0">
                <a:solidFill>
                  <a:schemeClr val="tx1"/>
                </a:solidFill>
                <a:latin typeface="+mn-lt"/>
                <a:ea typeface="+mn-ea"/>
                <a:cs typeface="+mn-cs"/>
              </a:rPr>
              <a:t>I was in the park and watching some ducks walking</a:t>
            </a:r>
            <a:r>
              <a:rPr lang="en-GB" sz="1200" b="0" kern="1200" baseline="0" dirty="0" smtClean="0">
                <a:solidFill>
                  <a:schemeClr val="tx1"/>
                </a:solidFill>
                <a:latin typeface="+mn-lt"/>
                <a:ea typeface="+mn-ea"/>
                <a:cs typeface="+mn-cs"/>
              </a:rPr>
              <a:t> towards two ponds</a:t>
            </a:r>
            <a:r>
              <a:rPr lang="en-GB" sz="1200" b="0" kern="1200" dirty="0" smtClean="0">
                <a:solidFill>
                  <a:schemeClr val="tx1"/>
                </a:solidFill>
                <a:latin typeface="+mn-lt"/>
                <a:ea typeface="+mn-ea"/>
                <a:cs typeface="+mn-cs"/>
              </a:rPr>
              <a:t>. Mother duck was in the park with her five ducklings following her.  The fog came and she couldn’t which pond her ducklings had gone to. What could she have seen when the fog lifted?</a:t>
            </a:r>
          </a:p>
          <a:p>
            <a:pPr lvl="0"/>
            <a:r>
              <a:rPr lang="en-GB" sz="1200" b="0" kern="1200" dirty="0" smtClean="0">
                <a:solidFill>
                  <a:schemeClr val="tx1"/>
                </a:solidFill>
                <a:latin typeface="+mn-lt"/>
                <a:ea typeface="+mn-ea"/>
                <a:cs typeface="+mn-cs"/>
              </a:rPr>
              <a:t>Model using the part (pond) –part (pond) –whole (park) circle model on the board. </a:t>
            </a:r>
            <a:endParaRPr lang="en-GB" b="0" dirty="0" smtClean="0"/>
          </a:p>
        </p:txBody>
      </p:sp>
      <p:sp>
        <p:nvSpPr>
          <p:cNvPr id="4" name="Slide Number Placeholder 3"/>
          <p:cNvSpPr>
            <a:spLocks noGrp="1"/>
          </p:cNvSpPr>
          <p:nvPr>
            <p:ph type="sldNum" sz="quarter" idx="10"/>
          </p:nvPr>
        </p:nvSpPr>
        <p:spPr/>
        <p:txBody>
          <a:bodyPr/>
          <a:lstStyle/>
          <a:p>
            <a:fld id="{5DA5AF15-5849-4819-86E3-8865E34B5FFD}" type="slidenum">
              <a:rPr lang="en-GB" smtClean="0"/>
              <a:pPr/>
              <a:t>12</a:t>
            </a:fld>
            <a:endParaRPr lang="en-GB"/>
          </a:p>
        </p:txBody>
      </p:sp>
    </p:spTree>
    <p:extLst>
      <p:ext uri="{BB962C8B-B14F-4D97-AF65-F5344CB8AC3E}">
        <p14:creationId xmlns:p14="http://schemas.microsoft.com/office/powerpoint/2010/main" val="41650875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DA5AF15-5849-4819-86E3-8865E34B5FFD}" type="slidenum">
              <a:rPr lang="en-GB" smtClean="0"/>
              <a:pPr/>
              <a:t>13</a:t>
            </a:fld>
            <a:endParaRPr lang="en-GB"/>
          </a:p>
        </p:txBody>
      </p:sp>
    </p:spTree>
    <p:extLst>
      <p:ext uri="{BB962C8B-B14F-4D97-AF65-F5344CB8AC3E}">
        <p14:creationId xmlns:p14="http://schemas.microsoft.com/office/powerpoint/2010/main" val="37446251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DA5AF15-5849-4819-86E3-8865E34B5FFD}" type="slidenum">
              <a:rPr lang="en-GB" smtClean="0"/>
              <a:pPr/>
              <a:t>15</a:t>
            </a:fld>
            <a:endParaRPr lang="en-GB"/>
          </a:p>
        </p:txBody>
      </p:sp>
    </p:spTree>
    <p:extLst>
      <p:ext uri="{BB962C8B-B14F-4D97-AF65-F5344CB8AC3E}">
        <p14:creationId xmlns:p14="http://schemas.microsoft.com/office/powerpoint/2010/main" val="34549188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smtClean="0"/>
              <a:t>Explain process of making 10</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16</a:t>
            </a:fld>
            <a:endParaRPr lang="en-US" dirty="0"/>
          </a:p>
        </p:txBody>
      </p:sp>
    </p:spTree>
    <p:extLst>
      <p:ext uri="{BB962C8B-B14F-4D97-AF65-F5344CB8AC3E}">
        <p14:creationId xmlns:p14="http://schemas.microsoft.com/office/powerpoint/2010/main" val="2367458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smtClean="0"/>
              <a:t>Importance of relating concrete</a:t>
            </a:r>
            <a:r>
              <a:rPr lang="en-GB" baseline="0" dirty="0" smtClean="0"/>
              <a:t> to pictorial to abstract</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17</a:t>
            </a:fld>
            <a:endParaRPr lang="en-US" dirty="0"/>
          </a:p>
        </p:txBody>
      </p:sp>
    </p:spTree>
    <p:extLst>
      <p:ext uri="{BB962C8B-B14F-4D97-AF65-F5344CB8AC3E}">
        <p14:creationId xmlns:p14="http://schemas.microsoft.com/office/powerpoint/2010/main" val="2785723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smtClean="0"/>
              <a:t>A different way of doing it.</a:t>
            </a:r>
          </a:p>
          <a:p>
            <a:r>
              <a:rPr lang="en-GB" dirty="0" smtClean="0"/>
              <a:t>What’s the same? What’s different?</a:t>
            </a:r>
          </a:p>
          <a:p>
            <a:r>
              <a:rPr lang="en-GB" dirty="0" smtClean="0"/>
              <a:t>Example</a:t>
            </a:r>
            <a:r>
              <a:rPr lang="en-GB" baseline="0" dirty="0" smtClean="0"/>
              <a:t> of procedural variation: same problem, different solution</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18</a:t>
            </a:fld>
            <a:endParaRPr lang="en-US" dirty="0"/>
          </a:p>
        </p:txBody>
      </p:sp>
    </p:spTree>
    <p:extLst>
      <p:ext uri="{BB962C8B-B14F-4D97-AF65-F5344CB8AC3E}">
        <p14:creationId xmlns:p14="http://schemas.microsoft.com/office/powerpoint/2010/main" val="31149831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Start</a:t>
            </a:r>
            <a:r>
              <a:rPr lang="en-GB" baseline="0" dirty="0" smtClean="0"/>
              <a:t> to add and subtract – Always in a context.</a:t>
            </a:r>
          </a:p>
          <a:p>
            <a:r>
              <a:rPr lang="en-GB" dirty="0" smtClean="0"/>
              <a:t>Lots of language – explaining the maths that’s happening.</a:t>
            </a:r>
          </a:p>
          <a:p>
            <a:r>
              <a:rPr lang="en-GB" dirty="0" smtClean="0"/>
              <a:t>Use</a:t>
            </a:r>
            <a:r>
              <a:rPr lang="en-GB" baseline="0" dirty="0" smtClean="0"/>
              <a:t> of rehearse and repeat.</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21</a:t>
            </a:fld>
            <a:endParaRPr lang="en-US"/>
          </a:p>
        </p:txBody>
      </p:sp>
    </p:spTree>
    <p:extLst>
      <p:ext uri="{BB962C8B-B14F-4D97-AF65-F5344CB8AC3E}">
        <p14:creationId xmlns:p14="http://schemas.microsoft.com/office/powerpoint/2010/main" val="33361064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smtClean="0"/>
              <a:t>Ask</a:t>
            </a:r>
            <a:r>
              <a:rPr lang="en-GB" baseline="0" dirty="0" smtClean="0"/>
              <a:t> teachers to think about how to represent this calculation using ten frames. First, put the counters on the frames to represent 7 and 5. Good discussion point to ask how they know (because there are 3 missing; I recognise the </a:t>
            </a:r>
            <a:r>
              <a:rPr lang="en-GB" baseline="0" dirty="0" err="1" smtClean="0"/>
              <a:t>numicon</a:t>
            </a:r>
            <a:r>
              <a:rPr lang="en-GB" baseline="0" dirty="0" smtClean="0"/>
              <a:t> shape; I can see a 4 and a 3 and that makes 7).</a:t>
            </a:r>
          </a:p>
          <a:p>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23</a:t>
            </a:fld>
            <a:endParaRPr lang="en-US" dirty="0"/>
          </a:p>
        </p:txBody>
      </p:sp>
    </p:spTree>
    <p:extLst>
      <p:ext uri="{BB962C8B-B14F-4D97-AF65-F5344CB8AC3E}">
        <p14:creationId xmlns:p14="http://schemas.microsoft.com/office/powerpoint/2010/main" val="10286224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smtClean="0"/>
              <a:t>Explain process of making 10</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24</a:t>
            </a:fld>
            <a:endParaRPr lang="en-US" dirty="0"/>
          </a:p>
        </p:txBody>
      </p:sp>
    </p:spTree>
    <p:extLst>
      <p:ext uri="{BB962C8B-B14F-4D97-AF65-F5344CB8AC3E}">
        <p14:creationId xmlns:p14="http://schemas.microsoft.com/office/powerpoint/2010/main" val="20922305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smtClean="0"/>
              <a:t>Importance of relating concrete</a:t>
            </a:r>
            <a:r>
              <a:rPr lang="en-GB" baseline="0" dirty="0" smtClean="0"/>
              <a:t> to pictorial to abstract</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25</a:t>
            </a:fld>
            <a:endParaRPr lang="en-US" dirty="0"/>
          </a:p>
        </p:txBody>
      </p:sp>
    </p:spTree>
    <p:extLst>
      <p:ext uri="{BB962C8B-B14F-4D97-AF65-F5344CB8AC3E}">
        <p14:creationId xmlns:p14="http://schemas.microsoft.com/office/powerpoint/2010/main" val="38627992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smtClean="0"/>
              <a:t>A different way of doing it.</a:t>
            </a:r>
          </a:p>
          <a:p>
            <a:r>
              <a:rPr lang="en-GB" dirty="0" smtClean="0"/>
              <a:t>What’s the same? What’s different?</a:t>
            </a:r>
          </a:p>
          <a:p>
            <a:r>
              <a:rPr lang="en-GB" dirty="0" smtClean="0"/>
              <a:t>Example</a:t>
            </a:r>
            <a:r>
              <a:rPr lang="en-GB" baseline="0" dirty="0" smtClean="0"/>
              <a:t> of procedural variation: same problem, different solution</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26</a:t>
            </a:fld>
            <a:endParaRPr lang="en-US" dirty="0"/>
          </a:p>
        </p:txBody>
      </p:sp>
    </p:spTree>
    <p:extLst>
      <p:ext uri="{BB962C8B-B14F-4D97-AF65-F5344CB8AC3E}">
        <p14:creationId xmlns:p14="http://schemas.microsoft.com/office/powerpoint/2010/main" val="41012017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smtClean="0"/>
              <a:t>What</a:t>
            </a:r>
            <a:r>
              <a:rPr lang="en-GB" baseline="0" dirty="0" smtClean="0"/>
              <a:t> came first? Importance of regular counting in 2s, 3s, 5s, 10s. Support for children who couldn’t do that so that all are ready to learn multiplication.</a:t>
            </a:r>
          </a:p>
          <a:p>
            <a:r>
              <a:rPr lang="en-GB" dirty="0" smtClean="0"/>
              <a:t>Introduced through</a:t>
            </a:r>
            <a:r>
              <a:rPr lang="en-GB" baseline="0" dirty="0" smtClean="0"/>
              <a:t> context (linked to work on Antarctic exploration and knitting).</a:t>
            </a:r>
          </a:p>
          <a:p>
            <a:r>
              <a:rPr lang="en-GB" baseline="0" dirty="0" smtClean="0"/>
              <a:t>Link to prior knowledge: how many socks would 3 explorers need?</a:t>
            </a:r>
          </a:p>
          <a:p>
            <a:r>
              <a:rPr lang="en-GB" baseline="0" dirty="0" smtClean="0"/>
              <a:t>What if there were 9 explorers?</a:t>
            </a:r>
          </a:p>
          <a:p>
            <a:r>
              <a:rPr lang="en-GB" baseline="0" dirty="0" smtClean="0"/>
              <a:t>What if there were 0 explorers? – importance of 0</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36</a:t>
            </a:fld>
            <a:endParaRPr lang="en-US" dirty="0"/>
          </a:p>
        </p:txBody>
      </p:sp>
    </p:spTree>
    <p:extLst>
      <p:ext uri="{BB962C8B-B14F-4D97-AF65-F5344CB8AC3E}">
        <p14:creationId xmlns:p14="http://schemas.microsoft.com/office/powerpoint/2010/main" val="34966329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smtClean="0"/>
              <a:t>What</a:t>
            </a:r>
            <a:r>
              <a:rPr lang="en-GB" baseline="0" dirty="0" smtClean="0"/>
              <a:t> came first? Importance of regular counting in 2s, 3s, 5s, 10s. Support for children who couldn’t do that so that all are ready to learn multiplication.</a:t>
            </a:r>
          </a:p>
          <a:p>
            <a:r>
              <a:rPr lang="en-GB" dirty="0" smtClean="0"/>
              <a:t>Introduced through</a:t>
            </a:r>
            <a:r>
              <a:rPr lang="en-GB" baseline="0" dirty="0" smtClean="0"/>
              <a:t> context (linked to work on Antarctic exploration and knitting).</a:t>
            </a:r>
          </a:p>
          <a:p>
            <a:r>
              <a:rPr lang="en-GB" baseline="0" dirty="0" smtClean="0"/>
              <a:t>Link to prior knowledge: how many socks would 3 explorers need?</a:t>
            </a:r>
          </a:p>
          <a:p>
            <a:r>
              <a:rPr lang="en-GB" baseline="0" dirty="0" smtClean="0"/>
              <a:t>What if there were 9 explorers?</a:t>
            </a:r>
          </a:p>
          <a:p>
            <a:r>
              <a:rPr lang="en-GB" baseline="0" dirty="0" smtClean="0"/>
              <a:t>What if there were 0 explorers? – importance of 0</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37</a:t>
            </a:fld>
            <a:endParaRPr lang="en-US" dirty="0"/>
          </a:p>
        </p:txBody>
      </p:sp>
    </p:spTree>
    <p:extLst>
      <p:ext uri="{BB962C8B-B14F-4D97-AF65-F5344CB8AC3E}">
        <p14:creationId xmlns:p14="http://schemas.microsoft.com/office/powerpoint/2010/main" val="3778115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smtClean="0"/>
              <a:t>What</a:t>
            </a:r>
            <a:r>
              <a:rPr lang="en-GB" baseline="0" dirty="0" smtClean="0"/>
              <a:t> came first? Importance of regular counting in 2s, 3s, 5s, 10s. Support for children who couldn’t do that so that all are ready to learn multiplication.</a:t>
            </a:r>
          </a:p>
          <a:p>
            <a:r>
              <a:rPr lang="en-GB" dirty="0" smtClean="0"/>
              <a:t>Introduced through</a:t>
            </a:r>
            <a:r>
              <a:rPr lang="en-GB" baseline="0" dirty="0" smtClean="0"/>
              <a:t> context (linked to work on Antarctic exploration and knitting).</a:t>
            </a:r>
          </a:p>
          <a:p>
            <a:r>
              <a:rPr lang="en-GB" baseline="0" dirty="0" smtClean="0"/>
              <a:t>Link to prior knowledge: how many socks would 3 explorers need?</a:t>
            </a:r>
          </a:p>
          <a:p>
            <a:r>
              <a:rPr lang="en-GB" baseline="0" dirty="0" smtClean="0"/>
              <a:t>What if there were 9 explorers?</a:t>
            </a:r>
          </a:p>
          <a:p>
            <a:r>
              <a:rPr lang="en-GB" baseline="0" dirty="0" smtClean="0"/>
              <a:t>What if there were 0 explorers? – importance of 0</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38</a:t>
            </a:fld>
            <a:endParaRPr lang="en-US" dirty="0"/>
          </a:p>
        </p:txBody>
      </p:sp>
    </p:spTree>
    <p:extLst>
      <p:ext uri="{BB962C8B-B14F-4D97-AF65-F5344CB8AC3E}">
        <p14:creationId xmlns:p14="http://schemas.microsoft.com/office/powerpoint/2010/main" val="38567082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smtClean="0"/>
              <a:t>What</a:t>
            </a:r>
            <a:r>
              <a:rPr lang="en-GB" baseline="0" dirty="0" smtClean="0"/>
              <a:t> came first? Importance of regular counting in 2s, 3s, 5s, 10s. Support for children who couldn’t do that so that all are ready to learn multiplication.</a:t>
            </a:r>
          </a:p>
          <a:p>
            <a:r>
              <a:rPr lang="en-GB" dirty="0" smtClean="0"/>
              <a:t>Introduced through</a:t>
            </a:r>
            <a:r>
              <a:rPr lang="en-GB" baseline="0" dirty="0" smtClean="0"/>
              <a:t> context (linked to work on Antarctic exploration and knitting).</a:t>
            </a:r>
          </a:p>
          <a:p>
            <a:r>
              <a:rPr lang="en-GB" baseline="0" dirty="0" smtClean="0"/>
              <a:t>Link to prior knowledge: how many socks would 3 explorers need?</a:t>
            </a:r>
          </a:p>
          <a:p>
            <a:r>
              <a:rPr lang="en-GB" baseline="0" dirty="0" smtClean="0"/>
              <a:t>What if there were 9 explorers?</a:t>
            </a:r>
          </a:p>
          <a:p>
            <a:r>
              <a:rPr lang="en-GB" baseline="0" dirty="0" smtClean="0"/>
              <a:t>What if there were 0 explorers? – importance of 0</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39</a:t>
            </a:fld>
            <a:endParaRPr lang="en-US" dirty="0"/>
          </a:p>
        </p:txBody>
      </p:sp>
    </p:spTree>
    <p:extLst>
      <p:ext uri="{BB962C8B-B14F-4D97-AF65-F5344CB8AC3E}">
        <p14:creationId xmlns:p14="http://schemas.microsoft.com/office/powerpoint/2010/main" val="22301227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smtClean="0"/>
              <a:t>What</a:t>
            </a:r>
            <a:r>
              <a:rPr lang="en-GB" baseline="0" dirty="0" smtClean="0"/>
              <a:t> came first? Importance of regular counting in 2s, 3s, 5s, 10s. Support for children who couldn’t do that so that all are ready to learn multiplication.</a:t>
            </a:r>
          </a:p>
          <a:p>
            <a:r>
              <a:rPr lang="en-GB" dirty="0" smtClean="0"/>
              <a:t>Introduced through</a:t>
            </a:r>
            <a:r>
              <a:rPr lang="en-GB" baseline="0" dirty="0" smtClean="0"/>
              <a:t> context (linked to work on Antarctic exploration and knitting).</a:t>
            </a:r>
          </a:p>
          <a:p>
            <a:r>
              <a:rPr lang="en-GB" baseline="0" dirty="0" smtClean="0"/>
              <a:t>Link to prior knowledge: how many socks would 3 explorers need?</a:t>
            </a:r>
          </a:p>
          <a:p>
            <a:r>
              <a:rPr lang="en-GB" baseline="0" dirty="0" smtClean="0"/>
              <a:t>What if there were 9 explorers?</a:t>
            </a:r>
          </a:p>
          <a:p>
            <a:r>
              <a:rPr lang="en-GB" baseline="0" dirty="0" smtClean="0"/>
              <a:t>What if there were 0 explorers? – importance of 0</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40</a:t>
            </a:fld>
            <a:endParaRPr lang="en-US" dirty="0"/>
          </a:p>
        </p:txBody>
      </p:sp>
    </p:spTree>
    <p:extLst>
      <p:ext uri="{BB962C8B-B14F-4D97-AF65-F5344CB8AC3E}">
        <p14:creationId xmlns:p14="http://schemas.microsoft.com/office/powerpoint/2010/main" val="11038048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eaLnBrk="1" hangingPunct="1">
              <a:spcBef>
                <a:spcPts val="200"/>
              </a:spcBef>
              <a:spcAft>
                <a:spcPct val="0"/>
              </a:spcAft>
              <a:buFont typeface="Wingdings" panose="05000000000000000000" pitchFamily="2" charset="2"/>
              <a:buAutoNum type="arabicPeriod"/>
              <a:defRPr/>
            </a:pPr>
            <a:r>
              <a:rPr lang="en-GB" altLang="en-US" sz="2400" dirty="0"/>
              <a:t>An emphasis on development</a:t>
            </a:r>
            <a:r>
              <a:rPr lang="en-GB" altLang="en-US" sz="2400" baseline="0" dirty="0"/>
              <a:t> of mental calculation</a:t>
            </a:r>
          </a:p>
          <a:p>
            <a:pPr marL="457200" indent="-457200" eaLnBrk="1" hangingPunct="1">
              <a:spcBef>
                <a:spcPts val="200"/>
              </a:spcBef>
              <a:spcAft>
                <a:spcPct val="0"/>
              </a:spcAft>
              <a:buFont typeface="Wingdings" panose="05000000000000000000" pitchFamily="2" charset="2"/>
              <a:buAutoNum type="arabicPeriod"/>
              <a:defRPr/>
            </a:pPr>
            <a:endParaRPr lang="en-GB" altLang="en-US" sz="2400" dirty="0"/>
          </a:p>
        </p:txBody>
      </p:sp>
      <p:sp>
        <p:nvSpPr>
          <p:cNvPr id="4" name="Slide Number Placeholder 3"/>
          <p:cNvSpPr>
            <a:spLocks noGrp="1"/>
          </p:cNvSpPr>
          <p:nvPr>
            <p:ph type="sldNum" sz="quarter" idx="10"/>
          </p:nvPr>
        </p:nvSpPr>
        <p:spPr/>
        <p:txBody>
          <a:bodyPr/>
          <a:lstStyle/>
          <a:p>
            <a:fld id="{18D644F0-F5FC-40E8-B376-6A9661BE0AEA}" type="slidenum">
              <a:rPr lang="en-GB" smtClean="0"/>
              <a:t>41</a:t>
            </a:fld>
            <a:endParaRPr lang="en-GB"/>
          </a:p>
        </p:txBody>
      </p:sp>
    </p:spTree>
    <p:extLst>
      <p:ext uri="{BB962C8B-B14F-4D97-AF65-F5344CB8AC3E}">
        <p14:creationId xmlns:p14="http://schemas.microsoft.com/office/powerpoint/2010/main" val="41703761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26690F-C0F2-1E49-AD10-FAD56FBB692A}" type="slidenum">
              <a:rPr lang="en-US" smtClean="0"/>
              <a:t>44</a:t>
            </a:fld>
            <a:endParaRPr lang="en-US"/>
          </a:p>
        </p:txBody>
      </p:sp>
    </p:spTree>
    <p:extLst>
      <p:ext uri="{BB962C8B-B14F-4D97-AF65-F5344CB8AC3E}">
        <p14:creationId xmlns:p14="http://schemas.microsoft.com/office/powerpoint/2010/main" val="29122335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GB" dirty="0" smtClean="0"/>
              <a:t>Children use</a:t>
            </a:r>
            <a:r>
              <a:rPr lang="en-GB" baseline="0" dirty="0" smtClean="0"/>
              <a:t> double-sided counters to show this.</a:t>
            </a:r>
          </a:p>
          <a:p>
            <a:pPr lvl="0"/>
            <a:r>
              <a:rPr lang="en-GB" baseline="0" dirty="0" smtClean="0"/>
              <a:t>“3 is a part. 3 is a part. 6 is the whole.”</a:t>
            </a:r>
          </a:p>
          <a:p>
            <a:pPr lvl="0"/>
            <a:endParaRPr lang="en-GB" baseline="0" dirty="0" smtClean="0"/>
          </a:p>
          <a:p>
            <a:pPr lvl="0"/>
            <a:endParaRPr lang="en-GB" dirty="0"/>
          </a:p>
        </p:txBody>
      </p:sp>
      <p:sp>
        <p:nvSpPr>
          <p:cNvPr id="4" name="Slide Number Placeholder 3"/>
          <p:cNvSpPr>
            <a:spLocks noGrp="1"/>
          </p:cNvSpPr>
          <p:nvPr>
            <p:ph type="sldNum" sz="quarter" idx="10"/>
          </p:nvPr>
        </p:nvSpPr>
        <p:spPr/>
        <p:txBody>
          <a:bodyPr/>
          <a:lstStyle/>
          <a:p>
            <a:fld id="{5DA5AF15-5849-4819-86E3-8865E34B5FFD}" type="slidenum">
              <a:rPr lang="en-GB" smtClean="0"/>
              <a:pPr/>
              <a:t>45</a:t>
            </a:fld>
            <a:endParaRPr lang="en-GB"/>
          </a:p>
        </p:txBody>
      </p:sp>
    </p:spTree>
    <p:extLst>
      <p:ext uri="{BB962C8B-B14F-4D97-AF65-F5344CB8AC3E}">
        <p14:creationId xmlns:p14="http://schemas.microsoft.com/office/powerpoint/2010/main" val="4108979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GB" dirty="0" smtClean="0"/>
              <a:t>Children complete part whole diagram.</a:t>
            </a:r>
            <a:r>
              <a:rPr lang="en-GB" baseline="0" dirty="0" smtClean="0"/>
              <a:t> </a:t>
            </a:r>
          </a:p>
          <a:p>
            <a:pPr lvl="0"/>
            <a:endParaRPr lang="en-GB" baseline="0" dirty="0" smtClean="0"/>
          </a:p>
          <a:p>
            <a:pPr lvl="0"/>
            <a:endParaRPr lang="en-GB" dirty="0"/>
          </a:p>
        </p:txBody>
      </p:sp>
      <p:sp>
        <p:nvSpPr>
          <p:cNvPr id="4" name="Slide Number Placeholder 3"/>
          <p:cNvSpPr>
            <a:spLocks noGrp="1"/>
          </p:cNvSpPr>
          <p:nvPr>
            <p:ph type="sldNum" sz="quarter" idx="10"/>
          </p:nvPr>
        </p:nvSpPr>
        <p:spPr/>
        <p:txBody>
          <a:bodyPr/>
          <a:lstStyle/>
          <a:p>
            <a:fld id="{5DA5AF15-5849-4819-86E3-8865E34B5FFD}" type="slidenum">
              <a:rPr lang="en-GB" smtClean="0"/>
              <a:pPr/>
              <a:t>46</a:t>
            </a:fld>
            <a:endParaRPr lang="en-GB"/>
          </a:p>
        </p:txBody>
      </p:sp>
    </p:spTree>
    <p:extLst>
      <p:ext uri="{BB962C8B-B14F-4D97-AF65-F5344CB8AC3E}">
        <p14:creationId xmlns:p14="http://schemas.microsoft.com/office/powerpoint/2010/main" val="27360662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GB" dirty="0" smtClean="0"/>
              <a:t>Children complete part </a:t>
            </a:r>
            <a:r>
              <a:rPr lang="en-GB" smtClean="0"/>
              <a:t>whole diagram.</a:t>
            </a:r>
            <a:r>
              <a:rPr lang="en-GB" baseline="0" smtClean="0"/>
              <a:t> </a:t>
            </a:r>
            <a:endParaRPr lang="en-GB" baseline="0" dirty="0" smtClean="0"/>
          </a:p>
          <a:p>
            <a:pPr lvl="0"/>
            <a:endParaRPr lang="en-GB" baseline="0" dirty="0" smtClean="0"/>
          </a:p>
          <a:p>
            <a:pPr lvl="0"/>
            <a:endParaRPr lang="en-GB" dirty="0"/>
          </a:p>
        </p:txBody>
      </p:sp>
      <p:sp>
        <p:nvSpPr>
          <p:cNvPr id="4" name="Slide Number Placeholder 3"/>
          <p:cNvSpPr>
            <a:spLocks noGrp="1"/>
          </p:cNvSpPr>
          <p:nvPr>
            <p:ph type="sldNum" sz="quarter" idx="10"/>
          </p:nvPr>
        </p:nvSpPr>
        <p:spPr/>
        <p:txBody>
          <a:bodyPr/>
          <a:lstStyle/>
          <a:p>
            <a:fld id="{5DA5AF15-5849-4819-86E3-8865E34B5FFD}" type="slidenum">
              <a:rPr lang="en-GB" smtClean="0"/>
              <a:pPr/>
              <a:t>47</a:t>
            </a:fld>
            <a:endParaRPr lang="en-GB"/>
          </a:p>
        </p:txBody>
      </p:sp>
    </p:spTree>
    <p:extLst>
      <p:ext uri="{BB962C8B-B14F-4D97-AF65-F5344CB8AC3E}">
        <p14:creationId xmlns:p14="http://schemas.microsoft.com/office/powerpoint/2010/main" val="24661514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A26690F-C0F2-1E49-AD10-FAD56FBB692A}" type="slidenum">
              <a:rPr lang="en-US" smtClean="0"/>
              <a:t>48</a:t>
            </a:fld>
            <a:endParaRPr lang="en-US"/>
          </a:p>
        </p:txBody>
      </p:sp>
    </p:spTree>
    <p:extLst>
      <p:ext uri="{BB962C8B-B14F-4D97-AF65-F5344CB8AC3E}">
        <p14:creationId xmlns:p14="http://schemas.microsoft.com/office/powerpoint/2010/main" val="16315916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26690F-C0F2-1E49-AD10-FAD56FBB692A}" type="slidenum">
              <a:rPr lang="en-US" smtClean="0"/>
              <a:t>51</a:t>
            </a:fld>
            <a:endParaRPr lang="en-US"/>
          </a:p>
        </p:txBody>
      </p:sp>
    </p:spTree>
    <p:extLst>
      <p:ext uri="{BB962C8B-B14F-4D97-AF65-F5344CB8AC3E}">
        <p14:creationId xmlns:p14="http://schemas.microsoft.com/office/powerpoint/2010/main" val="9071863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F0A82566-D571-8243-A6EC-456F324C6FF4}" type="datetimeFigureOut">
              <a:rPr lang="en-US" smtClean="0"/>
              <a:t>1/19/2019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r>
              <a:rPr lang="en-GB" b="1" dirty="0" smtClean="0"/>
              <a:t>@</a:t>
            </a:r>
            <a:r>
              <a:rPr lang="en-GB" b="1" dirty="0" err="1" smtClean="0"/>
              <a:t>wrmathshub</a:t>
            </a:r>
            <a:endParaRPr lang="en-GB" b="1" dirty="0"/>
          </a:p>
        </p:txBody>
      </p:sp>
    </p:spTree>
    <p:extLst>
      <p:ext uri="{BB962C8B-B14F-4D97-AF65-F5344CB8AC3E}">
        <p14:creationId xmlns:p14="http://schemas.microsoft.com/office/powerpoint/2010/main" val="34358202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F0A82566-D571-8243-A6EC-456F324C6FF4}" type="datetimeFigureOut">
              <a:rPr lang="en-US" smtClean="0"/>
              <a:t>1/19/2019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r>
              <a:rPr lang="en-GB" b="1" dirty="0" smtClean="0"/>
              <a:t>@</a:t>
            </a:r>
            <a:r>
              <a:rPr lang="en-GB" b="1" dirty="0" err="1" smtClean="0"/>
              <a:t>wrmathshub</a:t>
            </a:r>
            <a:endParaRPr lang="en-GB" b="1" dirty="0"/>
          </a:p>
        </p:txBody>
      </p:sp>
    </p:spTree>
    <p:extLst>
      <p:ext uri="{BB962C8B-B14F-4D97-AF65-F5344CB8AC3E}">
        <p14:creationId xmlns:p14="http://schemas.microsoft.com/office/powerpoint/2010/main" val="279442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F0A82566-D571-8243-A6EC-456F324C6FF4}" type="datetimeFigureOut">
              <a:rPr lang="en-US" smtClean="0"/>
              <a:t>1/19/2019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r>
              <a:rPr lang="en-GB" b="1" dirty="0" smtClean="0"/>
              <a:t>@</a:t>
            </a:r>
            <a:r>
              <a:rPr lang="en-GB" b="1" dirty="0" err="1" smtClean="0"/>
              <a:t>wrmathshub</a:t>
            </a:r>
            <a:endParaRPr lang="en-GB" b="1" dirty="0"/>
          </a:p>
        </p:txBody>
      </p:sp>
    </p:spTree>
    <p:extLst>
      <p:ext uri="{BB962C8B-B14F-4D97-AF65-F5344CB8AC3E}">
        <p14:creationId xmlns:p14="http://schemas.microsoft.com/office/powerpoint/2010/main" val="776759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Click to edit Master title style</a:t>
            </a:r>
            <a:endParaRPr lang="en-US" dirty="0"/>
          </a:p>
        </p:txBody>
      </p:sp>
      <p:sp>
        <p:nvSpPr>
          <p:cNvPr id="3" name="Content Placeholder 2"/>
          <p:cNvSpPr>
            <a:spLocks noGrp="1"/>
          </p:cNvSpPr>
          <p:nvPr>
            <p:ph sz="half" idx="1" hasCustomPrompt="1"/>
          </p:nvPr>
        </p:nvSpPr>
        <p:spPr>
          <a:xfrm>
            <a:off x="254000" y="2709332"/>
            <a:ext cx="5854095" cy="3507619"/>
          </a:xfrm>
          <a:noFill/>
        </p:spPr>
        <p:style>
          <a:lnRef idx="2">
            <a:schemeClr val="accent1"/>
          </a:lnRef>
          <a:fillRef idx="1">
            <a:schemeClr val="lt1"/>
          </a:fillRef>
          <a:effectRef idx="0">
            <a:schemeClr val="accent1"/>
          </a:effectRef>
          <a:fontRef idx="none"/>
        </p:style>
        <p:txBody>
          <a:bodyPr/>
          <a:lstStyle>
            <a:lvl1pPr marL="0" indent="0" algn="ctr">
              <a:buNone/>
              <a:defRPr sz="2800" u="sng"/>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smtClean="0"/>
              <a:t>Model</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4" name="Content Placeholder 3"/>
          <p:cNvSpPr>
            <a:spLocks noGrp="1"/>
          </p:cNvSpPr>
          <p:nvPr>
            <p:ph sz="half" idx="2" hasCustomPrompt="1"/>
          </p:nvPr>
        </p:nvSpPr>
        <p:spPr>
          <a:xfrm>
            <a:off x="6289523" y="2709333"/>
            <a:ext cx="2685143" cy="3507618"/>
          </a:xfrm>
          <a:solidFill>
            <a:srgbClr val="FFFFFF"/>
          </a:solidFill>
        </p:spPr>
        <p:style>
          <a:lnRef idx="2">
            <a:schemeClr val="accent1"/>
          </a:lnRef>
          <a:fillRef idx="1">
            <a:schemeClr val="lt1"/>
          </a:fillRef>
          <a:effectRef idx="0">
            <a:schemeClr val="accent1"/>
          </a:effectRef>
          <a:fontRef idx="none"/>
        </p:style>
        <p:txBody>
          <a:bodyPr/>
          <a:lstStyle>
            <a:lvl1pPr marL="0" indent="0" algn="ctr">
              <a:buNone/>
              <a:defRPr sz="2800" u="sng"/>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smtClean="0"/>
              <a:t>Calculations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5" name="Date Placeholder 4"/>
          <p:cNvSpPr>
            <a:spLocks noGrp="1"/>
          </p:cNvSpPr>
          <p:nvPr>
            <p:ph type="dt" sz="half" idx="10"/>
          </p:nvPr>
        </p:nvSpPr>
        <p:spPr/>
        <p:txBody>
          <a:bodyPr/>
          <a:lstStyle/>
          <a:p>
            <a:fld id="{F0A82566-D571-8243-A6EC-456F324C6FF4}" type="datetimeFigureOut">
              <a:rPr lang="en-US" smtClean="0"/>
              <a:t>1/19/2019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r>
              <a:rPr lang="en-GB" b="1" dirty="0" smtClean="0"/>
              <a:t>@</a:t>
            </a:r>
            <a:r>
              <a:rPr lang="en-GB" b="1" dirty="0" err="1" smtClean="0"/>
              <a:t>wrmathshub</a:t>
            </a:r>
            <a:endParaRPr lang="en-GB" b="1" dirty="0"/>
          </a:p>
        </p:txBody>
      </p:sp>
      <p:sp>
        <p:nvSpPr>
          <p:cNvPr id="8" name="Content Placeholder 2"/>
          <p:cNvSpPr>
            <a:spLocks noGrp="1"/>
          </p:cNvSpPr>
          <p:nvPr>
            <p:ph sz="half" idx="13" hasCustomPrompt="1"/>
          </p:nvPr>
        </p:nvSpPr>
        <p:spPr>
          <a:xfrm>
            <a:off x="254001" y="1536094"/>
            <a:ext cx="8720666" cy="1064381"/>
          </a:xfrm>
          <a:solidFill>
            <a:schemeClr val="accent5">
              <a:lumMod val="20000"/>
              <a:lumOff val="80000"/>
            </a:schemeClr>
          </a:solidFill>
        </p:spPr>
        <p:style>
          <a:lnRef idx="2">
            <a:schemeClr val="accent1"/>
          </a:lnRef>
          <a:fillRef idx="1">
            <a:schemeClr val="lt1"/>
          </a:fillRef>
          <a:effectRef idx="0">
            <a:schemeClr val="accent1"/>
          </a:effectRef>
          <a:fontRef idx="none"/>
        </p:style>
        <p:txBody>
          <a:bodyPr anchor="ctr"/>
          <a:lstStyle>
            <a:lvl1pPr marL="0" indent="0" algn="ctr">
              <a:buNone/>
              <a:defRPr sz="2800" u="sng"/>
            </a:lvl1pPr>
            <a:lvl2pPr marL="457200" indent="0">
              <a:buNone/>
              <a:defRPr sz="2400"/>
            </a:lvl2pPr>
            <a:lvl3pPr>
              <a:defRPr sz="2000"/>
            </a:lvl3pPr>
            <a:lvl4pPr>
              <a:defRPr sz="1800"/>
            </a:lvl4pPr>
            <a:lvl5pPr>
              <a:defRPr sz="1800"/>
            </a:lvl5pPr>
            <a:lvl6pPr>
              <a:defRPr sz="1800"/>
            </a:lvl6pPr>
            <a:lvl7pPr>
              <a:defRPr sz="1800"/>
            </a:lvl7pPr>
            <a:lvl8pPr>
              <a:defRPr sz="1800"/>
            </a:lvl8pPr>
            <a:lvl9pPr>
              <a:defRPr sz="1800"/>
            </a:lvl9pPr>
          </a:lstStyle>
          <a:p>
            <a:pPr lvl="1"/>
            <a:r>
              <a:rPr lang="en-GB" dirty="0" smtClean="0"/>
              <a:t>Question</a:t>
            </a:r>
          </a:p>
        </p:txBody>
      </p:sp>
    </p:spTree>
    <p:extLst>
      <p:ext uri="{BB962C8B-B14F-4D97-AF65-F5344CB8AC3E}">
        <p14:creationId xmlns:p14="http://schemas.microsoft.com/office/powerpoint/2010/main" val="2062533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F0A82566-D571-8243-A6EC-456F324C6FF4}" type="datetimeFigureOut">
              <a:rPr lang="en-US" smtClean="0"/>
              <a:t>1/19/2019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r>
              <a:rPr lang="en-GB" b="1" dirty="0" smtClean="0"/>
              <a:t>@</a:t>
            </a:r>
            <a:r>
              <a:rPr lang="en-GB" b="1" dirty="0" err="1" smtClean="0"/>
              <a:t>wrmathshub</a:t>
            </a:r>
            <a:endParaRPr lang="en-GB" b="1" dirty="0"/>
          </a:p>
        </p:txBody>
      </p:sp>
    </p:spTree>
    <p:extLst>
      <p:ext uri="{BB962C8B-B14F-4D97-AF65-F5344CB8AC3E}">
        <p14:creationId xmlns:p14="http://schemas.microsoft.com/office/powerpoint/2010/main" val="20152220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F0A82566-D571-8243-A6EC-456F324C6FF4}" type="datetimeFigureOut">
              <a:rPr lang="en-US" smtClean="0"/>
              <a:t>1/19/2019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E31492-7070-0744-9E4F-3AD774E4245C}" type="slidenum">
              <a:rPr lang="en-US" smtClean="0"/>
              <a:t>‹#›</a:t>
            </a:fld>
            <a:endParaRPr lang="en-US"/>
          </a:p>
        </p:txBody>
      </p:sp>
    </p:spTree>
    <p:extLst>
      <p:ext uri="{BB962C8B-B14F-4D97-AF65-F5344CB8AC3E}">
        <p14:creationId xmlns:p14="http://schemas.microsoft.com/office/powerpoint/2010/main" val="220431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F0A82566-D571-8243-A6EC-456F324C6FF4}" type="datetimeFigureOut">
              <a:rPr lang="en-US" smtClean="0"/>
              <a:t>1/19/2019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FE31492-7070-0744-9E4F-3AD774E4245C}" type="slidenum">
              <a:rPr lang="en-US" smtClean="0"/>
              <a:t>‹#›</a:t>
            </a:fld>
            <a:endParaRPr lang="en-US"/>
          </a:p>
        </p:txBody>
      </p:sp>
    </p:spTree>
    <p:extLst>
      <p:ext uri="{BB962C8B-B14F-4D97-AF65-F5344CB8AC3E}">
        <p14:creationId xmlns:p14="http://schemas.microsoft.com/office/powerpoint/2010/main" val="37351116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A82566-D571-8243-A6EC-456F324C6FF4}" type="datetimeFigureOut">
              <a:rPr lang="en-US" smtClean="0"/>
              <a:t>1/19/2019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FE31492-7070-0744-9E4F-3AD774E4245C}" type="slidenum">
              <a:rPr lang="en-US" smtClean="0"/>
              <a:t>‹#›</a:t>
            </a:fld>
            <a:endParaRPr lang="en-US"/>
          </a:p>
        </p:txBody>
      </p:sp>
    </p:spTree>
    <p:extLst>
      <p:ext uri="{BB962C8B-B14F-4D97-AF65-F5344CB8AC3E}">
        <p14:creationId xmlns:p14="http://schemas.microsoft.com/office/powerpoint/2010/main" val="2276385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F0A82566-D571-8243-A6EC-456F324C6FF4}" type="datetimeFigureOut">
              <a:rPr lang="en-US" smtClean="0"/>
              <a:t>1/19/2019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E31492-7070-0744-9E4F-3AD774E4245C}" type="slidenum">
              <a:rPr lang="en-US" smtClean="0"/>
              <a:t>‹#›</a:t>
            </a:fld>
            <a:endParaRPr lang="en-US"/>
          </a:p>
        </p:txBody>
      </p:sp>
    </p:spTree>
    <p:extLst>
      <p:ext uri="{BB962C8B-B14F-4D97-AF65-F5344CB8AC3E}">
        <p14:creationId xmlns:p14="http://schemas.microsoft.com/office/powerpoint/2010/main" val="18415220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F0A82566-D571-8243-A6EC-456F324C6FF4}" type="datetimeFigureOut">
              <a:rPr lang="en-US" smtClean="0"/>
              <a:t>1/19/2019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E31492-7070-0744-9E4F-3AD774E4245C}" type="slidenum">
              <a:rPr lang="en-US" smtClean="0"/>
              <a:t>‹#›</a:t>
            </a:fld>
            <a:endParaRPr lang="en-US"/>
          </a:p>
        </p:txBody>
      </p:sp>
    </p:spTree>
    <p:extLst>
      <p:ext uri="{BB962C8B-B14F-4D97-AF65-F5344CB8AC3E}">
        <p14:creationId xmlns:p14="http://schemas.microsoft.com/office/powerpoint/2010/main" val="22296290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F0A82566-D571-8243-A6EC-456F324C6FF4}" type="datetimeFigureOut">
              <a:rPr lang="en-US" smtClean="0"/>
              <a:t>1/19/2019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E31492-7070-0744-9E4F-3AD774E4245C}" type="slidenum">
              <a:rPr lang="en-US" smtClean="0"/>
              <a:t>‹#›</a:t>
            </a:fld>
            <a:endParaRPr lang="en-US"/>
          </a:p>
        </p:txBody>
      </p:sp>
    </p:spTree>
    <p:extLst>
      <p:ext uri="{BB962C8B-B14F-4D97-AF65-F5344CB8AC3E}">
        <p14:creationId xmlns:p14="http://schemas.microsoft.com/office/powerpoint/2010/main" val="2354613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5832324" cy="1143000"/>
          </a:xfrm>
          <a:prstGeom prst="rect">
            <a:avLst/>
          </a:prstGeom>
        </p:spPr>
        <p:txBody>
          <a:bodyPr vert="horz" lIns="91440" tIns="45720" rIns="91440" bIns="45720" rtlCol="0" anchor="ctr">
            <a:noAutofit/>
          </a:bodyPr>
          <a:lstStyle/>
          <a:p>
            <a:r>
              <a:rPr lang="en-GB"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A82566-D571-8243-A6EC-456F324C6FF4}" type="datetimeFigureOut">
              <a:rPr lang="en-US" smtClean="0"/>
              <a:t>1/19/2019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2000">
                <a:solidFill>
                  <a:schemeClr val="tx2"/>
                </a:solidFill>
              </a:defRPr>
            </a:lvl1pPr>
          </a:lstStyle>
          <a:p>
            <a:r>
              <a:rPr lang="en-GB" b="1" dirty="0" smtClean="0"/>
              <a:t>@</a:t>
            </a:r>
            <a:r>
              <a:rPr lang="en-GB" b="1" dirty="0" err="1" smtClean="0"/>
              <a:t>wrmathshub</a:t>
            </a:r>
            <a:endParaRPr lang="en-GB" b="1" dirty="0"/>
          </a:p>
        </p:txBody>
      </p:sp>
      <p:pic>
        <p:nvPicPr>
          <p:cNvPr id="7" name="Picture 6"/>
          <p:cNvPicPr>
            <a:picLocks noChangeAspect="1"/>
          </p:cNvPicPr>
          <p:nvPr userDrawn="1"/>
        </p:nvPicPr>
        <p:blipFill>
          <a:blip r:embed="rId13"/>
          <a:stretch>
            <a:fillRect/>
          </a:stretch>
        </p:blipFill>
        <p:spPr>
          <a:xfrm>
            <a:off x="6351997" y="35692"/>
            <a:ext cx="2743623" cy="1149641"/>
          </a:xfrm>
          <a:prstGeom prst="rect">
            <a:avLst/>
          </a:prstGeom>
        </p:spPr>
      </p:pic>
      <p:sp>
        <p:nvSpPr>
          <p:cNvPr id="8" name="MSIPCMContentMarking" descr="{&quot;HashCode&quot;:-1699574231,&quot;Placement&quot;:&quot;Footer&quot;}"/>
          <p:cNvSpPr txBox="1"/>
          <p:nvPr userDrawn="1"/>
        </p:nvSpPr>
        <p:spPr>
          <a:xfrm>
            <a:off x="0" y="6646927"/>
            <a:ext cx="619703" cy="211073"/>
          </a:xfrm>
          <a:prstGeom prst="rect">
            <a:avLst/>
          </a:prstGeom>
          <a:noFill/>
        </p:spPr>
        <p:txBody>
          <a:bodyPr vert="horz" wrap="square" lIns="0" tIns="0" rIns="0" bIns="0" rtlCol="0" anchor="ctr" anchorCtr="1">
            <a:spAutoFit/>
          </a:bodyPr>
          <a:lstStyle/>
          <a:p>
            <a:pPr algn="l">
              <a:spcBef>
                <a:spcPts val="0"/>
              </a:spcBef>
              <a:spcAft>
                <a:spcPts val="0"/>
              </a:spcAft>
            </a:pPr>
            <a:r>
              <a:rPr lang="en-GB" sz="700" smtClean="0">
                <a:solidFill>
                  <a:srgbClr val="000000"/>
                </a:solidFill>
                <a:latin typeface="Calibri" panose="020F0502020204030204" pitchFamily="34" charset="0"/>
              </a:rPr>
              <a:t>C2 General</a:t>
            </a:r>
            <a:endParaRPr lang="en-GB" sz="700">
              <a:solidFill>
                <a:srgbClr val="000000"/>
              </a:solidFill>
              <a:latin typeface="Calibri" panose="020F0502020204030204" pitchFamily="34" charset="0"/>
            </a:endParaRPr>
          </a:p>
        </p:txBody>
      </p:sp>
    </p:spTree>
    <p:extLst>
      <p:ext uri="{BB962C8B-B14F-4D97-AF65-F5344CB8AC3E}">
        <p14:creationId xmlns:p14="http://schemas.microsoft.com/office/powerpoint/2010/main" val="25959368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6" r:id="rId6"/>
    <p:sldLayoutId id="2147483654" r:id="rId7"/>
    <p:sldLayoutId id="2147483655" r:id="rId8"/>
    <p:sldLayoutId id="2147483657" r:id="rId9"/>
    <p:sldLayoutId id="2147483658" r:id="rId10"/>
    <p:sldLayoutId id="2147483659" r:id="rId11"/>
  </p:sldLayoutIdLst>
  <p:txStyles>
    <p:titleStyle>
      <a:lvl1pPr algn="ctr" defTabSz="457200" rtl="0" eaLnBrk="1" latinLnBrk="0" hangingPunct="1">
        <a:spcBef>
          <a:spcPct val="0"/>
        </a:spcBef>
        <a:buNone/>
        <a:defRPr sz="4400" b="1"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8.xml"/><Relationship Id="rId1" Type="http://schemas.openxmlformats.org/officeDocument/2006/relationships/vmlDrawing" Target="../drawings/vmlDrawing1.vml"/><Relationship Id="rId5" Type="http://schemas.openxmlformats.org/officeDocument/2006/relationships/image" Target="../media/image2.png"/><Relationship Id="rId4" Type="http://schemas.openxmlformats.org/officeDocument/2006/relationships/image" Target="../media/image11.emf"/></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3.jpeg"/><Relationship Id="rId7" Type="http://schemas.openxmlformats.org/officeDocument/2006/relationships/image" Target="../media/image17.gif"/><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14.gif"/></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package" Target="../embeddings/Microsoft_Word_Document1.docx"/><Relationship Id="rId2" Type="http://schemas.openxmlformats.org/officeDocument/2006/relationships/slideLayout" Target="../slideLayouts/slideLayout8.xml"/><Relationship Id="rId1" Type="http://schemas.openxmlformats.org/officeDocument/2006/relationships/vmlDrawing" Target="../drawings/vmlDrawing2.vml"/><Relationship Id="rId5" Type="http://schemas.openxmlformats.org/officeDocument/2006/relationships/image" Target="../media/image2.png"/><Relationship Id="rId4" Type="http://schemas.openxmlformats.org/officeDocument/2006/relationships/image" Target="../media/image11.emf"/></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pn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png"/><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png"/><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8.xml"/><Relationship Id="rId5" Type="http://schemas.openxmlformats.org/officeDocument/2006/relationships/image" Target="../media/image2.png"/><Relationship Id="rId4" Type="http://schemas.openxmlformats.org/officeDocument/2006/relationships/image" Target="../media/image28.png"/></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8.xml"/><Relationship Id="rId5" Type="http://schemas.openxmlformats.org/officeDocument/2006/relationships/image" Target="../media/image2.png"/><Relationship Id="rId4" Type="http://schemas.openxmlformats.org/officeDocument/2006/relationships/image" Target="../media/image28.png"/></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8.xml"/><Relationship Id="rId5" Type="http://schemas.openxmlformats.org/officeDocument/2006/relationships/image" Target="../media/image2.png"/><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2.png"/><Relationship Id="rId4" Type="http://schemas.openxmlformats.org/officeDocument/2006/relationships/image" Target="../media/image29.png"/></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0.xml"/><Relationship Id="rId1" Type="http://schemas.openxmlformats.org/officeDocument/2006/relationships/slideLayout" Target="../slideLayouts/slideLayout8.xml"/><Relationship Id="rId5" Type="http://schemas.openxmlformats.org/officeDocument/2006/relationships/image" Target="../media/image2.png"/><Relationship Id="rId4" Type="http://schemas.openxmlformats.org/officeDocument/2006/relationships/image" Target="../media/image29.pn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png"/><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theschoolrun.com/year-4" TargetMode="Externa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26.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4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8.xml"/><Relationship Id="rId5" Type="http://schemas.openxmlformats.org/officeDocument/2006/relationships/image" Target="../media/image2.png"/><Relationship Id="rId4" Type="http://schemas.openxmlformats.org/officeDocument/2006/relationships/image" Target="../media/image43.png"/></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png"/><Relationship Id="rId1" Type="http://schemas.openxmlformats.org/officeDocument/2006/relationships/slideLayout" Target="../slideLayouts/slideLayout8.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6.png"/><Relationship Id="rId1" Type="http://schemas.openxmlformats.org/officeDocument/2006/relationships/slideLayout" Target="../slideLayouts/slideLayout8.xml"/></Relationships>
</file>

<file path=ppt/slides/_rels/slide5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9.png"/><Relationship Id="rId1" Type="http://schemas.openxmlformats.org/officeDocument/2006/relationships/slideLayout" Target="../slideLayouts/slideLayout8.xml"/><Relationship Id="rId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6"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rotWithShape="1">
          <a:blip r:embed="rId3"/>
          <a:srcRect b="20205"/>
          <a:stretch/>
        </p:blipFill>
        <p:spPr>
          <a:xfrm>
            <a:off x="573743" y="3035574"/>
            <a:ext cx="7655858" cy="2046558"/>
          </a:xfrm>
          <a:prstGeom prst="rect">
            <a:avLst/>
          </a:prstGeom>
        </p:spPr>
      </p:pic>
      <p:sp>
        <p:nvSpPr>
          <p:cNvPr id="8" name="TextBox 7"/>
          <p:cNvSpPr txBox="1"/>
          <p:nvPr/>
        </p:nvSpPr>
        <p:spPr>
          <a:xfrm>
            <a:off x="107576" y="6342841"/>
            <a:ext cx="4760260" cy="400110"/>
          </a:xfrm>
          <a:prstGeom prst="rect">
            <a:avLst/>
          </a:prstGeom>
          <a:noFill/>
        </p:spPr>
        <p:txBody>
          <a:bodyPr wrap="square" rtlCol="0">
            <a:spAutoFit/>
          </a:bodyPr>
          <a:lstStyle/>
          <a:p>
            <a:r>
              <a:rPr lang="en-GB" sz="2000" b="1" dirty="0" smtClean="0"/>
              <a:t>Renu Poddar 		26</a:t>
            </a:r>
            <a:r>
              <a:rPr lang="en-GB" sz="2000" b="1" baseline="30000" dirty="0" smtClean="0"/>
              <a:t>th</a:t>
            </a:r>
            <a:r>
              <a:rPr lang="en-GB" sz="2000" b="1" dirty="0" smtClean="0"/>
              <a:t> November, 2018</a:t>
            </a:r>
            <a:endParaRPr lang="en-GB" sz="2000" b="1" dirty="0"/>
          </a:p>
        </p:txBody>
      </p:sp>
    </p:spTree>
    <p:extLst>
      <p:ext uri="{BB962C8B-B14F-4D97-AF65-F5344CB8AC3E}">
        <p14:creationId xmlns:p14="http://schemas.microsoft.com/office/powerpoint/2010/main" val="8376523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83272" y="369650"/>
            <a:ext cx="2134891" cy="1910166"/>
          </a:xfrm>
          <a:prstGeom prst="rect">
            <a:avLst/>
          </a:prstGeom>
        </p:spPr>
      </p:pic>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stretch>
            <a:fillRect/>
          </a:stretch>
        </p:blipFill>
        <p:spPr>
          <a:xfrm>
            <a:off x="2829151" y="1559859"/>
            <a:ext cx="4849996" cy="3827929"/>
          </a:xfrm>
          <a:prstGeom prst="rect">
            <a:avLst/>
          </a:prstGeom>
        </p:spPr>
      </p:pic>
      <p:pic>
        <p:nvPicPr>
          <p:cNvPr id="7" name="Picture 6"/>
          <p:cNvPicPr>
            <a:picLocks noChangeAspect="1"/>
          </p:cNvPicPr>
          <p:nvPr/>
        </p:nvPicPr>
        <p:blipFill>
          <a:blip r:embed="rId6"/>
          <a:stretch>
            <a:fillRect/>
          </a:stretch>
        </p:blipFill>
        <p:spPr>
          <a:xfrm>
            <a:off x="303451" y="5163671"/>
            <a:ext cx="2014712" cy="1694329"/>
          </a:xfrm>
          <a:prstGeom prst="ellipse">
            <a:avLst/>
          </a:prstGeom>
          <a:ln>
            <a:noFill/>
          </a:ln>
          <a:effectLst>
            <a:softEdge rad="112500"/>
          </a:effectLst>
        </p:spPr>
      </p:pic>
    </p:spTree>
    <p:extLst>
      <p:ext uri="{BB962C8B-B14F-4D97-AF65-F5344CB8AC3E}">
        <p14:creationId xmlns:p14="http://schemas.microsoft.com/office/powerpoint/2010/main" val="33600001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1038188"/>
            <a:ext cx="8849360" cy="4524315"/>
          </a:xfrm>
          <a:prstGeom prst="rect">
            <a:avLst/>
          </a:prstGeom>
        </p:spPr>
        <p:txBody>
          <a:bodyPr wrap="square">
            <a:spAutoFit/>
          </a:bodyPr>
          <a:lstStyle/>
          <a:p>
            <a:r>
              <a:rPr lang="en-US" sz="2400" u="sng" dirty="0">
                <a:solidFill>
                  <a:srgbClr val="FF0000"/>
                </a:solidFill>
                <a:latin typeface="Letter-join 6" panose="02000805000000020003" pitchFamily="50" charset="0"/>
              </a:rPr>
              <a:t>How and why did the mathematics mastery approach develop? </a:t>
            </a:r>
            <a:endParaRPr lang="en-US" sz="2400" u="sng" dirty="0" smtClean="0">
              <a:solidFill>
                <a:srgbClr val="FF0000"/>
              </a:solidFill>
              <a:latin typeface="Letter-join 6" panose="02000805000000020003" pitchFamily="50" charset="0"/>
            </a:endParaRPr>
          </a:p>
          <a:p>
            <a:endParaRPr lang="en-US" sz="2400" u="sng" dirty="0">
              <a:solidFill>
                <a:srgbClr val="FF0000"/>
              </a:solidFill>
              <a:latin typeface="Letter-join 6" panose="02000805000000020003" pitchFamily="50" charset="0"/>
            </a:endParaRPr>
          </a:p>
          <a:p>
            <a:endParaRPr lang="en-US" sz="2400" u="sng" dirty="0">
              <a:solidFill>
                <a:srgbClr val="FF0000"/>
              </a:solidFill>
              <a:latin typeface="Letter-join 6" panose="02000805000000020003" pitchFamily="50" charset="0"/>
            </a:endParaRPr>
          </a:p>
          <a:p>
            <a:pPr marL="257175" indent="-257175">
              <a:buFont typeface="Arial" panose="020B0604020202020204" pitchFamily="34" charset="0"/>
              <a:buChar char="•"/>
            </a:pPr>
            <a:r>
              <a:rPr lang="en-US" sz="2400" dirty="0">
                <a:solidFill>
                  <a:srgbClr val="000000"/>
                </a:solidFill>
                <a:latin typeface="Letter-join 6" panose="02000805000000020003" pitchFamily="50" charset="0"/>
              </a:rPr>
              <a:t> </a:t>
            </a:r>
            <a:r>
              <a:rPr lang="en-US" sz="2400" dirty="0">
                <a:solidFill>
                  <a:srgbClr val="0070C0"/>
                </a:solidFill>
                <a:latin typeface="Letter-join 6" panose="02000805000000020003" pitchFamily="50" charset="0"/>
              </a:rPr>
              <a:t>Too many children are falling behind.</a:t>
            </a:r>
          </a:p>
          <a:p>
            <a:endParaRPr lang="en-US" sz="2400" dirty="0">
              <a:solidFill>
                <a:srgbClr val="0070C0"/>
              </a:solidFill>
              <a:latin typeface="Letter-join 6" panose="02000805000000020003" pitchFamily="50" charset="0"/>
            </a:endParaRPr>
          </a:p>
          <a:p>
            <a:pPr marL="257175" indent="-257175">
              <a:buFont typeface="Arial" panose="020B0604020202020204" pitchFamily="34" charset="0"/>
              <a:buChar char="•"/>
            </a:pPr>
            <a:r>
              <a:rPr lang="en-US" sz="2400" dirty="0">
                <a:solidFill>
                  <a:srgbClr val="0070C0"/>
                </a:solidFill>
                <a:latin typeface="Letter-join 6" panose="02000805000000020003" pitchFamily="50" charset="0"/>
              </a:rPr>
              <a:t>  Not enough children are excelling.</a:t>
            </a:r>
          </a:p>
          <a:p>
            <a:endParaRPr lang="en-US" sz="2400" dirty="0">
              <a:solidFill>
                <a:srgbClr val="0070C0"/>
              </a:solidFill>
              <a:latin typeface="Letter-join 6" panose="02000805000000020003" pitchFamily="50" charset="0"/>
            </a:endParaRPr>
          </a:p>
          <a:p>
            <a:pPr marL="257175" indent="-257175">
              <a:buFont typeface="Arial" panose="020B0604020202020204" pitchFamily="34" charset="0"/>
              <a:buChar char="•"/>
            </a:pPr>
            <a:r>
              <a:rPr lang="en-US" sz="2400" dirty="0">
                <a:solidFill>
                  <a:srgbClr val="0070C0"/>
                </a:solidFill>
                <a:latin typeface="Letter-join 6" panose="02000805000000020003" pitchFamily="50" charset="0"/>
              </a:rPr>
              <a:t>  Teaching has been focused on procedures over understanding.</a:t>
            </a:r>
          </a:p>
          <a:p>
            <a:endParaRPr lang="en-US" sz="2400" dirty="0">
              <a:solidFill>
                <a:srgbClr val="0070C0"/>
              </a:solidFill>
              <a:latin typeface="Letter-join 6" panose="02000805000000020003" pitchFamily="50" charset="0"/>
            </a:endParaRPr>
          </a:p>
          <a:p>
            <a:pPr marL="257175" indent="-257175">
              <a:buFont typeface="Arial" panose="020B0604020202020204" pitchFamily="34" charset="0"/>
              <a:buChar char="•"/>
            </a:pPr>
            <a:r>
              <a:rPr lang="en-US" sz="2400" dirty="0">
                <a:solidFill>
                  <a:srgbClr val="0070C0"/>
                </a:solidFill>
                <a:latin typeface="Letter-join 6" panose="02000805000000020003" pitchFamily="50" charset="0"/>
              </a:rPr>
              <a:t>  Negative attitudes towards maths ability and enjoyment</a:t>
            </a:r>
            <a:r>
              <a:rPr lang="en-US" sz="2400" dirty="0">
                <a:solidFill>
                  <a:srgbClr val="000000"/>
                </a:solidFill>
                <a:latin typeface="Letter-join 6" panose="02000805000000020003" pitchFamily="50" charset="0"/>
              </a:rPr>
              <a:t>. </a:t>
            </a:r>
          </a:p>
        </p:txBody>
      </p:sp>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56472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21219" y="502131"/>
            <a:ext cx="7109719" cy="507831"/>
          </a:xfrm>
          <a:prstGeom prst="rect">
            <a:avLst/>
          </a:prstGeom>
          <a:noFill/>
        </p:spPr>
        <p:txBody>
          <a:bodyPr wrap="square" rtlCol="0">
            <a:spAutoFit/>
          </a:bodyPr>
          <a:lstStyle/>
          <a:p>
            <a:pPr algn="ctr"/>
            <a:r>
              <a:rPr lang="en-GB" sz="2700" b="1" dirty="0">
                <a:solidFill>
                  <a:prstClr val="black"/>
                </a:solidFill>
              </a:rPr>
              <a:t>What do we mean by Mastery? </a:t>
            </a:r>
          </a:p>
        </p:txBody>
      </p:sp>
      <p:sp>
        <p:nvSpPr>
          <p:cNvPr id="6" name="Content Placeholder 2"/>
          <p:cNvSpPr txBox="1">
            <a:spLocks/>
          </p:cNvSpPr>
          <p:nvPr/>
        </p:nvSpPr>
        <p:spPr>
          <a:xfrm>
            <a:off x="704336" y="2076923"/>
            <a:ext cx="7794024" cy="3888431"/>
          </a:xfrm>
          <a:prstGeom prst="rect">
            <a:avLst/>
          </a:prstGeom>
        </p:spPr>
        <p:txBody>
          <a:bodyPr vert="horz" lIns="68580" tIns="34290" rIns="68580" bIns="3429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428625" indent="-428625" algn="l">
              <a:buFont typeface="Arial" pitchFamily="34" charset="0"/>
              <a:buChar char="•"/>
            </a:pPr>
            <a:r>
              <a:rPr lang="en-GB" sz="2700" b="1" dirty="0">
                <a:solidFill>
                  <a:srgbClr val="FF0000"/>
                </a:solidFill>
              </a:rPr>
              <a:t>Deep</a:t>
            </a:r>
            <a:r>
              <a:rPr lang="en-GB" sz="2700" b="1" dirty="0"/>
              <a:t> </a:t>
            </a:r>
            <a:r>
              <a:rPr lang="en-GB" sz="2700" b="1" dirty="0">
                <a:solidFill>
                  <a:schemeClr val="tx1"/>
                </a:solidFill>
              </a:rPr>
              <a:t>and sustainable learning – </a:t>
            </a:r>
            <a:r>
              <a:rPr lang="en-GB" sz="2700" b="1" dirty="0">
                <a:solidFill>
                  <a:srgbClr val="FF0000"/>
                </a:solidFill>
              </a:rPr>
              <a:t>for all</a:t>
            </a:r>
          </a:p>
          <a:p>
            <a:pPr lvl="1" algn="l"/>
            <a:r>
              <a:rPr lang="en-GB" sz="2400" b="1" dirty="0">
                <a:solidFill>
                  <a:srgbClr val="0070C0"/>
                </a:solidFill>
              </a:rPr>
              <a:t>	</a:t>
            </a:r>
            <a:r>
              <a:rPr lang="en-GB" sz="2100" b="1" dirty="0">
                <a:solidFill>
                  <a:srgbClr val="0070C0"/>
                </a:solidFill>
              </a:rPr>
              <a:t>Depth is the key to avoiding the need to repeat teaching. </a:t>
            </a:r>
          </a:p>
          <a:p>
            <a:pPr lvl="1" algn="l"/>
            <a:r>
              <a:rPr lang="en-GB" sz="2100" b="1" dirty="0">
                <a:solidFill>
                  <a:srgbClr val="0070C0"/>
                </a:solidFill>
              </a:rPr>
              <a:t>	It doesn’t feel like we’re starting again each term. </a:t>
            </a:r>
            <a:endParaRPr lang="en-GB" sz="2400" b="1" dirty="0">
              <a:solidFill>
                <a:srgbClr val="0070C0"/>
              </a:solidFill>
            </a:endParaRPr>
          </a:p>
          <a:p>
            <a:pPr marL="398860" indent="-398860" algn="l">
              <a:buFont typeface="Arial" pitchFamily="34" charset="0"/>
              <a:buChar char="•"/>
            </a:pPr>
            <a:r>
              <a:rPr lang="en-GB" sz="2400" b="1" dirty="0">
                <a:solidFill>
                  <a:schemeClr val="tx1"/>
                </a:solidFill>
              </a:rPr>
              <a:t>The ability to build on something that has already been sufficiently mastered </a:t>
            </a:r>
          </a:p>
          <a:p>
            <a:pPr lvl="1" algn="l"/>
            <a:r>
              <a:rPr lang="en-GB" sz="2400" b="1" dirty="0">
                <a:solidFill>
                  <a:srgbClr val="0070C0"/>
                </a:solidFill>
              </a:rPr>
              <a:t>…</a:t>
            </a:r>
            <a:r>
              <a:rPr lang="en-GB" sz="2100" b="1" dirty="0">
                <a:solidFill>
                  <a:srgbClr val="0070C0"/>
                </a:solidFill>
              </a:rPr>
              <a:t>for this stage of learning  - Mastery is a continuum </a:t>
            </a:r>
            <a:endParaRPr lang="en-GB" sz="2400" b="1" dirty="0">
              <a:solidFill>
                <a:srgbClr val="0070C0"/>
              </a:solidFill>
            </a:endParaRPr>
          </a:p>
          <a:p>
            <a:pPr algn="l">
              <a:buFont typeface="Arial" pitchFamily="34" charset="0"/>
              <a:buChar char="•"/>
            </a:pPr>
            <a:endParaRPr lang="en-GB" sz="2700" dirty="0"/>
          </a:p>
          <a:p>
            <a:pPr algn="l">
              <a:buFont typeface="Arial" pitchFamily="34" charset="0"/>
              <a:buChar char="•"/>
            </a:pPr>
            <a:endParaRPr lang="en-GB" sz="2400" dirty="0"/>
          </a:p>
          <a:p>
            <a:pPr algn="l">
              <a:buFont typeface="Arial" pitchFamily="34" charset="0"/>
              <a:buChar char="•"/>
            </a:pPr>
            <a:endParaRPr lang="en-GB" sz="2400" dirty="0"/>
          </a:p>
        </p:txBody>
      </p:sp>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7"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791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0086" y="868687"/>
            <a:ext cx="3671454" cy="461665"/>
          </a:xfrm>
          <a:prstGeom prst="rect">
            <a:avLst/>
          </a:prstGeom>
        </p:spPr>
        <p:txBody>
          <a:bodyPr wrap="none">
            <a:spAutoFit/>
          </a:bodyPr>
          <a:lstStyle/>
          <a:p>
            <a:r>
              <a:rPr lang="en-GB" sz="2400" b="1" dirty="0" smtClean="0"/>
              <a:t>Maths Mastery approaches</a:t>
            </a:r>
            <a:endParaRPr lang="en-GB" sz="2400" b="1" dirty="0"/>
          </a:p>
        </p:txBody>
      </p:sp>
      <p:sp>
        <p:nvSpPr>
          <p:cNvPr id="3" name="Rectangle 2"/>
          <p:cNvSpPr/>
          <p:nvPr/>
        </p:nvSpPr>
        <p:spPr>
          <a:xfrm>
            <a:off x="690281" y="1674674"/>
            <a:ext cx="7978589" cy="1384995"/>
          </a:xfrm>
          <a:prstGeom prst="rect">
            <a:avLst/>
          </a:prstGeom>
        </p:spPr>
        <p:txBody>
          <a:bodyPr wrap="square">
            <a:spAutoFit/>
          </a:bodyPr>
          <a:lstStyle/>
          <a:p>
            <a:r>
              <a:rPr lang="en-GB" dirty="0"/>
              <a:t>Mastery approaches </a:t>
            </a:r>
            <a:r>
              <a:rPr lang="en-GB" sz="2400" dirty="0">
                <a:solidFill>
                  <a:srgbClr val="FF0000"/>
                </a:solidFill>
              </a:rPr>
              <a:t>often make the whole class move at the same pace. </a:t>
            </a:r>
            <a:r>
              <a:rPr lang="en-GB" dirty="0"/>
              <a:t>Students who learn faster stay on the same content while others catch up, being stretched with rich, complex problems that challenge them to consolidate their understanding. </a:t>
            </a:r>
          </a:p>
        </p:txBody>
      </p:sp>
      <p:sp>
        <p:nvSpPr>
          <p:cNvPr id="4" name="Rectangle 3"/>
          <p:cNvSpPr/>
          <p:nvPr/>
        </p:nvSpPr>
        <p:spPr>
          <a:xfrm>
            <a:off x="690281" y="3152089"/>
            <a:ext cx="7978589" cy="1384995"/>
          </a:xfrm>
          <a:prstGeom prst="rect">
            <a:avLst/>
          </a:prstGeom>
        </p:spPr>
        <p:txBody>
          <a:bodyPr wrap="square">
            <a:spAutoFit/>
          </a:bodyPr>
          <a:lstStyle/>
          <a:p>
            <a:r>
              <a:rPr lang="en-GB" dirty="0" smtClean="0"/>
              <a:t>In </a:t>
            </a:r>
            <a:r>
              <a:rPr lang="en-GB" dirty="0"/>
              <a:t>a mastery framework, </a:t>
            </a:r>
            <a:r>
              <a:rPr lang="en-GB" sz="2400" b="1" dirty="0">
                <a:solidFill>
                  <a:srgbClr val="FF0000"/>
                </a:solidFill>
              </a:rPr>
              <a:t>teachers differentiate the time and support they provide for students, not content</a:t>
            </a:r>
            <a:r>
              <a:rPr lang="en-GB" sz="2000" b="1" dirty="0">
                <a:solidFill>
                  <a:srgbClr val="FF0000"/>
                </a:solidFill>
              </a:rPr>
              <a:t>.</a:t>
            </a:r>
            <a:r>
              <a:rPr lang="en-GB" dirty="0"/>
              <a:t> In fact, mastery can only be achieved with strong, effective interventions for individuals within the class. </a:t>
            </a:r>
          </a:p>
        </p:txBody>
      </p:sp>
      <p:sp>
        <p:nvSpPr>
          <p:cNvPr id="5" name="Rectangle 4"/>
          <p:cNvSpPr/>
          <p:nvPr/>
        </p:nvSpPr>
        <p:spPr>
          <a:xfrm>
            <a:off x="691893" y="4366423"/>
            <a:ext cx="7799294" cy="1077218"/>
          </a:xfrm>
          <a:prstGeom prst="rect">
            <a:avLst/>
          </a:prstGeom>
        </p:spPr>
        <p:txBody>
          <a:bodyPr wrap="square">
            <a:spAutoFit/>
          </a:bodyPr>
          <a:lstStyle/>
          <a:p>
            <a:r>
              <a:rPr lang="en-GB" dirty="0"/>
              <a:t>Students need </a:t>
            </a:r>
            <a:r>
              <a:rPr lang="en-GB" sz="2800" b="1" dirty="0">
                <a:solidFill>
                  <a:srgbClr val="FF0000"/>
                </a:solidFill>
              </a:rPr>
              <a:t>‘intelligent’ practice</a:t>
            </a:r>
            <a:r>
              <a:rPr lang="en-GB" dirty="0"/>
              <a:t>, with variation in the way they apply their learning to new situations, helping them to see the mathematical structures used.</a:t>
            </a:r>
          </a:p>
        </p:txBody>
      </p:sp>
      <p:sp>
        <p:nvSpPr>
          <p:cNvPr id="6"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7"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94182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7040" y="1886652"/>
            <a:ext cx="8147573" cy="4339650"/>
          </a:xfrm>
          <a:prstGeom prst="rect">
            <a:avLst/>
          </a:prstGeom>
        </p:spPr>
        <p:txBody>
          <a:bodyPr wrap="square">
            <a:spAutoFit/>
          </a:bodyPr>
          <a:lstStyle/>
          <a:p>
            <a:r>
              <a:rPr lang="en-US" sz="2800" u="sng" dirty="0">
                <a:solidFill>
                  <a:srgbClr val="000000"/>
                </a:solidFill>
                <a:latin typeface="Letter-join 6" panose="02000805000000020003" pitchFamily="50" charset="0"/>
              </a:rPr>
              <a:t>What does a mastery maths lesson look like?</a:t>
            </a:r>
          </a:p>
          <a:p>
            <a:endParaRPr lang="en-GB" sz="1200" b="1" u="sng" dirty="0">
              <a:solidFill>
                <a:prstClr val="black"/>
              </a:solidFill>
              <a:latin typeface="System"/>
            </a:endParaRPr>
          </a:p>
          <a:p>
            <a:pPr algn="ctr"/>
            <a:r>
              <a:rPr lang="en-US" sz="2800" dirty="0">
                <a:solidFill>
                  <a:srgbClr val="000000"/>
                </a:solidFill>
                <a:latin typeface="Letter-join 6" panose="02000805000000020003" pitchFamily="50" charset="0"/>
              </a:rPr>
              <a:t>There are 3 elements to a mastery lesson</a:t>
            </a:r>
            <a:r>
              <a:rPr lang="en-US" sz="2800" dirty="0" smtClean="0">
                <a:solidFill>
                  <a:srgbClr val="000000"/>
                </a:solidFill>
                <a:latin typeface="Letter-join 6" panose="02000805000000020003" pitchFamily="50" charset="0"/>
              </a:rPr>
              <a:t>:</a:t>
            </a:r>
          </a:p>
          <a:p>
            <a:endParaRPr lang="en-US" sz="2800" dirty="0">
              <a:solidFill>
                <a:srgbClr val="000000"/>
              </a:solidFill>
              <a:latin typeface="Letter-join 6" panose="02000805000000020003" pitchFamily="50" charset="0"/>
            </a:endParaRPr>
          </a:p>
          <a:p>
            <a:endParaRPr lang="en-GB" sz="1200" b="1" dirty="0">
              <a:solidFill>
                <a:prstClr val="black"/>
              </a:solidFill>
              <a:latin typeface="System"/>
            </a:endParaRPr>
          </a:p>
          <a:p>
            <a:pPr>
              <a:buFont typeface="Symbol" panose="05050102010706020507" pitchFamily="18" charset="2"/>
              <a:buChar char="·"/>
            </a:pPr>
            <a:r>
              <a:rPr lang="en-GB" sz="2800" dirty="0">
                <a:solidFill>
                  <a:srgbClr val="000000"/>
                </a:solidFill>
                <a:latin typeface="Letter-join 6" panose="02000805000000020003" pitchFamily="50" charset="0"/>
              </a:rPr>
              <a:t>Fluency</a:t>
            </a:r>
          </a:p>
          <a:p>
            <a:pPr>
              <a:buFont typeface="Symbol" panose="05050102010706020507" pitchFamily="18" charset="2"/>
              <a:buChar char="·"/>
            </a:pPr>
            <a:endParaRPr lang="en-GB" sz="2800" dirty="0">
              <a:solidFill>
                <a:srgbClr val="000000"/>
              </a:solidFill>
              <a:latin typeface="Letter-join 6" panose="02000805000000020003" pitchFamily="50" charset="0"/>
            </a:endParaRPr>
          </a:p>
          <a:p>
            <a:pPr>
              <a:buFont typeface="Symbol" panose="05050102010706020507" pitchFamily="18" charset="2"/>
              <a:buChar char="·"/>
            </a:pPr>
            <a:r>
              <a:rPr lang="en-GB" sz="2800" dirty="0">
                <a:solidFill>
                  <a:srgbClr val="000000"/>
                </a:solidFill>
                <a:latin typeface="Letter-join 6" panose="02000805000000020003" pitchFamily="50" charset="0"/>
              </a:rPr>
              <a:t>Reasoning </a:t>
            </a:r>
            <a:r>
              <a:rPr lang="en-US" sz="2800" dirty="0">
                <a:solidFill>
                  <a:srgbClr val="FF0000"/>
                </a:solidFill>
                <a:latin typeface="Letter-join 6" panose="02000805000000020003" pitchFamily="50" charset="0"/>
              </a:rPr>
              <a:t>(you will observe this element today).</a:t>
            </a:r>
          </a:p>
          <a:p>
            <a:pPr>
              <a:buFont typeface="Symbol" panose="05050102010706020507" pitchFamily="18" charset="2"/>
              <a:buChar char="·"/>
            </a:pPr>
            <a:endParaRPr lang="en-GB" sz="2800" dirty="0">
              <a:solidFill>
                <a:srgbClr val="000000"/>
              </a:solidFill>
              <a:latin typeface="Letter-join 6" panose="02000805000000020003" pitchFamily="50" charset="0"/>
            </a:endParaRPr>
          </a:p>
          <a:p>
            <a:pPr>
              <a:buFont typeface="Symbol" panose="05050102010706020507" pitchFamily="18" charset="2"/>
              <a:buChar char="·"/>
            </a:pPr>
            <a:r>
              <a:rPr lang="en-US" sz="2800" dirty="0" smtClean="0">
                <a:solidFill>
                  <a:srgbClr val="000000"/>
                </a:solidFill>
                <a:latin typeface="Letter-join 6" panose="02000805000000020003" pitchFamily="50" charset="0"/>
              </a:rPr>
              <a:t>Problem solving</a:t>
            </a:r>
            <a:endParaRPr lang="en-US" sz="2800" dirty="0">
              <a:solidFill>
                <a:srgbClr val="FF0000"/>
              </a:solidFill>
              <a:latin typeface="Letter-join 6" panose="02000805000000020003" pitchFamily="50" charset="0"/>
            </a:endParaRPr>
          </a:p>
        </p:txBody>
      </p:sp>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90647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2887" y="2143125"/>
            <a:ext cx="8658225" cy="2571750"/>
          </a:xfrm>
          <a:prstGeom prst="rect">
            <a:avLst/>
          </a:prstGeom>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534288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Oval 28"/>
          <p:cNvSpPr/>
          <p:nvPr/>
        </p:nvSpPr>
        <p:spPr bwMode="auto">
          <a:xfrm>
            <a:off x="3275856" y="1484784"/>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28" name="Oval 27"/>
          <p:cNvSpPr/>
          <p:nvPr/>
        </p:nvSpPr>
        <p:spPr bwMode="auto">
          <a:xfrm>
            <a:off x="3347864" y="2420888"/>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27" name="Oval 26"/>
          <p:cNvSpPr/>
          <p:nvPr/>
        </p:nvSpPr>
        <p:spPr bwMode="auto">
          <a:xfrm>
            <a:off x="3347864" y="3429000"/>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26" name="Oval 25"/>
          <p:cNvSpPr/>
          <p:nvPr/>
        </p:nvSpPr>
        <p:spPr bwMode="auto">
          <a:xfrm>
            <a:off x="3347864" y="4365104"/>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25" name="Oval 24"/>
          <p:cNvSpPr/>
          <p:nvPr/>
        </p:nvSpPr>
        <p:spPr bwMode="auto">
          <a:xfrm>
            <a:off x="3347864" y="5373216"/>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24" name="Oval 23"/>
          <p:cNvSpPr/>
          <p:nvPr/>
        </p:nvSpPr>
        <p:spPr bwMode="auto">
          <a:xfrm>
            <a:off x="4572000" y="1484784"/>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23" name="Oval 22"/>
          <p:cNvSpPr/>
          <p:nvPr/>
        </p:nvSpPr>
        <p:spPr bwMode="auto">
          <a:xfrm>
            <a:off x="4644008" y="2420888"/>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22" name="Oval 21"/>
          <p:cNvSpPr/>
          <p:nvPr/>
        </p:nvSpPr>
        <p:spPr bwMode="auto">
          <a:xfrm>
            <a:off x="4644008" y="3356992"/>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17" name="Oval 16"/>
          <p:cNvSpPr/>
          <p:nvPr/>
        </p:nvSpPr>
        <p:spPr bwMode="auto">
          <a:xfrm>
            <a:off x="4572000" y="4365104"/>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15" name="Oval 14"/>
          <p:cNvSpPr/>
          <p:nvPr/>
        </p:nvSpPr>
        <p:spPr bwMode="auto">
          <a:xfrm>
            <a:off x="4499992" y="5373216"/>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graphicFrame>
        <p:nvGraphicFramePr>
          <p:cNvPr id="3" name="Table 2"/>
          <p:cNvGraphicFramePr>
            <a:graphicFrameLocks noGrp="1"/>
          </p:cNvGraphicFramePr>
          <p:nvPr/>
        </p:nvGraphicFramePr>
        <p:xfrm>
          <a:off x="2987823" y="1397000"/>
          <a:ext cx="2662002" cy="4840310"/>
        </p:xfrm>
        <a:graphic>
          <a:graphicData uri="http://schemas.openxmlformats.org/drawingml/2006/table">
            <a:tbl>
              <a:tblPr/>
              <a:tblGrid>
                <a:gridCol w="1331001">
                  <a:extLst>
                    <a:ext uri="{9D8B030D-6E8A-4147-A177-3AD203B41FA5}">
                      <a16:colId xmlns:a16="http://schemas.microsoft.com/office/drawing/2014/main" val="20000"/>
                    </a:ext>
                  </a:extLst>
                </a:gridCol>
                <a:gridCol w="1331001">
                  <a:extLst>
                    <a:ext uri="{9D8B030D-6E8A-4147-A177-3AD203B41FA5}">
                      <a16:colId xmlns:a16="http://schemas.microsoft.com/office/drawing/2014/main" val="20001"/>
                    </a:ext>
                  </a:extLst>
                </a:gridCol>
              </a:tblGrid>
              <a:tr h="968062">
                <a:tc>
                  <a:txBody>
                    <a:bodyPr/>
                    <a:lstStyle/>
                    <a:p>
                      <a:pPr algn="l">
                        <a:lnSpc>
                          <a:spcPct val="115000"/>
                        </a:lnSpc>
                        <a:spcAft>
                          <a:spcPts val="0"/>
                        </a:spcAft>
                      </a:pPr>
                      <a:endParaRPr lang="en-GB" sz="700" dirty="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70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968062">
                <a:tc>
                  <a:txBody>
                    <a:bodyPr/>
                    <a:lstStyle/>
                    <a:p>
                      <a:pPr algn="l">
                        <a:lnSpc>
                          <a:spcPct val="115000"/>
                        </a:lnSpc>
                        <a:spcAft>
                          <a:spcPts val="0"/>
                        </a:spcAft>
                      </a:pPr>
                      <a:r>
                        <a:rPr lang="en-GB" sz="700">
                          <a:latin typeface="Calibri"/>
                          <a:ea typeface="Calibri"/>
                          <a:cs typeface="Times New Roman"/>
                        </a:rPr>
                        <a:t>             </a:t>
                      </a: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70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68062">
                <a:tc>
                  <a:txBody>
                    <a:bodyPr/>
                    <a:lstStyle/>
                    <a:p>
                      <a:pPr algn="l">
                        <a:lnSpc>
                          <a:spcPct val="115000"/>
                        </a:lnSpc>
                        <a:spcAft>
                          <a:spcPts val="0"/>
                        </a:spcAft>
                      </a:pPr>
                      <a:endParaRPr lang="en-GB" sz="700" dirty="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700" dirty="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968062">
                <a:tc>
                  <a:txBody>
                    <a:bodyPr/>
                    <a:lstStyle/>
                    <a:p>
                      <a:pPr algn="l">
                        <a:lnSpc>
                          <a:spcPct val="115000"/>
                        </a:lnSpc>
                        <a:spcAft>
                          <a:spcPts val="0"/>
                        </a:spcAft>
                      </a:pPr>
                      <a:endParaRPr lang="en-GB" sz="70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700" dirty="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968062">
                <a:tc>
                  <a:txBody>
                    <a:bodyPr/>
                    <a:lstStyle/>
                    <a:p>
                      <a:pPr algn="l">
                        <a:lnSpc>
                          <a:spcPct val="115000"/>
                        </a:lnSpc>
                        <a:spcAft>
                          <a:spcPts val="0"/>
                        </a:spcAft>
                      </a:pPr>
                      <a:endParaRPr lang="en-GB" sz="70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700" dirty="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4" name="Oval 3"/>
          <p:cNvSpPr/>
          <p:nvPr/>
        </p:nvSpPr>
        <p:spPr bwMode="auto">
          <a:xfrm>
            <a:off x="4644008" y="2420888"/>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5" name="Oval 4"/>
          <p:cNvSpPr/>
          <p:nvPr/>
        </p:nvSpPr>
        <p:spPr bwMode="auto">
          <a:xfrm>
            <a:off x="4572000" y="1484784"/>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6" name="Oval 5"/>
          <p:cNvSpPr/>
          <p:nvPr/>
        </p:nvSpPr>
        <p:spPr bwMode="auto">
          <a:xfrm>
            <a:off x="3347864" y="5373216"/>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7" name="Oval 6"/>
          <p:cNvSpPr/>
          <p:nvPr/>
        </p:nvSpPr>
        <p:spPr bwMode="auto">
          <a:xfrm>
            <a:off x="3347864" y="4365104"/>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8" name="Oval 7"/>
          <p:cNvSpPr/>
          <p:nvPr/>
        </p:nvSpPr>
        <p:spPr bwMode="auto">
          <a:xfrm>
            <a:off x="3347864" y="3429000"/>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9" name="Oval 8"/>
          <p:cNvSpPr/>
          <p:nvPr/>
        </p:nvSpPr>
        <p:spPr bwMode="auto">
          <a:xfrm>
            <a:off x="3347864" y="2420888"/>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10" name="Oval 9"/>
          <p:cNvSpPr/>
          <p:nvPr/>
        </p:nvSpPr>
        <p:spPr bwMode="auto">
          <a:xfrm>
            <a:off x="3275856" y="1484784"/>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19" name="Oval 18"/>
          <p:cNvSpPr/>
          <p:nvPr/>
        </p:nvSpPr>
        <p:spPr bwMode="auto">
          <a:xfrm>
            <a:off x="4644008" y="3356992"/>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20" name="Oval 19"/>
          <p:cNvSpPr/>
          <p:nvPr/>
        </p:nvSpPr>
        <p:spPr bwMode="auto">
          <a:xfrm>
            <a:off x="4572000" y="4365104"/>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21" name="Oval 20"/>
          <p:cNvSpPr/>
          <p:nvPr/>
        </p:nvSpPr>
        <p:spPr bwMode="auto">
          <a:xfrm>
            <a:off x="4499992" y="5373216"/>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14" name="TextBox 13"/>
          <p:cNvSpPr txBox="1"/>
          <p:nvPr/>
        </p:nvSpPr>
        <p:spPr>
          <a:xfrm>
            <a:off x="6372200" y="2204864"/>
            <a:ext cx="2376264" cy="1200329"/>
          </a:xfrm>
          <a:prstGeom prst="rect">
            <a:avLst/>
          </a:prstGeom>
          <a:noFill/>
        </p:spPr>
        <p:txBody>
          <a:bodyPr wrap="square" rtlCol="0">
            <a:spAutoFit/>
          </a:bodyPr>
          <a:lstStyle/>
          <a:p>
            <a:pPr>
              <a:buNone/>
            </a:pPr>
            <a:r>
              <a:rPr lang="en-GB" dirty="0" smtClean="0">
                <a:latin typeface="Century Gothic" panose="020B0502020202020204" pitchFamily="34" charset="0"/>
              </a:rPr>
              <a:t>Seeing pattern and structure is important in a mastery curriculum </a:t>
            </a:r>
            <a:endParaRPr lang="en-GB" dirty="0">
              <a:latin typeface="Century Gothic" panose="020B0502020202020204" pitchFamily="34" charset="0"/>
            </a:endParaRPr>
          </a:p>
        </p:txBody>
      </p:sp>
      <p:sp>
        <p:nvSpPr>
          <p:cNvPr id="30"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31"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79514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21"/>
                                        </p:tgtEl>
                                      </p:cBhvr>
                                    </p:animEffect>
                                    <p:set>
                                      <p:cBhvr>
                                        <p:cTn id="7" dur="1" fill="hold">
                                          <p:stCondLst>
                                            <p:cond delay="499"/>
                                          </p:stCondLst>
                                        </p:cTn>
                                        <p:tgtEl>
                                          <p:spTgt spid="21"/>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p:stCondLst>
                                    <p:cond delay="0"/>
                                  </p:stCondLst>
                                  <p:childTnLst>
                                    <p:animEffect transition="out" filter="blinds(horizontal)">
                                      <p:cBhvr>
                                        <p:cTn id="11" dur="500"/>
                                        <p:tgtEl>
                                          <p:spTgt spid="20"/>
                                        </p:tgtEl>
                                      </p:cBhvr>
                                    </p:animEffect>
                                    <p:set>
                                      <p:cBhvr>
                                        <p:cTn id="12" dur="1" fill="hold">
                                          <p:stCondLst>
                                            <p:cond delay="499"/>
                                          </p:stCondLst>
                                        </p:cTn>
                                        <p:tgtEl>
                                          <p:spTgt spid="2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3" presetClass="exit" presetSubtype="10" fill="hold" grpId="0" nodeType="clickEffect">
                                  <p:stCondLst>
                                    <p:cond delay="0"/>
                                  </p:stCondLst>
                                  <p:childTnLst>
                                    <p:animEffect transition="out" filter="blinds(horizontal)">
                                      <p:cBhvr>
                                        <p:cTn id="16" dur="500"/>
                                        <p:tgtEl>
                                          <p:spTgt spid="19"/>
                                        </p:tgtEl>
                                      </p:cBhvr>
                                    </p:animEffect>
                                    <p:set>
                                      <p:cBhvr>
                                        <p:cTn id="17" dur="1" fill="hold">
                                          <p:stCondLst>
                                            <p:cond delay="499"/>
                                          </p:stCondLst>
                                        </p:cTn>
                                        <p:tgtEl>
                                          <p:spTgt spid="19"/>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3" presetClass="exit" presetSubtype="10" fill="hold" grpId="0" nodeType="clickEffect">
                                  <p:stCondLst>
                                    <p:cond delay="0"/>
                                  </p:stCondLst>
                                  <p:childTnLst>
                                    <p:animEffect transition="out" filter="blinds(horizontal)">
                                      <p:cBhvr>
                                        <p:cTn id="21" dur="500"/>
                                        <p:tgtEl>
                                          <p:spTgt spid="4"/>
                                        </p:tgtEl>
                                      </p:cBhvr>
                                    </p:animEffect>
                                    <p:set>
                                      <p:cBhvr>
                                        <p:cTn id="22" dur="1" fill="hold">
                                          <p:stCondLst>
                                            <p:cond delay="499"/>
                                          </p:stCondLst>
                                        </p:cTn>
                                        <p:tgtEl>
                                          <p:spTgt spid="4"/>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3" presetClass="exit" presetSubtype="10" fill="hold" grpId="0" nodeType="clickEffect">
                                  <p:stCondLst>
                                    <p:cond delay="0"/>
                                  </p:stCondLst>
                                  <p:childTnLst>
                                    <p:animEffect transition="out" filter="blinds(horizontal)">
                                      <p:cBhvr>
                                        <p:cTn id="26" dur="500"/>
                                        <p:tgtEl>
                                          <p:spTgt spid="5"/>
                                        </p:tgtEl>
                                      </p:cBhvr>
                                    </p:animEffect>
                                    <p:set>
                                      <p:cBhvr>
                                        <p:cTn id="27" dur="1" fill="hold">
                                          <p:stCondLst>
                                            <p:cond delay="499"/>
                                          </p:stCondLst>
                                        </p:cTn>
                                        <p:tgtEl>
                                          <p:spTgt spid="5"/>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3" presetClass="exit" presetSubtype="10" fill="hold" grpId="0" nodeType="clickEffect">
                                  <p:stCondLst>
                                    <p:cond delay="0"/>
                                  </p:stCondLst>
                                  <p:childTnLst>
                                    <p:animEffect transition="out" filter="blinds(horizontal)">
                                      <p:cBhvr>
                                        <p:cTn id="31" dur="500"/>
                                        <p:tgtEl>
                                          <p:spTgt spid="6"/>
                                        </p:tgtEl>
                                      </p:cBhvr>
                                    </p:animEffect>
                                    <p:set>
                                      <p:cBhvr>
                                        <p:cTn id="32" dur="1" fill="hold">
                                          <p:stCondLst>
                                            <p:cond delay="499"/>
                                          </p:stCondLst>
                                        </p:cTn>
                                        <p:tgtEl>
                                          <p:spTgt spid="6"/>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3" presetClass="exit" presetSubtype="10" fill="hold" grpId="0" nodeType="clickEffect">
                                  <p:stCondLst>
                                    <p:cond delay="0"/>
                                  </p:stCondLst>
                                  <p:childTnLst>
                                    <p:animEffect transition="out" filter="blinds(horizontal)">
                                      <p:cBhvr>
                                        <p:cTn id="36" dur="500"/>
                                        <p:tgtEl>
                                          <p:spTgt spid="7"/>
                                        </p:tgtEl>
                                      </p:cBhvr>
                                    </p:animEffect>
                                    <p:set>
                                      <p:cBhvr>
                                        <p:cTn id="37" dur="1" fill="hold">
                                          <p:stCondLst>
                                            <p:cond delay="499"/>
                                          </p:stCondLst>
                                        </p:cTn>
                                        <p:tgtEl>
                                          <p:spTgt spid="7"/>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3" presetClass="exit" presetSubtype="10" fill="hold" grpId="0" nodeType="clickEffect">
                                  <p:stCondLst>
                                    <p:cond delay="0"/>
                                  </p:stCondLst>
                                  <p:childTnLst>
                                    <p:animEffect transition="out" filter="blinds(horizontal)">
                                      <p:cBhvr>
                                        <p:cTn id="41" dur="500"/>
                                        <p:tgtEl>
                                          <p:spTgt spid="8"/>
                                        </p:tgtEl>
                                      </p:cBhvr>
                                    </p:animEffect>
                                    <p:set>
                                      <p:cBhvr>
                                        <p:cTn id="42" dur="1" fill="hold">
                                          <p:stCondLst>
                                            <p:cond delay="499"/>
                                          </p:stCondLst>
                                        </p:cTn>
                                        <p:tgtEl>
                                          <p:spTgt spid="8"/>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3" presetClass="exit" presetSubtype="10" fill="hold" grpId="0" nodeType="clickEffect">
                                  <p:stCondLst>
                                    <p:cond delay="0"/>
                                  </p:stCondLst>
                                  <p:childTnLst>
                                    <p:animEffect transition="out" filter="blinds(horizontal)">
                                      <p:cBhvr>
                                        <p:cTn id="46" dur="500"/>
                                        <p:tgtEl>
                                          <p:spTgt spid="9"/>
                                        </p:tgtEl>
                                      </p:cBhvr>
                                    </p:animEffect>
                                    <p:set>
                                      <p:cBhvr>
                                        <p:cTn id="47" dur="1" fill="hold">
                                          <p:stCondLst>
                                            <p:cond delay="499"/>
                                          </p:stCondLst>
                                        </p:cTn>
                                        <p:tgtEl>
                                          <p:spTgt spid="9"/>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3" presetClass="exit" presetSubtype="10" fill="hold" grpId="0" nodeType="clickEffect">
                                  <p:stCondLst>
                                    <p:cond delay="0"/>
                                  </p:stCondLst>
                                  <p:childTnLst>
                                    <p:animEffect transition="out" filter="blinds(horizontal)">
                                      <p:cBhvr>
                                        <p:cTn id="51" dur="500"/>
                                        <p:tgtEl>
                                          <p:spTgt spid="15"/>
                                        </p:tgtEl>
                                      </p:cBhvr>
                                    </p:animEffect>
                                    <p:set>
                                      <p:cBhvr>
                                        <p:cTn id="52" dur="1" fill="hold">
                                          <p:stCondLst>
                                            <p:cond delay="499"/>
                                          </p:stCondLst>
                                        </p:cTn>
                                        <p:tgtEl>
                                          <p:spTgt spid="15"/>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3" presetClass="exit" presetSubtype="10" fill="hold" grpId="0" nodeType="clickEffect">
                                  <p:stCondLst>
                                    <p:cond delay="0"/>
                                  </p:stCondLst>
                                  <p:childTnLst>
                                    <p:animEffect transition="out" filter="blinds(horizontal)">
                                      <p:cBhvr>
                                        <p:cTn id="56" dur="500"/>
                                        <p:tgtEl>
                                          <p:spTgt spid="17"/>
                                        </p:tgtEl>
                                      </p:cBhvr>
                                    </p:animEffect>
                                    <p:set>
                                      <p:cBhvr>
                                        <p:cTn id="57" dur="1" fill="hold">
                                          <p:stCondLst>
                                            <p:cond delay="499"/>
                                          </p:stCondLst>
                                        </p:cTn>
                                        <p:tgtEl>
                                          <p:spTgt spid="17"/>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3" presetClass="exit" presetSubtype="10" fill="hold" grpId="0" nodeType="clickEffect">
                                  <p:stCondLst>
                                    <p:cond delay="0"/>
                                  </p:stCondLst>
                                  <p:childTnLst>
                                    <p:animEffect transition="out" filter="blinds(horizontal)">
                                      <p:cBhvr>
                                        <p:cTn id="61" dur="500"/>
                                        <p:tgtEl>
                                          <p:spTgt spid="22"/>
                                        </p:tgtEl>
                                      </p:cBhvr>
                                    </p:animEffect>
                                    <p:set>
                                      <p:cBhvr>
                                        <p:cTn id="62" dur="1" fill="hold">
                                          <p:stCondLst>
                                            <p:cond delay="499"/>
                                          </p:stCondLst>
                                        </p:cTn>
                                        <p:tgtEl>
                                          <p:spTgt spid="22"/>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3" presetClass="exit" presetSubtype="10" fill="hold" grpId="0" nodeType="clickEffect">
                                  <p:stCondLst>
                                    <p:cond delay="0"/>
                                  </p:stCondLst>
                                  <p:childTnLst>
                                    <p:animEffect transition="out" filter="blinds(horizontal)">
                                      <p:cBhvr>
                                        <p:cTn id="66" dur="500"/>
                                        <p:tgtEl>
                                          <p:spTgt spid="23"/>
                                        </p:tgtEl>
                                      </p:cBhvr>
                                    </p:animEffect>
                                    <p:set>
                                      <p:cBhvr>
                                        <p:cTn id="67" dur="1" fill="hold">
                                          <p:stCondLst>
                                            <p:cond delay="499"/>
                                          </p:stCondLst>
                                        </p:cTn>
                                        <p:tgtEl>
                                          <p:spTgt spid="23"/>
                                        </p:tgtEl>
                                        <p:attrNameLst>
                                          <p:attrName>style.visibility</p:attrName>
                                        </p:attrNameLst>
                                      </p:cBhvr>
                                      <p:to>
                                        <p:strVal val="hidden"/>
                                      </p:to>
                                    </p:set>
                                  </p:childTnLst>
                                </p:cTn>
                              </p:par>
                            </p:childTnLst>
                          </p:cTn>
                        </p:par>
                      </p:childTnLst>
                    </p:cTn>
                  </p:par>
                  <p:par>
                    <p:cTn id="68" fill="hold">
                      <p:stCondLst>
                        <p:cond delay="indefinite"/>
                      </p:stCondLst>
                      <p:childTnLst>
                        <p:par>
                          <p:cTn id="69" fill="hold">
                            <p:stCondLst>
                              <p:cond delay="0"/>
                            </p:stCondLst>
                            <p:childTnLst>
                              <p:par>
                                <p:cTn id="70" presetID="3" presetClass="exit" presetSubtype="10" fill="hold" grpId="0" nodeType="clickEffect">
                                  <p:stCondLst>
                                    <p:cond delay="0"/>
                                  </p:stCondLst>
                                  <p:childTnLst>
                                    <p:animEffect transition="out" filter="blinds(horizontal)">
                                      <p:cBhvr>
                                        <p:cTn id="71" dur="500"/>
                                        <p:tgtEl>
                                          <p:spTgt spid="24"/>
                                        </p:tgtEl>
                                      </p:cBhvr>
                                    </p:animEffect>
                                    <p:set>
                                      <p:cBhvr>
                                        <p:cTn id="72" dur="1" fill="hold">
                                          <p:stCondLst>
                                            <p:cond delay="499"/>
                                          </p:stCondLst>
                                        </p:cTn>
                                        <p:tgtEl>
                                          <p:spTgt spid="24"/>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3" presetClass="exit" presetSubtype="10" fill="hold" grpId="0" nodeType="clickEffect">
                                  <p:stCondLst>
                                    <p:cond delay="0"/>
                                  </p:stCondLst>
                                  <p:childTnLst>
                                    <p:animEffect transition="out" filter="blinds(horizontal)">
                                      <p:cBhvr>
                                        <p:cTn id="76" dur="500"/>
                                        <p:tgtEl>
                                          <p:spTgt spid="25"/>
                                        </p:tgtEl>
                                      </p:cBhvr>
                                    </p:animEffect>
                                    <p:set>
                                      <p:cBhvr>
                                        <p:cTn id="77" dur="1" fill="hold">
                                          <p:stCondLst>
                                            <p:cond delay="499"/>
                                          </p:stCondLst>
                                        </p:cTn>
                                        <p:tgtEl>
                                          <p:spTgt spid="25"/>
                                        </p:tgtEl>
                                        <p:attrNameLst>
                                          <p:attrName>style.visibility</p:attrName>
                                        </p:attrNameLst>
                                      </p:cBhvr>
                                      <p:to>
                                        <p:strVal val="hidden"/>
                                      </p:to>
                                    </p:set>
                                  </p:childTnLst>
                                </p:cTn>
                              </p:par>
                            </p:childTnLst>
                          </p:cTn>
                        </p:par>
                      </p:childTnLst>
                    </p:cTn>
                  </p:par>
                  <p:par>
                    <p:cTn id="78" fill="hold">
                      <p:stCondLst>
                        <p:cond delay="indefinite"/>
                      </p:stCondLst>
                      <p:childTnLst>
                        <p:par>
                          <p:cTn id="79" fill="hold">
                            <p:stCondLst>
                              <p:cond delay="0"/>
                            </p:stCondLst>
                            <p:childTnLst>
                              <p:par>
                                <p:cTn id="80" presetID="3" presetClass="exit" presetSubtype="10" fill="hold" grpId="0" nodeType="clickEffect">
                                  <p:stCondLst>
                                    <p:cond delay="0"/>
                                  </p:stCondLst>
                                  <p:childTnLst>
                                    <p:animEffect transition="out" filter="blinds(horizontal)">
                                      <p:cBhvr>
                                        <p:cTn id="81" dur="500"/>
                                        <p:tgtEl>
                                          <p:spTgt spid="26"/>
                                        </p:tgtEl>
                                      </p:cBhvr>
                                    </p:animEffect>
                                    <p:set>
                                      <p:cBhvr>
                                        <p:cTn id="82" dur="1" fill="hold">
                                          <p:stCondLst>
                                            <p:cond delay="499"/>
                                          </p:stCondLst>
                                        </p:cTn>
                                        <p:tgtEl>
                                          <p:spTgt spid="26"/>
                                        </p:tgtEl>
                                        <p:attrNameLst>
                                          <p:attrName>style.visibility</p:attrName>
                                        </p:attrNameLst>
                                      </p:cBhvr>
                                      <p:to>
                                        <p:strVal val="hidden"/>
                                      </p:to>
                                    </p:set>
                                  </p:childTnLst>
                                </p:cTn>
                              </p:par>
                            </p:childTnLst>
                          </p:cTn>
                        </p:par>
                      </p:childTnLst>
                    </p:cTn>
                  </p:par>
                  <p:par>
                    <p:cTn id="83" fill="hold">
                      <p:stCondLst>
                        <p:cond delay="indefinite"/>
                      </p:stCondLst>
                      <p:childTnLst>
                        <p:par>
                          <p:cTn id="84" fill="hold">
                            <p:stCondLst>
                              <p:cond delay="0"/>
                            </p:stCondLst>
                            <p:childTnLst>
                              <p:par>
                                <p:cTn id="85" presetID="3" presetClass="exit" presetSubtype="10" fill="hold" grpId="0" nodeType="clickEffect">
                                  <p:stCondLst>
                                    <p:cond delay="0"/>
                                  </p:stCondLst>
                                  <p:childTnLst>
                                    <p:animEffect transition="out" filter="blinds(horizontal)">
                                      <p:cBhvr>
                                        <p:cTn id="86" dur="500"/>
                                        <p:tgtEl>
                                          <p:spTgt spid="27"/>
                                        </p:tgtEl>
                                      </p:cBhvr>
                                    </p:animEffect>
                                    <p:set>
                                      <p:cBhvr>
                                        <p:cTn id="87" dur="1" fill="hold">
                                          <p:stCondLst>
                                            <p:cond delay="499"/>
                                          </p:stCondLst>
                                        </p:cTn>
                                        <p:tgtEl>
                                          <p:spTgt spid="27"/>
                                        </p:tgtEl>
                                        <p:attrNameLst>
                                          <p:attrName>style.visibility</p:attrName>
                                        </p:attrNameLst>
                                      </p:cBhvr>
                                      <p:to>
                                        <p:strVal val="hidden"/>
                                      </p:to>
                                    </p:set>
                                  </p:childTnLst>
                                </p:cTn>
                              </p:par>
                            </p:childTnLst>
                          </p:cTn>
                        </p:par>
                      </p:childTnLst>
                    </p:cTn>
                  </p:par>
                  <p:par>
                    <p:cTn id="88" fill="hold">
                      <p:stCondLst>
                        <p:cond delay="indefinite"/>
                      </p:stCondLst>
                      <p:childTnLst>
                        <p:par>
                          <p:cTn id="89" fill="hold">
                            <p:stCondLst>
                              <p:cond delay="0"/>
                            </p:stCondLst>
                            <p:childTnLst>
                              <p:par>
                                <p:cTn id="90" presetID="3" presetClass="exit" presetSubtype="10" fill="hold" grpId="0" nodeType="clickEffect">
                                  <p:stCondLst>
                                    <p:cond delay="0"/>
                                  </p:stCondLst>
                                  <p:childTnLst>
                                    <p:animEffect transition="out" filter="blinds(horizontal)">
                                      <p:cBhvr>
                                        <p:cTn id="91" dur="500"/>
                                        <p:tgtEl>
                                          <p:spTgt spid="28"/>
                                        </p:tgtEl>
                                      </p:cBhvr>
                                    </p:animEffect>
                                    <p:set>
                                      <p:cBhvr>
                                        <p:cTn id="92" dur="1" fill="hold">
                                          <p:stCondLst>
                                            <p:cond delay="499"/>
                                          </p:stCondLst>
                                        </p:cTn>
                                        <p:tgtEl>
                                          <p:spTgt spid="28"/>
                                        </p:tgtEl>
                                        <p:attrNameLst>
                                          <p:attrName>style.visibility</p:attrName>
                                        </p:attrNameLst>
                                      </p:cBhvr>
                                      <p:to>
                                        <p:strVal val="hidden"/>
                                      </p:to>
                                    </p:set>
                                  </p:childTnLst>
                                </p:cTn>
                              </p:par>
                            </p:childTnLst>
                          </p:cTn>
                        </p:par>
                      </p:childTnLst>
                    </p:cTn>
                  </p:par>
                  <p:par>
                    <p:cTn id="93" fill="hold">
                      <p:stCondLst>
                        <p:cond delay="indefinite"/>
                      </p:stCondLst>
                      <p:childTnLst>
                        <p:par>
                          <p:cTn id="94" fill="hold">
                            <p:stCondLst>
                              <p:cond delay="0"/>
                            </p:stCondLst>
                            <p:childTnLst>
                              <p:par>
                                <p:cTn id="95" presetID="3" presetClass="exit" presetSubtype="10" fill="hold" grpId="0" nodeType="clickEffect">
                                  <p:stCondLst>
                                    <p:cond delay="0"/>
                                  </p:stCondLst>
                                  <p:childTnLst>
                                    <p:animEffect transition="out" filter="blinds(horizontal)">
                                      <p:cBhvr>
                                        <p:cTn id="96" dur="500"/>
                                        <p:tgtEl>
                                          <p:spTgt spid="29"/>
                                        </p:tgtEl>
                                      </p:cBhvr>
                                    </p:animEffect>
                                    <p:set>
                                      <p:cBhvr>
                                        <p:cTn id="97" dur="1" fill="hold">
                                          <p:stCondLst>
                                            <p:cond delay="499"/>
                                          </p:stCondLst>
                                        </p:cTn>
                                        <p:tgtEl>
                                          <p:spTgt spid="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8" grpId="0" animBg="1"/>
      <p:bldP spid="27" grpId="0" animBg="1"/>
      <p:bldP spid="26" grpId="0" animBg="1"/>
      <p:bldP spid="25" grpId="0" animBg="1"/>
      <p:bldP spid="24" grpId="0" animBg="1"/>
      <p:bldP spid="23" grpId="0" animBg="1"/>
      <p:bldP spid="22" grpId="0" animBg="1"/>
      <p:bldP spid="17" grpId="0" animBg="1"/>
      <p:bldP spid="15" grpId="0" animBg="1"/>
      <p:bldP spid="4" grpId="0" animBg="1"/>
      <p:bldP spid="5" grpId="0" animBg="1"/>
      <p:bldP spid="6" grpId="0" animBg="1"/>
      <p:bldP spid="7" grpId="0" animBg="1"/>
      <p:bldP spid="8" grpId="0" animBg="1"/>
      <p:bldP spid="9" grpId="0" animBg="1"/>
      <p:bldP spid="19" grpId="0" animBg="1"/>
      <p:bldP spid="20" grpId="0" animBg="1"/>
      <p:bldP spid="2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01625"/>
            <a:ext cx="7924800" cy="751111"/>
          </a:xfrm>
        </p:spPr>
        <p:txBody>
          <a:bodyPr>
            <a:normAutofit fontScale="90000"/>
          </a:bodyPr>
          <a:lstStyle/>
          <a:p>
            <a:r>
              <a:rPr lang="en-GB" dirty="0" smtClean="0">
                <a:latin typeface="Century Gothic" panose="020B0502020202020204" pitchFamily="34" charset="0"/>
              </a:rPr>
              <a:t>Make 7</a:t>
            </a:r>
            <a:endParaRPr lang="en-GB" dirty="0">
              <a:latin typeface="Century Gothic" panose="020B0502020202020204" pitchFamily="34" charset="0"/>
            </a:endParaRPr>
          </a:p>
        </p:txBody>
      </p:sp>
      <p:graphicFrame>
        <p:nvGraphicFramePr>
          <p:cNvPr id="4" name="Table 3"/>
          <p:cNvGraphicFramePr>
            <a:graphicFrameLocks noGrp="1"/>
          </p:cNvGraphicFramePr>
          <p:nvPr/>
        </p:nvGraphicFramePr>
        <p:xfrm>
          <a:off x="2987823" y="1397000"/>
          <a:ext cx="2662002" cy="4840310"/>
        </p:xfrm>
        <a:graphic>
          <a:graphicData uri="http://schemas.openxmlformats.org/drawingml/2006/table">
            <a:tbl>
              <a:tblPr/>
              <a:tblGrid>
                <a:gridCol w="1331001">
                  <a:extLst>
                    <a:ext uri="{9D8B030D-6E8A-4147-A177-3AD203B41FA5}">
                      <a16:colId xmlns:a16="http://schemas.microsoft.com/office/drawing/2014/main" val="20000"/>
                    </a:ext>
                  </a:extLst>
                </a:gridCol>
                <a:gridCol w="1331001">
                  <a:extLst>
                    <a:ext uri="{9D8B030D-6E8A-4147-A177-3AD203B41FA5}">
                      <a16:colId xmlns:a16="http://schemas.microsoft.com/office/drawing/2014/main" val="20001"/>
                    </a:ext>
                  </a:extLst>
                </a:gridCol>
              </a:tblGrid>
              <a:tr h="968062">
                <a:tc>
                  <a:txBody>
                    <a:bodyPr/>
                    <a:lstStyle/>
                    <a:p>
                      <a:pPr algn="l">
                        <a:lnSpc>
                          <a:spcPct val="115000"/>
                        </a:lnSpc>
                        <a:spcAft>
                          <a:spcPts val="0"/>
                        </a:spcAft>
                      </a:pPr>
                      <a:endParaRPr lang="en-GB" sz="700" dirty="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70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968062">
                <a:tc>
                  <a:txBody>
                    <a:bodyPr/>
                    <a:lstStyle/>
                    <a:p>
                      <a:pPr algn="l">
                        <a:lnSpc>
                          <a:spcPct val="115000"/>
                        </a:lnSpc>
                        <a:spcAft>
                          <a:spcPts val="0"/>
                        </a:spcAft>
                      </a:pPr>
                      <a:r>
                        <a:rPr lang="en-GB" sz="700">
                          <a:latin typeface="Calibri"/>
                          <a:ea typeface="Calibri"/>
                          <a:cs typeface="Times New Roman"/>
                        </a:rPr>
                        <a:t>             </a:t>
                      </a: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70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68062">
                <a:tc>
                  <a:txBody>
                    <a:bodyPr/>
                    <a:lstStyle/>
                    <a:p>
                      <a:pPr algn="l">
                        <a:lnSpc>
                          <a:spcPct val="115000"/>
                        </a:lnSpc>
                        <a:spcAft>
                          <a:spcPts val="0"/>
                        </a:spcAft>
                      </a:pPr>
                      <a:endParaRPr lang="en-GB" sz="700" dirty="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70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968062">
                <a:tc>
                  <a:txBody>
                    <a:bodyPr/>
                    <a:lstStyle/>
                    <a:p>
                      <a:pPr algn="l">
                        <a:lnSpc>
                          <a:spcPct val="115000"/>
                        </a:lnSpc>
                        <a:spcAft>
                          <a:spcPts val="0"/>
                        </a:spcAft>
                      </a:pPr>
                      <a:endParaRPr lang="en-GB" sz="70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70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968062">
                <a:tc>
                  <a:txBody>
                    <a:bodyPr/>
                    <a:lstStyle/>
                    <a:p>
                      <a:pPr algn="l">
                        <a:lnSpc>
                          <a:spcPct val="115000"/>
                        </a:lnSpc>
                        <a:spcAft>
                          <a:spcPts val="0"/>
                        </a:spcAft>
                      </a:pPr>
                      <a:endParaRPr lang="en-GB" sz="70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700" dirty="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5" name="Oval 4"/>
          <p:cNvSpPr/>
          <p:nvPr/>
        </p:nvSpPr>
        <p:spPr bwMode="auto">
          <a:xfrm>
            <a:off x="3275856" y="1484784"/>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6" name="Oval 5"/>
          <p:cNvSpPr/>
          <p:nvPr/>
        </p:nvSpPr>
        <p:spPr bwMode="auto">
          <a:xfrm>
            <a:off x="4572000" y="1484784"/>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7" name="Oval 6"/>
          <p:cNvSpPr/>
          <p:nvPr/>
        </p:nvSpPr>
        <p:spPr bwMode="auto">
          <a:xfrm>
            <a:off x="3347864" y="2420888"/>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8" name="Oval 7"/>
          <p:cNvSpPr/>
          <p:nvPr/>
        </p:nvSpPr>
        <p:spPr bwMode="auto">
          <a:xfrm>
            <a:off x="3347864" y="3429000"/>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9" name="Oval 8"/>
          <p:cNvSpPr/>
          <p:nvPr/>
        </p:nvSpPr>
        <p:spPr bwMode="auto">
          <a:xfrm>
            <a:off x="3347864" y="4365104"/>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10" name="Oval 9"/>
          <p:cNvSpPr/>
          <p:nvPr/>
        </p:nvSpPr>
        <p:spPr bwMode="auto">
          <a:xfrm>
            <a:off x="3347864" y="5373216"/>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11" name="Oval 10"/>
          <p:cNvSpPr/>
          <p:nvPr/>
        </p:nvSpPr>
        <p:spPr bwMode="auto">
          <a:xfrm>
            <a:off x="4644008" y="2420888"/>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12" name="Oval 11"/>
          <p:cNvSpPr/>
          <p:nvPr/>
        </p:nvSpPr>
        <p:spPr bwMode="auto">
          <a:xfrm>
            <a:off x="4644008" y="2420888"/>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13" name="Oval 12"/>
          <p:cNvSpPr/>
          <p:nvPr/>
        </p:nvSpPr>
        <p:spPr bwMode="auto">
          <a:xfrm>
            <a:off x="4572000" y="1484784"/>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14" name="Oval 13"/>
          <p:cNvSpPr/>
          <p:nvPr/>
        </p:nvSpPr>
        <p:spPr bwMode="auto">
          <a:xfrm>
            <a:off x="3347864" y="5373216"/>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15" name="Oval 14"/>
          <p:cNvSpPr/>
          <p:nvPr/>
        </p:nvSpPr>
        <p:spPr bwMode="auto">
          <a:xfrm>
            <a:off x="3347864" y="4365104"/>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16" name="Oval 15"/>
          <p:cNvSpPr/>
          <p:nvPr/>
        </p:nvSpPr>
        <p:spPr bwMode="auto">
          <a:xfrm>
            <a:off x="3347864" y="3429000"/>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17" name="Oval 16"/>
          <p:cNvSpPr/>
          <p:nvPr/>
        </p:nvSpPr>
        <p:spPr bwMode="auto">
          <a:xfrm>
            <a:off x="3347864" y="2420888"/>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18" name="Oval 17"/>
          <p:cNvSpPr/>
          <p:nvPr/>
        </p:nvSpPr>
        <p:spPr bwMode="auto">
          <a:xfrm>
            <a:off x="3275856" y="1484784"/>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smtClean="0">
              <a:ln>
                <a:noFill/>
              </a:ln>
              <a:solidFill>
                <a:schemeClr val="tx1"/>
              </a:solidFill>
              <a:effectLst/>
              <a:latin typeface="Arial" charset="0"/>
            </a:endParaRPr>
          </a:p>
        </p:txBody>
      </p:sp>
      <p:sp>
        <p:nvSpPr>
          <p:cNvPr id="19" name="TextBox 18"/>
          <p:cNvSpPr txBox="1"/>
          <p:nvPr/>
        </p:nvSpPr>
        <p:spPr>
          <a:xfrm>
            <a:off x="6372200" y="2132856"/>
            <a:ext cx="2592288" cy="3108543"/>
          </a:xfrm>
          <a:prstGeom prst="rect">
            <a:avLst/>
          </a:prstGeom>
          <a:noFill/>
        </p:spPr>
        <p:txBody>
          <a:bodyPr wrap="square" rtlCol="0">
            <a:spAutoFit/>
          </a:bodyPr>
          <a:lstStyle/>
          <a:p>
            <a:r>
              <a:rPr lang="en-GB" sz="2800" dirty="0" smtClean="0"/>
              <a:t>6 + 1= 7</a:t>
            </a:r>
          </a:p>
          <a:p>
            <a:r>
              <a:rPr lang="en-GB" sz="2800" dirty="0" smtClean="0"/>
              <a:t>5 + 2 = 7</a:t>
            </a:r>
          </a:p>
          <a:p>
            <a:r>
              <a:rPr lang="en-GB" sz="2800" dirty="0" smtClean="0"/>
              <a:t>4 + 3 = 7</a:t>
            </a:r>
          </a:p>
          <a:p>
            <a:r>
              <a:rPr lang="en-GB" sz="2800" dirty="0" smtClean="0"/>
              <a:t>3 + 4 = 7</a:t>
            </a:r>
          </a:p>
          <a:p>
            <a:r>
              <a:rPr lang="en-GB" sz="2800" dirty="0" smtClean="0"/>
              <a:t>2 + 5 = 7</a:t>
            </a:r>
          </a:p>
          <a:p>
            <a:r>
              <a:rPr lang="en-GB" sz="2800" dirty="0" smtClean="0"/>
              <a:t>1 + 6 = 7</a:t>
            </a:r>
          </a:p>
          <a:p>
            <a:r>
              <a:rPr lang="en-GB" sz="2800" dirty="0" smtClean="0"/>
              <a:t>0 + 7 = 7</a:t>
            </a:r>
            <a:endParaRPr lang="en-GB" sz="2800" dirty="0"/>
          </a:p>
        </p:txBody>
      </p:sp>
      <p:sp>
        <p:nvSpPr>
          <p:cNvPr id="20"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1"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39783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9">
                                            <p:txEl>
                                              <p:pRg st="0" end="0"/>
                                            </p:txEl>
                                          </p:spTgt>
                                        </p:tgtEl>
                                        <p:attrNameLst>
                                          <p:attrName>style.visibility</p:attrName>
                                        </p:attrNameLst>
                                      </p:cBhvr>
                                      <p:to>
                                        <p:strVal val="visible"/>
                                      </p:to>
                                    </p:set>
                                    <p:animEffect transition="in" filter="blinds(horizontal)">
                                      <p:cBhvr>
                                        <p:cTn id="12" dur="500"/>
                                        <p:tgtEl>
                                          <p:spTgt spid="1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9">
                                            <p:txEl>
                                              <p:pRg st="1" end="1"/>
                                            </p:txEl>
                                          </p:spTgt>
                                        </p:tgtEl>
                                        <p:attrNameLst>
                                          <p:attrName>style.visibility</p:attrName>
                                        </p:attrNameLst>
                                      </p:cBhvr>
                                      <p:to>
                                        <p:strVal val="visible"/>
                                      </p:to>
                                    </p:set>
                                    <p:animEffect transition="in" filter="blinds(horizontal)">
                                      <p:cBhvr>
                                        <p:cTn id="22" dur="500"/>
                                        <p:tgtEl>
                                          <p:spTgt spid="19">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9">
                                            <p:txEl>
                                              <p:pRg st="2" end="2"/>
                                            </p:txEl>
                                          </p:spTgt>
                                        </p:tgtEl>
                                        <p:attrNameLst>
                                          <p:attrName>style.visibility</p:attrName>
                                        </p:attrNameLst>
                                      </p:cBhvr>
                                      <p:to>
                                        <p:strVal val="visible"/>
                                      </p:to>
                                    </p:set>
                                    <p:animEffect transition="in" filter="blinds(horizontal)">
                                      <p:cBhvr>
                                        <p:cTn id="32" dur="500"/>
                                        <p:tgtEl>
                                          <p:spTgt spid="19">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linds(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19">
                                            <p:txEl>
                                              <p:pRg st="3" end="3"/>
                                            </p:txEl>
                                          </p:spTgt>
                                        </p:tgtEl>
                                        <p:attrNameLst>
                                          <p:attrName>style.visibility</p:attrName>
                                        </p:attrNameLst>
                                      </p:cBhvr>
                                      <p:to>
                                        <p:strVal val="visible"/>
                                      </p:to>
                                    </p:set>
                                    <p:animEffect transition="in" filter="blinds(horizontal)">
                                      <p:cBhvr>
                                        <p:cTn id="42" dur="500"/>
                                        <p:tgtEl>
                                          <p:spTgt spid="19">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blinds(horizontal)">
                                      <p:cBhvr>
                                        <p:cTn id="47" dur="500"/>
                                        <p:tgtEl>
                                          <p:spTgt spid="16"/>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19">
                                            <p:txEl>
                                              <p:pRg st="4" end="4"/>
                                            </p:txEl>
                                          </p:spTgt>
                                        </p:tgtEl>
                                        <p:attrNameLst>
                                          <p:attrName>style.visibility</p:attrName>
                                        </p:attrNameLst>
                                      </p:cBhvr>
                                      <p:to>
                                        <p:strVal val="visible"/>
                                      </p:to>
                                    </p:set>
                                    <p:animEffect transition="in" filter="blinds(horizontal)">
                                      <p:cBhvr>
                                        <p:cTn id="52" dur="500"/>
                                        <p:tgtEl>
                                          <p:spTgt spid="19">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blinds(horizontal)">
                                      <p:cBhvr>
                                        <p:cTn id="57" dur="500"/>
                                        <p:tgtEl>
                                          <p:spTgt spid="17"/>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nodeType="clickEffect">
                                  <p:stCondLst>
                                    <p:cond delay="0"/>
                                  </p:stCondLst>
                                  <p:childTnLst>
                                    <p:set>
                                      <p:cBhvr>
                                        <p:cTn id="61" dur="1" fill="hold">
                                          <p:stCondLst>
                                            <p:cond delay="0"/>
                                          </p:stCondLst>
                                        </p:cTn>
                                        <p:tgtEl>
                                          <p:spTgt spid="19">
                                            <p:txEl>
                                              <p:pRg st="5" end="5"/>
                                            </p:txEl>
                                          </p:spTgt>
                                        </p:tgtEl>
                                        <p:attrNameLst>
                                          <p:attrName>style.visibility</p:attrName>
                                        </p:attrNameLst>
                                      </p:cBhvr>
                                      <p:to>
                                        <p:strVal val="visible"/>
                                      </p:to>
                                    </p:set>
                                    <p:animEffect transition="in" filter="blinds(horizontal)">
                                      <p:cBhvr>
                                        <p:cTn id="62" dur="500"/>
                                        <p:tgtEl>
                                          <p:spTgt spid="19">
                                            <p:txEl>
                                              <p:pRg st="5" end="5"/>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blinds(horizontal)">
                                      <p:cBhvr>
                                        <p:cTn id="67" dur="500"/>
                                        <p:tgtEl>
                                          <p:spTgt spid="18"/>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nodeType="clickEffect">
                                  <p:stCondLst>
                                    <p:cond delay="0"/>
                                  </p:stCondLst>
                                  <p:childTnLst>
                                    <p:set>
                                      <p:cBhvr>
                                        <p:cTn id="71" dur="1" fill="hold">
                                          <p:stCondLst>
                                            <p:cond delay="0"/>
                                          </p:stCondLst>
                                        </p:cTn>
                                        <p:tgtEl>
                                          <p:spTgt spid="19">
                                            <p:txEl>
                                              <p:pRg st="6" end="6"/>
                                            </p:txEl>
                                          </p:spTgt>
                                        </p:tgtEl>
                                        <p:attrNameLst>
                                          <p:attrName>style.visibility</p:attrName>
                                        </p:attrNameLst>
                                      </p:cBhvr>
                                      <p:to>
                                        <p:strVal val="visible"/>
                                      </p:to>
                                    </p:set>
                                    <p:animEffect transition="in" filter="blinds(horizontal)">
                                      <p:cBhvr>
                                        <p:cTn id="72" dur="500"/>
                                        <p:tgtEl>
                                          <p:spTgt spid="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15775" y="1667208"/>
            <a:ext cx="4695388" cy="692497"/>
          </a:xfrm>
          <a:prstGeom prst="rect">
            <a:avLst/>
          </a:prstGeom>
          <a:noFill/>
        </p:spPr>
        <p:txBody>
          <a:bodyPr vert="horz" wrap="none" lIns="68580" tIns="34290" rIns="68580" bIns="34290" rtlCol="0" anchor="ctr">
            <a:spAutoFit/>
          </a:bodyPr>
          <a:lstStyle/>
          <a:p>
            <a:pPr algn="ctr"/>
            <a:r>
              <a:rPr lang="en-US" sz="405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Partitioning </a:t>
            </a:r>
            <a:r>
              <a:rPr lang="en-US" sz="405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numbers</a:t>
            </a:r>
            <a:endParaRPr lang="en-US" sz="405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 name="Title 3"/>
          <p:cNvSpPr txBox="1">
            <a:spLocks/>
          </p:cNvSpPr>
          <p:nvPr/>
        </p:nvSpPr>
        <p:spPr>
          <a:xfrm>
            <a:off x="1563057" y="2490117"/>
            <a:ext cx="5571311" cy="623248"/>
          </a:xfrm>
          <a:prstGeom prst="rect">
            <a:avLst/>
          </a:prstGeom>
          <a:noFill/>
        </p:spPr>
        <p:txBody>
          <a:bodyPr vert="horz" wrap="square" lIns="68580" tIns="34290" rIns="68580" bIns="3429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The Part </a:t>
            </a:r>
            <a:r>
              <a:rPr lang="en-US" sz="3600" b="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Part</a:t>
            </a:r>
            <a:r>
              <a:rPr lang="en-US" sz="3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Whole Model</a:t>
            </a: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3109338" y="2983786"/>
            <a:ext cx="2747906" cy="3746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7"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76478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971601" y="2367280"/>
            <a:ext cx="2664296" cy="2249852"/>
          </a:xfrm>
          <a:prstGeom prst="ellipse">
            <a:avLst/>
          </a:prstGeom>
          <a:solidFill>
            <a:schemeClr val="accent3"/>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3" name="Oval 2"/>
          <p:cNvSpPr/>
          <p:nvPr/>
        </p:nvSpPr>
        <p:spPr>
          <a:xfrm>
            <a:off x="5580112" y="1767840"/>
            <a:ext cx="1800200" cy="16611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5" name="Oval 4"/>
          <p:cNvSpPr/>
          <p:nvPr/>
        </p:nvSpPr>
        <p:spPr>
          <a:xfrm>
            <a:off x="5580112" y="3753036"/>
            <a:ext cx="1800200" cy="16927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7" name="Straight Connector 6"/>
          <p:cNvCxnSpPr>
            <a:endCxn id="3" idx="2"/>
          </p:cNvCxnSpPr>
          <p:nvPr/>
        </p:nvCxnSpPr>
        <p:spPr>
          <a:xfrm flipV="1">
            <a:off x="3491880" y="2598420"/>
            <a:ext cx="2088232" cy="61455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a:endCxn id="5" idx="2"/>
          </p:cNvCxnSpPr>
          <p:nvPr/>
        </p:nvCxnSpPr>
        <p:spPr>
          <a:xfrm>
            <a:off x="3491880" y="4023066"/>
            <a:ext cx="2088232" cy="5763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039" name="Picture 15" descr="C:\Users\jharbour\AppData\Local\Microsoft\Windows\Temporary Internet Files\Content.IE5\SW6EG8M7\duckling-152961_640[1].png"/>
          <p:cNvPicPr>
            <a:picLocks noChangeAspect="1" noChangeArrowheads="1"/>
          </p:cNvPicPr>
          <p:nvPr/>
        </p:nvPicPr>
        <p:blipFill>
          <a:blip r:embed="rId3" cstate="print"/>
          <a:srcRect/>
          <a:stretch>
            <a:fillRect/>
          </a:stretch>
        </p:blipFill>
        <p:spPr bwMode="auto">
          <a:xfrm>
            <a:off x="2411761" y="2942946"/>
            <a:ext cx="540107" cy="411510"/>
          </a:xfrm>
          <a:prstGeom prst="rect">
            <a:avLst/>
          </a:prstGeom>
          <a:noFill/>
        </p:spPr>
      </p:pic>
      <p:pic>
        <p:nvPicPr>
          <p:cNvPr id="30" name="Picture 15" descr="C:\Users\jharbour\AppData\Local\Microsoft\Windows\Temporary Internet Files\Content.IE5\SW6EG8M7\duckling-152961_640[1].png"/>
          <p:cNvPicPr>
            <a:picLocks noChangeAspect="1" noChangeArrowheads="1"/>
          </p:cNvPicPr>
          <p:nvPr/>
        </p:nvPicPr>
        <p:blipFill>
          <a:blip r:embed="rId3" cstate="print"/>
          <a:srcRect/>
          <a:stretch>
            <a:fillRect/>
          </a:stretch>
        </p:blipFill>
        <p:spPr bwMode="auto">
          <a:xfrm>
            <a:off x="1475657" y="2942946"/>
            <a:ext cx="540107" cy="411510"/>
          </a:xfrm>
          <a:prstGeom prst="rect">
            <a:avLst/>
          </a:prstGeom>
          <a:noFill/>
        </p:spPr>
      </p:pic>
      <p:pic>
        <p:nvPicPr>
          <p:cNvPr id="31" name="Picture 15" descr="C:\Users\jharbour\AppData\Local\Microsoft\Windows\Temporary Internet Files\Content.IE5\SW6EG8M7\duckling-152961_640[1].png"/>
          <p:cNvPicPr>
            <a:picLocks noChangeAspect="1" noChangeArrowheads="1"/>
          </p:cNvPicPr>
          <p:nvPr/>
        </p:nvPicPr>
        <p:blipFill>
          <a:blip r:embed="rId3" cstate="print"/>
          <a:srcRect/>
          <a:stretch>
            <a:fillRect/>
          </a:stretch>
        </p:blipFill>
        <p:spPr bwMode="auto">
          <a:xfrm>
            <a:off x="1475657" y="3807042"/>
            <a:ext cx="540107" cy="411510"/>
          </a:xfrm>
          <a:prstGeom prst="rect">
            <a:avLst/>
          </a:prstGeom>
          <a:noFill/>
        </p:spPr>
      </p:pic>
      <p:pic>
        <p:nvPicPr>
          <p:cNvPr id="32" name="Picture 15" descr="C:\Users\jharbour\AppData\Local\Microsoft\Windows\Temporary Internet Files\Content.IE5\SW6EG8M7\duckling-152961_640[1].png"/>
          <p:cNvPicPr>
            <a:picLocks noChangeAspect="1" noChangeArrowheads="1"/>
          </p:cNvPicPr>
          <p:nvPr/>
        </p:nvPicPr>
        <p:blipFill>
          <a:blip r:embed="rId3" cstate="print"/>
          <a:srcRect/>
          <a:stretch>
            <a:fillRect/>
          </a:stretch>
        </p:blipFill>
        <p:spPr bwMode="auto">
          <a:xfrm>
            <a:off x="2411761" y="3807042"/>
            <a:ext cx="540107" cy="411510"/>
          </a:xfrm>
          <a:prstGeom prst="rect">
            <a:avLst/>
          </a:prstGeom>
          <a:noFill/>
        </p:spPr>
      </p:pic>
      <p:pic>
        <p:nvPicPr>
          <p:cNvPr id="33" name="Picture 15" descr="C:\Users\jharbour\AppData\Local\Microsoft\Windows\Temporary Internet Files\Content.IE5\SW6EG8M7\duckling-152961_640[1].png"/>
          <p:cNvPicPr>
            <a:picLocks noChangeAspect="1" noChangeArrowheads="1"/>
          </p:cNvPicPr>
          <p:nvPr/>
        </p:nvPicPr>
        <p:blipFill>
          <a:blip r:embed="rId3" cstate="print"/>
          <a:srcRect/>
          <a:stretch>
            <a:fillRect/>
          </a:stretch>
        </p:blipFill>
        <p:spPr bwMode="auto">
          <a:xfrm>
            <a:off x="1979713" y="3374994"/>
            <a:ext cx="540107" cy="411510"/>
          </a:xfrm>
          <a:prstGeom prst="rect">
            <a:avLst/>
          </a:prstGeom>
          <a:noFill/>
        </p:spPr>
      </p:pic>
      <p:sp>
        <p:nvSpPr>
          <p:cNvPr id="12"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13"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864056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971601" y="2061931"/>
            <a:ext cx="2664296" cy="2237129"/>
          </a:xfrm>
          <a:prstGeom prst="ellipse">
            <a:avLst/>
          </a:prstGeom>
          <a:solidFill>
            <a:schemeClr val="accent3"/>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3" name="Oval 2"/>
          <p:cNvSpPr/>
          <p:nvPr/>
        </p:nvSpPr>
        <p:spPr>
          <a:xfrm>
            <a:off x="5601219" y="1849120"/>
            <a:ext cx="1800200" cy="156296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5" name="Oval 4"/>
          <p:cNvSpPr/>
          <p:nvPr/>
        </p:nvSpPr>
        <p:spPr>
          <a:xfrm>
            <a:off x="5559640" y="3609732"/>
            <a:ext cx="1800200" cy="15820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7" name="Straight Connector 6"/>
          <p:cNvCxnSpPr/>
          <p:nvPr/>
        </p:nvCxnSpPr>
        <p:spPr>
          <a:xfrm flipV="1">
            <a:off x="3563532" y="2507480"/>
            <a:ext cx="2088232" cy="4590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3490352" y="3704054"/>
            <a:ext cx="2088232" cy="40504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039" name="Picture 15" descr="C:\Users\jharbour\AppData\Local\Microsoft\Windows\Temporary Internet Files\Content.IE5\SW6EG8M7\duckling-152961_640[1].png"/>
          <p:cNvPicPr>
            <a:picLocks noChangeAspect="1" noChangeArrowheads="1"/>
          </p:cNvPicPr>
          <p:nvPr/>
        </p:nvPicPr>
        <p:blipFill>
          <a:blip r:embed="rId3" cstate="print"/>
          <a:srcRect/>
          <a:stretch>
            <a:fillRect/>
          </a:stretch>
        </p:blipFill>
        <p:spPr bwMode="auto">
          <a:xfrm>
            <a:off x="6750949" y="2555021"/>
            <a:ext cx="540107" cy="411510"/>
          </a:xfrm>
          <a:prstGeom prst="rect">
            <a:avLst/>
          </a:prstGeom>
          <a:noFill/>
        </p:spPr>
      </p:pic>
      <p:pic>
        <p:nvPicPr>
          <p:cNvPr id="30" name="Picture 15" descr="C:\Users\jharbour\AppData\Local\Microsoft\Windows\Temporary Internet Files\Content.IE5\SW6EG8M7\duckling-152961_640[1].png"/>
          <p:cNvPicPr>
            <a:picLocks noChangeAspect="1" noChangeArrowheads="1"/>
          </p:cNvPicPr>
          <p:nvPr/>
        </p:nvPicPr>
        <p:blipFill>
          <a:blip r:embed="rId3" cstate="print"/>
          <a:srcRect/>
          <a:stretch>
            <a:fillRect/>
          </a:stretch>
        </p:blipFill>
        <p:spPr bwMode="auto">
          <a:xfrm>
            <a:off x="6639761" y="4203798"/>
            <a:ext cx="540107" cy="411510"/>
          </a:xfrm>
          <a:prstGeom prst="rect">
            <a:avLst/>
          </a:prstGeom>
          <a:noFill/>
        </p:spPr>
      </p:pic>
      <p:pic>
        <p:nvPicPr>
          <p:cNvPr id="31" name="Picture 15" descr="C:\Users\jharbour\AppData\Local\Microsoft\Windows\Temporary Internet Files\Content.IE5\SW6EG8M7\duckling-152961_640[1].png"/>
          <p:cNvPicPr>
            <a:picLocks noChangeAspect="1" noChangeArrowheads="1"/>
          </p:cNvPicPr>
          <p:nvPr/>
        </p:nvPicPr>
        <p:blipFill>
          <a:blip r:embed="rId3" cstate="print"/>
          <a:srcRect/>
          <a:stretch>
            <a:fillRect/>
          </a:stretch>
        </p:blipFill>
        <p:spPr bwMode="auto">
          <a:xfrm>
            <a:off x="5919681" y="4365816"/>
            <a:ext cx="540107" cy="411510"/>
          </a:xfrm>
          <a:prstGeom prst="rect">
            <a:avLst/>
          </a:prstGeom>
          <a:noFill/>
        </p:spPr>
      </p:pic>
      <p:pic>
        <p:nvPicPr>
          <p:cNvPr id="32" name="Picture 15" descr="C:\Users\jharbour\AppData\Local\Microsoft\Windows\Temporary Internet Files\Content.IE5\SW6EG8M7\duckling-152961_640[1].png"/>
          <p:cNvPicPr>
            <a:picLocks noChangeAspect="1" noChangeArrowheads="1"/>
          </p:cNvPicPr>
          <p:nvPr/>
        </p:nvPicPr>
        <p:blipFill>
          <a:blip r:embed="rId3" cstate="print"/>
          <a:srcRect/>
          <a:stretch>
            <a:fillRect/>
          </a:stretch>
        </p:blipFill>
        <p:spPr bwMode="auto">
          <a:xfrm>
            <a:off x="6210206" y="2252480"/>
            <a:ext cx="540107" cy="411510"/>
          </a:xfrm>
          <a:prstGeom prst="rect">
            <a:avLst/>
          </a:prstGeom>
          <a:noFill/>
        </p:spPr>
      </p:pic>
      <p:pic>
        <p:nvPicPr>
          <p:cNvPr id="33" name="Picture 15" descr="C:\Users\jharbour\AppData\Local\Microsoft\Windows\Temporary Internet Files\Content.IE5\SW6EG8M7\duckling-152961_640[1].png"/>
          <p:cNvPicPr>
            <a:picLocks noChangeAspect="1" noChangeArrowheads="1"/>
          </p:cNvPicPr>
          <p:nvPr/>
        </p:nvPicPr>
        <p:blipFill>
          <a:blip r:embed="rId3" cstate="print"/>
          <a:srcRect/>
          <a:stretch>
            <a:fillRect/>
          </a:stretch>
        </p:blipFill>
        <p:spPr bwMode="auto">
          <a:xfrm>
            <a:off x="6063697" y="3825756"/>
            <a:ext cx="540107" cy="411510"/>
          </a:xfrm>
          <a:prstGeom prst="rect">
            <a:avLst/>
          </a:prstGeom>
          <a:noFill/>
        </p:spPr>
      </p:pic>
      <p:sp>
        <p:nvSpPr>
          <p:cNvPr id="12"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13"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45557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1403649" y="2672916"/>
            <a:ext cx="2451152" cy="1838364"/>
          </a:xfrm>
          <a:prstGeom prst="ellipse">
            <a:avLst/>
          </a:prstGeom>
          <a:solidFill>
            <a:schemeClr val="accent3">
              <a:lumMod val="60000"/>
              <a:lumOff val="4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625" dirty="0">
                <a:solidFill>
                  <a:schemeClr val="tx1"/>
                </a:solidFill>
                <a:latin typeface="Comic Sans MS" pitchFamily="66" charset="0"/>
              </a:rPr>
              <a:t>5</a:t>
            </a:r>
          </a:p>
        </p:txBody>
      </p:sp>
      <p:sp>
        <p:nvSpPr>
          <p:cNvPr id="3" name="Oval 2"/>
          <p:cNvSpPr/>
          <p:nvPr/>
        </p:nvSpPr>
        <p:spPr>
          <a:xfrm>
            <a:off x="6012161" y="2996952"/>
            <a:ext cx="1656184" cy="1242138"/>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6000" dirty="0">
              <a:solidFill>
                <a:schemeClr val="tx1"/>
              </a:solidFill>
              <a:latin typeface="Comic Sans MS" pitchFamily="66" charset="0"/>
            </a:endParaRPr>
          </a:p>
          <a:p>
            <a:pPr algn="ctr"/>
            <a:r>
              <a:rPr lang="en-GB" sz="6000" dirty="0">
                <a:solidFill>
                  <a:schemeClr val="tx1"/>
                </a:solidFill>
                <a:latin typeface="Comic Sans MS" pitchFamily="66" charset="0"/>
              </a:rPr>
              <a:t> ?</a:t>
            </a:r>
          </a:p>
          <a:p>
            <a:pPr algn="ctr"/>
            <a:endParaRPr lang="en-GB" sz="6000" dirty="0">
              <a:solidFill>
                <a:schemeClr val="tx1"/>
              </a:solidFill>
              <a:latin typeface="Sassoon Infant Rg" pitchFamily="50" charset="0"/>
            </a:endParaRPr>
          </a:p>
        </p:txBody>
      </p:sp>
      <p:sp>
        <p:nvSpPr>
          <p:cNvPr id="5" name="Oval 4"/>
          <p:cNvSpPr/>
          <p:nvPr/>
        </p:nvSpPr>
        <p:spPr>
          <a:xfrm>
            <a:off x="6012161" y="4455114"/>
            <a:ext cx="1656184" cy="1242138"/>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Comic Sans MS" pitchFamily="66" charset="0"/>
              </a:rPr>
              <a:t>?</a:t>
            </a:r>
          </a:p>
        </p:txBody>
      </p:sp>
      <p:cxnSp>
        <p:nvCxnSpPr>
          <p:cNvPr id="7" name="Straight Connector 6"/>
          <p:cNvCxnSpPr>
            <a:stCxn id="2" idx="6"/>
            <a:endCxn id="3" idx="2"/>
          </p:cNvCxnSpPr>
          <p:nvPr/>
        </p:nvCxnSpPr>
        <p:spPr>
          <a:xfrm>
            <a:off x="3854800" y="3592098"/>
            <a:ext cx="2157360" cy="2592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a:stCxn id="2" idx="5"/>
            <a:endCxn id="5" idx="2"/>
          </p:cNvCxnSpPr>
          <p:nvPr/>
        </p:nvCxnSpPr>
        <p:spPr>
          <a:xfrm>
            <a:off x="3495838" y="4242059"/>
            <a:ext cx="2516323" cy="8341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6012161" y="1538790"/>
            <a:ext cx="1656184" cy="1242138"/>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Comic Sans MS" pitchFamily="66" charset="0"/>
              </a:rPr>
              <a:t>?</a:t>
            </a:r>
          </a:p>
        </p:txBody>
      </p:sp>
      <p:cxnSp>
        <p:nvCxnSpPr>
          <p:cNvPr id="13" name="Straight Connector 12"/>
          <p:cNvCxnSpPr>
            <a:stCxn id="9" idx="2"/>
            <a:endCxn id="2" idx="7"/>
          </p:cNvCxnSpPr>
          <p:nvPr/>
        </p:nvCxnSpPr>
        <p:spPr>
          <a:xfrm flipH="1">
            <a:off x="3495838" y="2159860"/>
            <a:ext cx="2516323" cy="78227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11"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68904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7162" y="2362200"/>
            <a:ext cx="8829675" cy="2133600"/>
          </a:xfrm>
          <a:prstGeom prst="rect">
            <a:avLst/>
          </a:prstGeom>
        </p:spPr>
      </p:pic>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84478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896471" y="2672916"/>
            <a:ext cx="2958330" cy="1838364"/>
          </a:xfrm>
          <a:prstGeom prst="ellipse">
            <a:avLst/>
          </a:prstGeom>
          <a:solidFill>
            <a:schemeClr val="accent3">
              <a:lumMod val="60000"/>
              <a:lumOff val="4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625" dirty="0" smtClean="0">
                <a:solidFill>
                  <a:schemeClr val="tx1"/>
                </a:solidFill>
                <a:latin typeface="Comic Sans MS" pitchFamily="66" charset="0"/>
              </a:rPr>
              <a:t>128</a:t>
            </a:r>
            <a:endParaRPr lang="en-GB" sz="8625" dirty="0">
              <a:solidFill>
                <a:schemeClr val="tx1"/>
              </a:solidFill>
              <a:latin typeface="Comic Sans MS" pitchFamily="66" charset="0"/>
            </a:endParaRPr>
          </a:p>
        </p:txBody>
      </p:sp>
      <p:sp>
        <p:nvSpPr>
          <p:cNvPr id="3" name="Oval 2"/>
          <p:cNvSpPr/>
          <p:nvPr/>
        </p:nvSpPr>
        <p:spPr>
          <a:xfrm>
            <a:off x="6012161" y="2996952"/>
            <a:ext cx="1656184" cy="1242138"/>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6000" dirty="0">
              <a:solidFill>
                <a:schemeClr val="tx1"/>
              </a:solidFill>
              <a:latin typeface="Comic Sans MS" pitchFamily="66" charset="0"/>
            </a:endParaRPr>
          </a:p>
          <a:p>
            <a:pPr algn="ctr"/>
            <a:r>
              <a:rPr lang="en-GB" sz="6000" dirty="0">
                <a:solidFill>
                  <a:schemeClr val="tx1"/>
                </a:solidFill>
                <a:latin typeface="Comic Sans MS" pitchFamily="66" charset="0"/>
              </a:rPr>
              <a:t> ?</a:t>
            </a:r>
          </a:p>
          <a:p>
            <a:pPr algn="ctr"/>
            <a:endParaRPr lang="en-GB" sz="6000" dirty="0">
              <a:solidFill>
                <a:schemeClr val="tx1"/>
              </a:solidFill>
              <a:latin typeface="Sassoon Infant Rg" pitchFamily="50" charset="0"/>
            </a:endParaRPr>
          </a:p>
        </p:txBody>
      </p:sp>
      <p:sp>
        <p:nvSpPr>
          <p:cNvPr id="5" name="Oval 4"/>
          <p:cNvSpPr/>
          <p:nvPr/>
        </p:nvSpPr>
        <p:spPr>
          <a:xfrm>
            <a:off x="6012161" y="4455114"/>
            <a:ext cx="1656184" cy="1242138"/>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Comic Sans MS" pitchFamily="66" charset="0"/>
              </a:rPr>
              <a:t>?</a:t>
            </a:r>
          </a:p>
        </p:txBody>
      </p:sp>
      <p:cxnSp>
        <p:nvCxnSpPr>
          <p:cNvPr id="7" name="Straight Connector 6"/>
          <p:cNvCxnSpPr>
            <a:stCxn id="2" idx="6"/>
            <a:endCxn id="3" idx="2"/>
          </p:cNvCxnSpPr>
          <p:nvPr/>
        </p:nvCxnSpPr>
        <p:spPr>
          <a:xfrm>
            <a:off x="3854801" y="3592098"/>
            <a:ext cx="2157360" cy="2592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a:stCxn id="2" idx="5"/>
            <a:endCxn id="5" idx="2"/>
          </p:cNvCxnSpPr>
          <p:nvPr/>
        </p:nvCxnSpPr>
        <p:spPr>
          <a:xfrm>
            <a:off x="3421564" y="4242058"/>
            <a:ext cx="2590597" cy="8341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6012161" y="1538790"/>
            <a:ext cx="1656184" cy="1242138"/>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Comic Sans MS" pitchFamily="66" charset="0"/>
              </a:rPr>
              <a:t>?</a:t>
            </a:r>
          </a:p>
        </p:txBody>
      </p:sp>
      <p:cxnSp>
        <p:nvCxnSpPr>
          <p:cNvPr id="13" name="Straight Connector 12"/>
          <p:cNvCxnSpPr>
            <a:stCxn id="9" idx="2"/>
            <a:endCxn id="2" idx="7"/>
          </p:cNvCxnSpPr>
          <p:nvPr/>
        </p:nvCxnSpPr>
        <p:spPr>
          <a:xfrm flipH="1">
            <a:off x="3421564" y="2159859"/>
            <a:ext cx="2590597" cy="78227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1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96321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0080" y="1543050"/>
            <a:ext cx="3128963" cy="1107996"/>
          </a:xfrm>
          <a:prstGeom prst="rect">
            <a:avLst/>
          </a:prstGeom>
          <a:noFill/>
        </p:spPr>
        <p:txBody>
          <a:bodyPr wrap="square" rtlCol="0">
            <a:spAutoFit/>
          </a:bodyPr>
          <a:lstStyle/>
          <a:p>
            <a:pPr algn="ctr"/>
            <a:r>
              <a:rPr lang="en-GB" sz="6600" dirty="0"/>
              <a:t>7 + 5</a:t>
            </a:r>
          </a:p>
        </p:txBody>
      </p:sp>
      <p:graphicFrame>
        <p:nvGraphicFramePr>
          <p:cNvPr id="3" name="Table 2"/>
          <p:cNvGraphicFramePr>
            <a:graphicFrameLocks noGrp="1"/>
          </p:cNvGraphicFramePr>
          <p:nvPr>
            <p:extLst/>
          </p:nvPr>
        </p:nvGraphicFramePr>
        <p:xfrm>
          <a:off x="4761394" y="158591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Oval 4"/>
          <p:cNvSpPr/>
          <p:nvPr/>
        </p:nvSpPr>
        <p:spPr>
          <a:xfrm>
            <a:off x="5561394" y="3031175"/>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6" name="Oval 5"/>
          <p:cNvSpPr/>
          <p:nvPr/>
        </p:nvSpPr>
        <p:spPr>
          <a:xfrm>
            <a:off x="4847029" y="2377705"/>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7" name="Oval 6"/>
          <p:cNvSpPr/>
          <p:nvPr/>
        </p:nvSpPr>
        <p:spPr>
          <a:xfrm>
            <a:off x="4854141" y="3031176"/>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8" name="Oval 7"/>
          <p:cNvSpPr/>
          <p:nvPr/>
        </p:nvSpPr>
        <p:spPr>
          <a:xfrm>
            <a:off x="4861266" y="3648351"/>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9" name="Oval 8"/>
          <p:cNvSpPr/>
          <p:nvPr/>
        </p:nvSpPr>
        <p:spPr>
          <a:xfrm>
            <a:off x="5561394" y="3675050"/>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0" name="Oval 9"/>
          <p:cNvSpPr/>
          <p:nvPr/>
        </p:nvSpPr>
        <p:spPr>
          <a:xfrm>
            <a:off x="5561394" y="4418944"/>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1" name="Oval 10"/>
          <p:cNvSpPr/>
          <p:nvPr/>
        </p:nvSpPr>
        <p:spPr>
          <a:xfrm>
            <a:off x="4861266" y="4418943"/>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graphicFrame>
        <p:nvGraphicFramePr>
          <p:cNvPr id="12" name="Table 11"/>
          <p:cNvGraphicFramePr>
            <a:graphicFrameLocks noGrp="1"/>
          </p:cNvGraphicFramePr>
          <p:nvPr>
            <p:extLst/>
          </p:nvPr>
        </p:nvGraphicFramePr>
        <p:xfrm>
          <a:off x="6518787" y="159393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5" name="Oval 14"/>
          <p:cNvSpPr/>
          <p:nvPr/>
        </p:nvSpPr>
        <p:spPr>
          <a:xfrm>
            <a:off x="6618660" y="3031174"/>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6" name="Oval 15"/>
          <p:cNvSpPr/>
          <p:nvPr/>
        </p:nvSpPr>
        <p:spPr>
          <a:xfrm>
            <a:off x="6618660" y="3656372"/>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7" name="Oval 16"/>
          <p:cNvSpPr/>
          <p:nvPr/>
        </p:nvSpPr>
        <p:spPr>
          <a:xfrm>
            <a:off x="7318788" y="3683071"/>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8" name="Oval 17"/>
          <p:cNvSpPr/>
          <p:nvPr/>
        </p:nvSpPr>
        <p:spPr>
          <a:xfrm>
            <a:off x="7318788" y="4426965"/>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9" name="Oval 18"/>
          <p:cNvSpPr/>
          <p:nvPr/>
        </p:nvSpPr>
        <p:spPr>
          <a:xfrm>
            <a:off x="6618660" y="4418942"/>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20"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1"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8935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00156 0.03658 L -0.11719 -0.09398 " pathEditMode="relative" rAng="0" ptsTypes="AA">
                                      <p:cBhvr>
                                        <p:cTn id="6" dur="2000" fill="hold"/>
                                        <p:tgtEl>
                                          <p:spTgt spid="15"/>
                                        </p:tgtEl>
                                        <p:attrNameLst>
                                          <p:attrName>ppt_x</p:attrName>
                                          <p:attrName>ppt_y</p:attrName>
                                        </p:attrNameLst>
                                      </p:cBhvr>
                                      <p:rCtr x="-5937" y="-6528"/>
                                    </p:animMotion>
                                  </p:childTnLst>
                                </p:cTn>
                              </p:par>
                              <p:par>
                                <p:cTn id="7" presetID="0" presetClass="path" presetSubtype="0" accel="50000" decel="50000" fill="hold" grpId="0" nodeType="withEffect">
                                  <p:stCondLst>
                                    <p:cond delay="0"/>
                                  </p:stCondLst>
                                  <p:childTnLst>
                                    <p:animMotion origin="layout" path="M 0.07622 0.12152 L -0.12066 -0.27014 " pathEditMode="relative" rAng="0" ptsTypes="AA">
                                      <p:cBhvr>
                                        <p:cTn id="8" dur="2000" fill="hold"/>
                                        <p:tgtEl>
                                          <p:spTgt spid="16"/>
                                        </p:tgtEl>
                                        <p:attrNameLst>
                                          <p:attrName>ppt_x</p:attrName>
                                          <p:attrName>ppt_y</p:attrName>
                                        </p:attrNameLst>
                                      </p:cBhvr>
                                      <p:rCtr x="-9844" y="-19583"/>
                                    </p:animMotion>
                                  </p:childTnLst>
                                </p:cTn>
                              </p:par>
                              <p:par>
                                <p:cTn id="9" presetID="0" presetClass="path" presetSubtype="0" accel="50000" decel="50000" fill="hold" grpId="0" nodeType="withEffect">
                                  <p:stCondLst>
                                    <p:cond delay="0"/>
                                  </p:stCondLst>
                                  <p:childTnLst>
                                    <p:animMotion origin="layout" path="M -0.06979 0.0919 L -0.26354 -0.29144 " pathEditMode="relative" rAng="0" ptsTypes="AA">
                                      <p:cBhvr>
                                        <p:cTn id="10" dur="2000" fill="hold"/>
                                        <p:tgtEl>
                                          <p:spTgt spid="17"/>
                                        </p:tgtEl>
                                        <p:attrNameLst>
                                          <p:attrName>ppt_x</p:attrName>
                                          <p:attrName>ppt_y</p:attrName>
                                        </p:attrNameLst>
                                      </p:cBhvr>
                                      <p:rCtr x="-9687" y="-1916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0080" y="1543050"/>
            <a:ext cx="3128963" cy="1107996"/>
          </a:xfrm>
          <a:prstGeom prst="rect">
            <a:avLst/>
          </a:prstGeom>
          <a:noFill/>
        </p:spPr>
        <p:txBody>
          <a:bodyPr wrap="square" rtlCol="0">
            <a:spAutoFit/>
          </a:bodyPr>
          <a:lstStyle/>
          <a:p>
            <a:pPr algn="ctr"/>
            <a:r>
              <a:rPr lang="en-GB" sz="6600" dirty="0"/>
              <a:t>7 + 5</a:t>
            </a:r>
          </a:p>
        </p:txBody>
      </p:sp>
      <p:graphicFrame>
        <p:nvGraphicFramePr>
          <p:cNvPr id="3" name="Table 2"/>
          <p:cNvGraphicFramePr>
            <a:graphicFrameLocks noGrp="1"/>
          </p:cNvGraphicFramePr>
          <p:nvPr>
            <p:extLst/>
          </p:nvPr>
        </p:nvGraphicFramePr>
        <p:xfrm>
          <a:off x="4761394" y="158591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Oval 4"/>
          <p:cNvSpPr/>
          <p:nvPr/>
        </p:nvSpPr>
        <p:spPr>
          <a:xfrm>
            <a:off x="5561394" y="3031175"/>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6" name="Oval 5"/>
          <p:cNvSpPr/>
          <p:nvPr/>
        </p:nvSpPr>
        <p:spPr>
          <a:xfrm>
            <a:off x="4847029" y="2377705"/>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7" name="Oval 6"/>
          <p:cNvSpPr/>
          <p:nvPr/>
        </p:nvSpPr>
        <p:spPr>
          <a:xfrm>
            <a:off x="4854141" y="3031176"/>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8" name="Oval 7"/>
          <p:cNvSpPr/>
          <p:nvPr/>
        </p:nvSpPr>
        <p:spPr>
          <a:xfrm>
            <a:off x="4861266" y="3648351"/>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9" name="Oval 8"/>
          <p:cNvSpPr/>
          <p:nvPr/>
        </p:nvSpPr>
        <p:spPr>
          <a:xfrm>
            <a:off x="5561394" y="3675050"/>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0" name="Oval 9"/>
          <p:cNvSpPr/>
          <p:nvPr/>
        </p:nvSpPr>
        <p:spPr>
          <a:xfrm>
            <a:off x="5561394" y="4418944"/>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1" name="Oval 10"/>
          <p:cNvSpPr/>
          <p:nvPr/>
        </p:nvSpPr>
        <p:spPr>
          <a:xfrm>
            <a:off x="4861266" y="4418943"/>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graphicFrame>
        <p:nvGraphicFramePr>
          <p:cNvPr id="12" name="Table 11"/>
          <p:cNvGraphicFramePr>
            <a:graphicFrameLocks noGrp="1"/>
          </p:cNvGraphicFramePr>
          <p:nvPr>
            <p:extLst/>
          </p:nvPr>
        </p:nvGraphicFramePr>
        <p:xfrm>
          <a:off x="6518787" y="159393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5" name="Oval 14"/>
          <p:cNvSpPr/>
          <p:nvPr/>
        </p:nvSpPr>
        <p:spPr>
          <a:xfrm>
            <a:off x="6618660" y="3031174"/>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6" name="Oval 15"/>
          <p:cNvSpPr/>
          <p:nvPr/>
        </p:nvSpPr>
        <p:spPr>
          <a:xfrm>
            <a:off x="6618660" y="3656372"/>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7" name="Oval 16"/>
          <p:cNvSpPr/>
          <p:nvPr/>
        </p:nvSpPr>
        <p:spPr>
          <a:xfrm>
            <a:off x="7318788" y="3683071"/>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8" name="Oval 17"/>
          <p:cNvSpPr/>
          <p:nvPr/>
        </p:nvSpPr>
        <p:spPr>
          <a:xfrm>
            <a:off x="7318788" y="4426965"/>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9" name="Oval 18"/>
          <p:cNvSpPr/>
          <p:nvPr/>
        </p:nvSpPr>
        <p:spPr>
          <a:xfrm>
            <a:off x="6618660" y="4426963"/>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cxnSp>
        <p:nvCxnSpPr>
          <p:cNvPr id="13" name="Straight Connector 12"/>
          <p:cNvCxnSpPr/>
          <p:nvPr/>
        </p:nvCxnSpPr>
        <p:spPr>
          <a:xfrm flipH="1">
            <a:off x="2314576" y="2486033"/>
            <a:ext cx="414338" cy="545143"/>
          </a:xfrm>
          <a:prstGeom prst="line">
            <a:avLst/>
          </a:prstGeom>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a:off x="2736058" y="2486033"/>
            <a:ext cx="414338" cy="517505"/>
          </a:xfrm>
          <a:prstGeom prst="line">
            <a:avLst/>
          </a:prstGeom>
        </p:spPr>
        <p:style>
          <a:lnRef idx="1">
            <a:schemeClr val="dk1"/>
          </a:lnRef>
          <a:fillRef idx="0">
            <a:schemeClr val="dk1"/>
          </a:fillRef>
          <a:effectRef idx="0">
            <a:schemeClr val="dk1"/>
          </a:effectRef>
          <a:fontRef idx="minor">
            <a:schemeClr val="tx1"/>
          </a:fontRef>
        </p:style>
      </p:cxnSp>
      <p:sp>
        <p:nvSpPr>
          <p:cNvPr id="21" name="Rectangle 20"/>
          <p:cNvSpPr/>
          <p:nvPr/>
        </p:nvSpPr>
        <p:spPr>
          <a:xfrm>
            <a:off x="1930031" y="2821720"/>
            <a:ext cx="614271" cy="1107996"/>
          </a:xfrm>
          <a:prstGeom prst="rect">
            <a:avLst/>
          </a:prstGeom>
        </p:spPr>
        <p:txBody>
          <a:bodyPr wrap="none">
            <a:spAutoFit/>
          </a:bodyPr>
          <a:lstStyle/>
          <a:p>
            <a:pPr algn="ctr"/>
            <a:r>
              <a:rPr lang="en-GB" sz="6600" dirty="0"/>
              <a:t>3</a:t>
            </a:r>
          </a:p>
        </p:txBody>
      </p:sp>
      <p:sp>
        <p:nvSpPr>
          <p:cNvPr id="22" name="Rectangle 21"/>
          <p:cNvSpPr/>
          <p:nvPr/>
        </p:nvSpPr>
        <p:spPr>
          <a:xfrm>
            <a:off x="2919946" y="2792207"/>
            <a:ext cx="614271" cy="1107996"/>
          </a:xfrm>
          <a:prstGeom prst="rect">
            <a:avLst/>
          </a:prstGeom>
        </p:spPr>
        <p:txBody>
          <a:bodyPr wrap="none">
            <a:spAutoFit/>
          </a:bodyPr>
          <a:lstStyle/>
          <a:p>
            <a:pPr algn="ctr"/>
            <a:r>
              <a:rPr lang="en-GB" sz="6600" dirty="0"/>
              <a:t>2</a:t>
            </a:r>
          </a:p>
        </p:txBody>
      </p:sp>
      <p:sp>
        <p:nvSpPr>
          <p:cNvPr id="23" name="Oval 22"/>
          <p:cNvSpPr/>
          <p:nvPr/>
        </p:nvSpPr>
        <p:spPr>
          <a:xfrm rot="20038243">
            <a:off x="1422351" y="1301176"/>
            <a:ext cx="757133" cy="2605828"/>
          </a:xfrm>
          <a:prstGeom prst="ellipse">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n-GB" sz="1350"/>
          </a:p>
        </p:txBody>
      </p:sp>
      <p:sp>
        <p:nvSpPr>
          <p:cNvPr id="2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5722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childTnLst>
                          </p:cTn>
                        </p:par>
                        <p:par>
                          <p:cTn id="13" fill="hold">
                            <p:stCondLst>
                              <p:cond delay="0"/>
                            </p:stCondLst>
                            <p:childTnLst>
                              <p:par>
                                <p:cTn id="14" presetID="0" presetClass="path" presetSubtype="0" accel="50000" decel="50000" fill="hold" grpId="0" nodeType="afterEffect">
                                  <p:stCondLst>
                                    <p:cond delay="0"/>
                                  </p:stCondLst>
                                  <p:childTnLst>
                                    <p:animMotion origin="layout" path="M 2.22222E-6 7.40741E-7 L -0.12135 -0.10324 " pathEditMode="relative" rAng="0" ptsTypes="AA">
                                      <p:cBhvr>
                                        <p:cTn id="15" dur="2000" fill="hold"/>
                                        <p:tgtEl>
                                          <p:spTgt spid="15"/>
                                        </p:tgtEl>
                                        <p:attrNameLst>
                                          <p:attrName>ppt_x</p:attrName>
                                          <p:attrName>ppt_y</p:attrName>
                                        </p:attrNameLst>
                                      </p:cBhvr>
                                      <p:rCtr x="-5937" y="-5139"/>
                                    </p:animMotion>
                                  </p:childTnLst>
                                </p:cTn>
                              </p:par>
                              <p:par>
                                <p:cTn id="16" presetID="0" presetClass="path" presetSubtype="0" accel="50000" decel="50000" fill="hold" grpId="0" nodeType="withEffect">
                                  <p:stCondLst>
                                    <p:cond delay="0"/>
                                  </p:stCondLst>
                                  <p:childTnLst>
                                    <p:animMotion origin="layout" path="M 0.07604 0.11782 L -0.12083 -0.27385 " pathEditMode="relative" rAng="0" ptsTypes="AA">
                                      <p:cBhvr>
                                        <p:cTn id="17" dur="2000" fill="hold"/>
                                        <p:tgtEl>
                                          <p:spTgt spid="16"/>
                                        </p:tgtEl>
                                        <p:attrNameLst>
                                          <p:attrName>ppt_x</p:attrName>
                                          <p:attrName>ppt_y</p:attrName>
                                        </p:attrNameLst>
                                      </p:cBhvr>
                                      <p:rCtr x="-9844" y="-19583"/>
                                    </p:animMotion>
                                  </p:childTnLst>
                                </p:cTn>
                              </p:par>
                              <p:par>
                                <p:cTn id="18" presetID="0" presetClass="path" presetSubtype="0" accel="50000" decel="50000" fill="hold" grpId="0" nodeType="withEffect">
                                  <p:stCondLst>
                                    <p:cond delay="0"/>
                                  </p:stCondLst>
                                  <p:childTnLst>
                                    <p:animMotion origin="layout" path="M -0.07586 0.09954 L -0.2743 -0.29375 " pathEditMode="relative" rAng="0" ptsTypes="AA">
                                      <p:cBhvr>
                                        <p:cTn id="19" dur="2000" fill="hold"/>
                                        <p:tgtEl>
                                          <p:spTgt spid="17"/>
                                        </p:tgtEl>
                                        <p:attrNameLst>
                                          <p:attrName>ppt_x</p:attrName>
                                          <p:attrName>ppt_y</p:attrName>
                                        </p:attrNameLst>
                                      </p:cBhvr>
                                      <p:rCtr x="-9931" y="-19676"/>
                                    </p:animMotion>
                                  </p:childTnLst>
                                </p:cTn>
                              </p:par>
                            </p:childTnLst>
                          </p:cTn>
                        </p:par>
                        <p:par>
                          <p:cTn id="20" fill="hold">
                            <p:stCondLst>
                              <p:cond delay="2000"/>
                            </p:stCondLst>
                            <p:childTnLst>
                              <p:par>
                                <p:cTn id="21" presetID="1"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21" grpId="0"/>
      <p:bldP spid="22" grpId="0"/>
      <p:bldP spid="2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le 11"/>
          <p:cNvGraphicFramePr>
            <a:graphicFrameLocks noGrp="1"/>
          </p:cNvGraphicFramePr>
          <p:nvPr>
            <p:extLst/>
          </p:nvPr>
        </p:nvGraphicFramePr>
        <p:xfrm>
          <a:off x="6518787" y="159393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2" name="TextBox 1"/>
          <p:cNvSpPr txBox="1"/>
          <p:nvPr/>
        </p:nvSpPr>
        <p:spPr>
          <a:xfrm>
            <a:off x="600080" y="1543050"/>
            <a:ext cx="3128963" cy="1107996"/>
          </a:xfrm>
          <a:prstGeom prst="rect">
            <a:avLst/>
          </a:prstGeom>
          <a:noFill/>
        </p:spPr>
        <p:txBody>
          <a:bodyPr wrap="square" rtlCol="0">
            <a:spAutoFit/>
          </a:bodyPr>
          <a:lstStyle/>
          <a:p>
            <a:pPr algn="ctr"/>
            <a:r>
              <a:rPr lang="en-GB" sz="6600" dirty="0"/>
              <a:t>7 + 5</a:t>
            </a:r>
          </a:p>
        </p:txBody>
      </p:sp>
      <p:graphicFrame>
        <p:nvGraphicFramePr>
          <p:cNvPr id="3" name="Table 2"/>
          <p:cNvGraphicFramePr>
            <a:graphicFrameLocks noGrp="1"/>
          </p:cNvGraphicFramePr>
          <p:nvPr>
            <p:extLst/>
          </p:nvPr>
        </p:nvGraphicFramePr>
        <p:xfrm>
          <a:off x="4761394" y="158591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Oval 4"/>
          <p:cNvSpPr/>
          <p:nvPr/>
        </p:nvSpPr>
        <p:spPr>
          <a:xfrm>
            <a:off x="5561394" y="3000217"/>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6" name="Oval 5"/>
          <p:cNvSpPr/>
          <p:nvPr/>
        </p:nvSpPr>
        <p:spPr>
          <a:xfrm>
            <a:off x="4847029" y="2377705"/>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7" name="Oval 6"/>
          <p:cNvSpPr/>
          <p:nvPr/>
        </p:nvSpPr>
        <p:spPr>
          <a:xfrm>
            <a:off x="4854141" y="3000218"/>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8" name="Oval 7"/>
          <p:cNvSpPr/>
          <p:nvPr/>
        </p:nvSpPr>
        <p:spPr>
          <a:xfrm>
            <a:off x="4861266" y="3617394"/>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9" name="Oval 8"/>
          <p:cNvSpPr/>
          <p:nvPr/>
        </p:nvSpPr>
        <p:spPr>
          <a:xfrm>
            <a:off x="5561394" y="3675050"/>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0" name="Oval 9"/>
          <p:cNvSpPr/>
          <p:nvPr/>
        </p:nvSpPr>
        <p:spPr>
          <a:xfrm>
            <a:off x="5561394" y="4418944"/>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1" name="Oval 10"/>
          <p:cNvSpPr/>
          <p:nvPr/>
        </p:nvSpPr>
        <p:spPr>
          <a:xfrm>
            <a:off x="4861266" y="4418943"/>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5" name="Oval 14"/>
          <p:cNvSpPr/>
          <p:nvPr/>
        </p:nvSpPr>
        <p:spPr>
          <a:xfrm>
            <a:off x="6618660" y="3031174"/>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6" name="Oval 15"/>
          <p:cNvSpPr/>
          <p:nvPr/>
        </p:nvSpPr>
        <p:spPr>
          <a:xfrm>
            <a:off x="6618660" y="3656372"/>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7" name="Oval 16"/>
          <p:cNvSpPr/>
          <p:nvPr/>
        </p:nvSpPr>
        <p:spPr>
          <a:xfrm>
            <a:off x="7318788" y="3683071"/>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8" name="Oval 17"/>
          <p:cNvSpPr/>
          <p:nvPr/>
        </p:nvSpPr>
        <p:spPr>
          <a:xfrm>
            <a:off x="7318788" y="4426965"/>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9" name="Oval 18"/>
          <p:cNvSpPr/>
          <p:nvPr/>
        </p:nvSpPr>
        <p:spPr>
          <a:xfrm>
            <a:off x="6618660" y="4426963"/>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cxnSp>
        <p:nvCxnSpPr>
          <p:cNvPr id="13" name="Straight Connector 12"/>
          <p:cNvCxnSpPr/>
          <p:nvPr/>
        </p:nvCxnSpPr>
        <p:spPr>
          <a:xfrm flipH="1">
            <a:off x="1112245" y="2431830"/>
            <a:ext cx="414338" cy="545143"/>
          </a:xfrm>
          <a:prstGeom prst="line">
            <a:avLst/>
          </a:prstGeom>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a:off x="1533727" y="2431830"/>
            <a:ext cx="414338" cy="517505"/>
          </a:xfrm>
          <a:prstGeom prst="line">
            <a:avLst/>
          </a:prstGeom>
        </p:spPr>
        <p:style>
          <a:lnRef idx="1">
            <a:schemeClr val="dk1"/>
          </a:lnRef>
          <a:fillRef idx="0">
            <a:schemeClr val="dk1"/>
          </a:fillRef>
          <a:effectRef idx="0">
            <a:schemeClr val="dk1"/>
          </a:effectRef>
          <a:fontRef idx="minor">
            <a:schemeClr val="tx1"/>
          </a:fontRef>
        </p:style>
      </p:cxnSp>
      <p:sp>
        <p:nvSpPr>
          <p:cNvPr id="21" name="Rectangle 20"/>
          <p:cNvSpPr/>
          <p:nvPr/>
        </p:nvSpPr>
        <p:spPr>
          <a:xfrm>
            <a:off x="727701" y="2767517"/>
            <a:ext cx="614271" cy="1107996"/>
          </a:xfrm>
          <a:prstGeom prst="rect">
            <a:avLst/>
          </a:prstGeom>
        </p:spPr>
        <p:txBody>
          <a:bodyPr wrap="none">
            <a:spAutoFit/>
          </a:bodyPr>
          <a:lstStyle/>
          <a:p>
            <a:pPr algn="ctr"/>
            <a:r>
              <a:rPr lang="en-GB" sz="6600" dirty="0"/>
              <a:t>2</a:t>
            </a:r>
          </a:p>
        </p:txBody>
      </p:sp>
      <p:sp>
        <p:nvSpPr>
          <p:cNvPr id="22" name="Rectangle 21"/>
          <p:cNvSpPr/>
          <p:nvPr/>
        </p:nvSpPr>
        <p:spPr>
          <a:xfrm>
            <a:off x="1717616" y="2738003"/>
            <a:ext cx="614271" cy="1107996"/>
          </a:xfrm>
          <a:prstGeom prst="rect">
            <a:avLst/>
          </a:prstGeom>
        </p:spPr>
        <p:txBody>
          <a:bodyPr wrap="none">
            <a:spAutoFit/>
          </a:bodyPr>
          <a:lstStyle/>
          <a:p>
            <a:pPr algn="ctr"/>
            <a:r>
              <a:rPr lang="en-GB" sz="6600" dirty="0"/>
              <a:t>5</a:t>
            </a:r>
          </a:p>
        </p:txBody>
      </p:sp>
      <p:sp>
        <p:nvSpPr>
          <p:cNvPr id="23" name="Oval 22"/>
          <p:cNvSpPr/>
          <p:nvPr/>
        </p:nvSpPr>
        <p:spPr>
          <a:xfrm rot="1716020">
            <a:off x="2050014" y="1401486"/>
            <a:ext cx="757133" cy="2605828"/>
          </a:xfrm>
          <a:prstGeom prst="ellipse">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n-GB" sz="1350"/>
          </a:p>
        </p:txBody>
      </p:sp>
      <p:sp>
        <p:nvSpPr>
          <p:cNvPr id="2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4456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childTnLst>
                          </p:cTn>
                        </p:par>
                        <p:par>
                          <p:cTn id="13" fill="hold">
                            <p:stCondLst>
                              <p:cond delay="0"/>
                            </p:stCondLst>
                            <p:childTnLst>
                              <p:par>
                                <p:cTn id="14" presetID="0" presetClass="path" presetSubtype="0" accel="50000" decel="50000" fill="hold" grpId="0" nodeType="afterEffect">
                                  <p:stCondLst>
                                    <p:cond delay="0"/>
                                  </p:stCondLst>
                                  <p:childTnLst>
                                    <p:animMotion origin="layout" path="M 0.00018 -0.02801 L 0.27049 0.10255 " pathEditMode="relative" rAng="0" ptsTypes="AA">
                                      <p:cBhvr>
                                        <p:cTn id="15" dur="2000" fill="hold"/>
                                        <p:tgtEl>
                                          <p:spTgt spid="6"/>
                                        </p:tgtEl>
                                        <p:attrNameLst>
                                          <p:attrName>ppt_x</p:attrName>
                                          <p:attrName>ppt_y</p:attrName>
                                        </p:attrNameLst>
                                      </p:cBhvr>
                                      <p:rCtr x="13507" y="6528"/>
                                    </p:animMotion>
                                  </p:childTnLst>
                                </p:cTn>
                              </p:par>
                              <p:par>
                                <p:cTn id="16" presetID="0" presetClass="path" presetSubtype="0" accel="50000" decel="50000" fill="hold" grpId="0" nodeType="withEffect">
                                  <p:stCondLst>
                                    <p:cond delay="0"/>
                                  </p:stCondLst>
                                  <p:childTnLst>
                                    <p:animMotion origin="layout" path="M -0.00712 0.05787 L 0.18819 -0.20324 " pathEditMode="relative" rAng="0" ptsTypes="AA">
                                      <p:cBhvr>
                                        <p:cTn id="17" dur="2000" fill="hold"/>
                                        <p:tgtEl>
                                          <p:spTgt spid="7"/>
                                        </p:tgtEl>
                                        <p:attrNameLst>
                                          <p:attrName>ppt_x</p:attrName>
                                          <p:attrName>ppt_y</p:attrName>
                                        </p:attrNameLst>
                                      </p:cBhvr>
                                      <p:rCtr x="9757" y="-13056"/>
                                    </p:animMotion>
                                  </p:childTnLst>
                                </p:cTn>
                              </p:par>
                              <p:par>
                                <p:cTn id="18" presetID="0" presetClass="path" presetSubtype="0" accel="50000" decel="50000" fill="hold" grpId="0" nodeType="withEffect">
                                  <p:stCondLst>
                                    <p:cond delay="0"/>
                                  </p:stCondLst>
                                  <p:childTnLst>
                                    <p:animMotion origin="layout" path="M 0.00364 0.14445 L 0.18541 -0.08727 " pathEditMode="relative" rAng="0" ptsTypes="AA">
                                      <p:cBhvr>
                                        <p:cTn id="19" dur="2000" fill="hold"/>
                                        <p:tgtEl>
                                          <p:spTgt spid="5"/>
                                        </p:tgtEl>
                                        <p:attrNameLst>
                                          <p:attrName>ppt_x</p:attrName>
                                          <p:attrName>ppt_y</p:attrName>
                                        </p:attrNameLst>
                                      </p:cBhvr>
                                      <p:rCtr x="9080" y="-11597"/>
                                    </p:animMotion>
                                  </p:childTnLst>
                                </p:cTn>
                              </p:par>
                              <p:par>
                                <p:cTn id="20" presetID="0" presetClass="path" presetSubtype="0" accel="50000" decel="50000" fill="hold" grpId="0" nodeType="withEffect">
                                  <p:stCondLst>
                                    <p:cond delay="0"/>
                                  </p:stCondLst>
                                  <p:childTnLst>
                                    <p:animMotion origin="layout" path="M 0.00139 0.0743 L 0.19514 -0.18125 " pathEditMode="relative" rAng="0" ptsTypes="AA">
                                      <p:cBhvr>
                                        <p:cTn id="21" dur="2000" fill="hold"/>
                                        <p:tgtEl>
                                          <p:spTgt spid="8"/>
                                        </p:tgtEl>
                                        <p:attrNameLst>
                                          <p:attrName>ppt_x</p:attrName>
                                          <p:attrName>ppt_y</p:attrName>
                                        </p:attrNameLst>
                                      </p:cBhvr>
                                      <p:rCtr x="9687" y="-12778"/>
                                    </p:animMotion>
                                  </p:childTnLst>
                                </p:cTn>
                              </p:par>
                              <p:par>
                                <p:cTn id="22" presetID="0" presetClass="path" presetSubtype="0" accel="50000" decel="50000" fill="hold" grpId="0" nodeType="withEffect">
                                  <p:stCondLst>
                                    <p:cond delay="0"/>
                                  </p:stCondLst>
                                  <p:childTnLst>
                                    <p:animMotion origin="layout" path="M -0.00504 -0.00185 L 0.18541 -0.28773 " pathEditMode="relative" rAng="0" ptsTypes="AA">
                                      <p:cBhvr>
                                        <p:cTn id="23" dur="2000" fill="hold"/>
                                        <p:tgtEl>
                                          <p:spTgt spid="9"/>
                                        </p:tgtEl>
                                        <p:attrNameLst>
                                          <p:attrName>ppt_x</p:attrName>
                                          <p:attrName>ppt_y</p:attrName>
                                        </p:attrNameLst>
                                      </p:cBhvr>
                                      <p:rCtr x="9514" y="-14306"/>
                                    </p:animMotion>
                                  </p:childTnLst>
                                </p:cTn>
                              </p:par>
                            </p:childTnLst>
                          </p:cTn>
                        </p:par>
                        <p:par>
                          <p:cTn id="24" fill="hold">
                            <p:stCondLst>
                              <p:cond delay="2000"/>
                            </p:stCondLst>
                            <p:childTnLst>
                              <p:par>
                                <p:cTn id="25" presetID="1" presetClass="entr" presetSubtype="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21" grpId="0"/>
      <p:bldP spid="22" grpId="0"/>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290382146"/>
              </p:ext>
            </p:extLst>
          </p:nvPr>
        </p:nvGraphicFramePr>
        <p:xfrm>
          <a:off x="323528" y="1773208"/>
          <a:ext cx="8437133" cy="3655789"/>
        </p:xfrm>
        <a:graphic>
          <a:graphicData uri="http://schemas.openxmlformats.org/presentationml/2006/ole">
            <mc:AlternateContent xmlns:mc="http://schemas.openxmlformats.org/markup-compatibility/2006">
              <mc:Choice xmlns:v="urn:schemas-microsoft-com:vml" Requires="v">
                <p:oleObj spid="_x0000_s1067" name="Document" r:id="rId3" imgW="5902642" imgH="2557913" progId="Word.Document.12">
                  <p:embed/>
                </p:oleObj>
              </mc:Choice>
              <mc:Fallback>
                <p:oleObj name="Document" r:id="rId3" imgW="5902642" imgH="2557913" progId="Word.Document.12">
                  <p:embed/>
                  <p:pic>
                    <p:nvPicPr>
                      <p:cNvPr id="2" name="Object 1"/>
                      <p:cNvPicPr/>
                      <p:nvPr/>
                    </p:nvPicPr>
                    <p:blipFill>
                      <a:blip r:embed="rId4"/>
                      <a:stretch>
                        <a:fillRect/>
                      </a:stretch>
                    </p:blipFill>
                    <p:spPr>
                      <a:xfrm>
                        <a:off x="323528" y="1773208"/>
                        <a:ext cx="8437133" cy="3655789"/>
                      </a:xfrm>
                      <a:prstGeom prst="rect">
                        <a:avLst/>
                      </a:prstGeom>
                    </p:spPr>
                  </p:pic>
                </p:oleObj>
              </mc:Fallback>
            </mc:AlternateContent>
          </a:graphicData>
        </a:graphic>
      </p:graphicFrame>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130125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4559" y="1851102"/>
            <a:ext cx="8682963" cy="289432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646585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ight Arrow 19"/>
          <p:cNvSpPr/>
          <p:nvPr/>
        </p:nvSpPr>
        <p:spPr bwMode="auto">
          <a:xfrm>
            <a:off x="2370413" y="2287870"/>
            <a:ext cx="677326" cy="285788"/>
          </a:xfrm>
          <a:prstGeom prst="rightArrow">
            <a:avLst/>
          </a:prstGeom>
          <a:solidFill>
            <a:schemeClr val="tx2">
              <a:lumMod val="50000"/>
            </a:schemeClr>
          </a:solidFill>
          <a:ln>
            <a:solidFill>
              <a:schemeClr val="tx1"/>
            </a:solidFill>
          </a:ln>
          <a:effectLst/>
          <a:extLst/>
        </p:spPr>
        <p:txBody>
          <a:bodyPr vert="horz" wrap="square" lIns="68580" tIns="34290" rIns="68580" bIns="34290" numCol="1" rtlCol="0" anchor="t" anchorCtr="0" compatLnSpc="1">
            <a:prstTxWarp prst="textNoShape">
              <a:avLst/>
            </a:prstTxWarp>
          </a:bodyPr>
          <a:lstStyle/>
          <a:p>
            <a:pPr marL="557213" indent="-214313" defTabSz="685800" fontAlgn="base">
              <a:spcBef>
                <a:spcPct val="20000"/>
              </a:spcBef>
              <a:spcAft>
                <a:spcPct val="0"/>
              </a:spcAft>
              <a:buClr>
                <a:srgbClr val="00628C"/>
              </a:buClr>
              <a:buFont typeface="Arial" charset="0"/>
              <a:buChar char="●"/>
            </a:pPr>
            <a:endParaRPr lang="en-GB" sz="2100">
              <a:latin typeface="Arial" charset="0"/>
            </a:endParaRPr>
          </a:p>
        </p:txBody>
      </p:sp>
      <p:sp>
        <p:nvSpPr>
          <p:cNvPr id="21" name="Right Arrow 20"/>
          <p:cNvSpPr/>
          <p:nvPr/>
        </p:nvSpPr>
        <p:spPr bwMode="auto">
          <a:xfrm>
            <a:off x="4417905" y="2287870"/>
            <a:ext cx="677326" cy="285788"/>
          </a:xfrm>
          <a:prstGeom prst="rightArrow">
            <a:avLst/>
          </a:prstGeom>
          <a:solidFill>
            <a:schemeClr val="tx2">
              <a:lumMod val="50000"/>
            </a:schemeClr>
          </a:solidFill>
          <a:ln>
            <a:solidFill>
              <a:schemeClr val="tx1"/>
            </a:solidFill>
          </a:ln>
          <a:effectLst/>
          <a:extLst/>
        </p:spPr>
        <p:txBody>
          <a:bodyPr vert="horz" wrap="square" lIns="68580" tIns="34290" rIns="68580" bIns="34290" numCol="1" rtlCol="0" anchor="t" anchorCtr="0" compatLnSpc="1">
            <a:prstTxWarp prst="textNoShape">
              <a:avLst/>
            </a:prstTxWarp>
          </a:bodyPr>
          <a:lstStyle/>
          <a:p>
            <a:pPr marL="557213" indent="-214313" defTabSz="685800" fontAlgn="base">
              <a:spcBef>
                <a:spcPct val="20000"/>
              </a:spcBef>
              <a:spcAft>
                <a:spcPct val="0"/>
              </a:spcAft>
              <a:buClr>
                <a:srgbClr val="00628C"/>
              </a:buClr>
              <a:buFont typeface="Arial" charset="0"/>
              <a:buChar char="●"/>
            </a:pPr>
            <a:endParaRPr lang="en-GB" sz="2100">
              <a:latin typeface="Arial" charset="0"/>
            </a:endParaRPr>
          </a:p>
        </p:txBody>
      </p:sp>
      <p:sp>
        <p:nvSpPr>
          <p:cNvPr id="25" name="Text Box 52"/>
          <p:cNvSpPr txBox="1">
            <a:spLocks noChangeArrowheads="1"/>
          </p:cNvSpPr>
          <p:nvPr/>
        </p:nvSpPr>
        <p:spPr bwMode="auto">
          <a:xfrm>
            <a:off x="5632029" y="4692780"/>
            <a:ext cx="3961456" cy="600164"/>
          </a:xfrm>
          <a:prstGeom prst="rect">
            <a:avLst/>
          </a:prstGeom>
          <a:noFill/>
          <a:ln w="9525">
            <a:noFill/>
            <a:miter lim="800000"/>
            <a:headEnd/>
            <a:tailEnd/>
          </a:ln>
          <a:effectLst/>
        </p:spPr>
        <p:txBody>
          <a:bodyPr wrap="square">
            <a:spAutoFit/>
          </a:bodyPr>
          <a:lstStyle/>
          <a:p>
            <a:r>
              <a:rPr lang="en-US" altLang="zh-CN" sz="3300" b="1" dirty="0">
                <a:solidFill>
                  <a:srgbClr val="FF0000"/>
                </a:solidFill>
                <a:latin typeface="CCW Cursive Writing 24" panose="03050602040000000000" pitchFamily="66" charset="0"/>
              </a:rPr>
              <a:t>6 - 2 = 4</a:t>
            </a:r>
          </a:p>
        </p:txBody>
      </p:sp>
      <p:sp>
        <p:nvSpPr>
          <p:cNvPr id="26" name="TextBox 25"/>
          <p:cNvSpPr txBox="1"/>
          <p:nvPr/>
        </p:nvSpPr>
        <p:spPr>
          <a:xfrm>
            <a:off x="7380313" y="1966409"/>
            <a:ext cx="1584176" cy="1384995"/>
          </a:xfrm>
          <a:prstGeom prst="rect">
            <a:avLst/>
          </a:prstGeom>
          <a:noFill/>
        </p:spPr>
        <p:txBody>
          <a:bodyPr wrap="square" rtlCol="0">
            <a:spAutoFit/>
          </a:bodyPr>
          <a:lstStyle/>
          <a:p>
            <a:pPr algn="ctr"/>
            <a:r>
              <a:rPr lang="en-GB" sz="1050" dirty="0">
                <a:solidFill>
                  <a:srgbClr val="002060"/>
                </a:solidFill>
                <a:latin typeface="CCW Cursive Writing 24" panose="03050602040000000000" pitchFamily="66" charset="0"/>
              </a:rPr>
              <a:t>What does the 6 represent?</a:t>
            </a:r>
          </a:p>
          <a:p>
            <a:pPr algn="ctr"/>
            <a:endParaRPr lang="en-GB" sz="1050" dirty="0">
              <a:solidFill>
                <a:srgbClr val="002060"/>
              </a:solidFill>
              <a:latin typeface="CCW Cursive Writing 24" panose="03050602040000000000" pitchFamily="66" charset="0"/>
            </a:endParaRPr>
          </a:p>
          <a:p>
            <a:pPr algn="ctr"/>
            <a:r>
              <a:rPr lang="en-GB" sz="1050" dirty="0">
                <a:solidFill>
                  <a:srgbClr val="002060"/>
                </a:solidFill>
                <a:latin typeface="CCW Cursive Writing 24" panose="03050602040000000000" pitchFamily="66" charset="0"/>
              </a:rPr>
              <a:t>What does the 2 represent?</a:t>
            </a:r>
          </a:p>
          <a:p>
            <a:pPr algn="ctr"/>
            <a:endParaRPr lang="en-GB" sz="1050" dirty="0">
              <a:solidFill>
                <a:srgbClr val="002060"/>
              </a:solidFill>
              <a:latin typeface="CCW Cursive Writing 24" panose="03050602040000000000" pitchFamily="66" charset="0"/>
            </a:endParaRPr>
          </a:p>
          <a:p>
            <a:pPr algn="ctr"/>
            <a:r>
              <a:rPr lang="en-GB" sz="1050" dirty="0">
                <a:solidFill>
                  <a:srgbClr val="002060"/>
                </a:solidFill>
                <a:latin typeface="CCW Cursive Writing 24" panose="03050602040000000000" pitchFamily="66" charset="0"/>
              </a:rPr>
              <a:t>What does the 4 represent? </a:t>
            </a:r>
          </a:p>
        </p:txBody>
      </p:sp>
      <p:grpSp>
        <p:nvGrpSpPr>
          <p:cNvPr id="9" name="Group 8"/>
          <p:cNvGrpSpPr/>
          <p:nvPr/>
        </p:nvGrpSpPr>
        <p:grpSpPr>
          <a:xfrm>
            <a:off x="2948784" y="1846870"/>
            <a:ext cx="1356203" cy="2265695"/>
            <a:chOff x="3931712" y="1319492"/>
            <a:chExt cx="1808270" cy="3020927"/>
          </a:xfrm>
        </p:grpSpPr>
        <p:pic>
          <p:nvPicPr>
            <p:cNvPr id="29" name="Picture 28"/>
            <p:cNvPicPr>
              <a:picLocks noChangeAspect="1"/>
            </p:cNvPicPr>
            <p:nvPr/>
          </p:nvPicPr>
          <p:blipFill rotWithShape="1">
            <a:blip r:embed="rId3" cstate="print">
              <a:extLst>
                <a:ext uri="{28A0092B-C50C-407E-A947-70E740481C1C}">
                  <a14:useLocalDpi xmlns:a14="http://schemas.microsoft.com/office/drawing/2010/main" val="0"/>
                </a:ext>
              </a:extLst>
            </a:blip>
            <a:srcRect l="17129" t="13634" r="18805" b="12117"/>
            <a:stretch/>
          </p:blipFill>
          <p:spPr>
            <a:xfrm>
              <a:off x="4203811" y="1319492"/>
              <a:ext cx="1536171" cy="1668045"/>
            </a:xfrm>
            <a:prstGeom prst="rect">
              <a:avLst/>
            </a:prstGeom>
          </p:spPr>
        </p:pic>
        <p:sp>
          <p:nvSpPr>
            <p:cNvPr id="35" name="Text Box 45"/>
            <p:cNvSpPr txBox="1">
              <a:spLocks noChangeArrowheads="1"/>
            </p:cNvSpPr>
            <p:nvPr/>
          </p:nvSpPr>
          <p:spPr bwMode="auto">
            <a:xfrm>
              <a:off x="3931712" y="3724866"/>
              <a:ext cx="1265732" cy="615553"/>
            </a:xfrm>
            <a:prstGeom prst="rect">
              <a:avLst/>
            </a:prstGeom>
            <a:noFill/>
            <a:ln w="9525">
              <a:noFill/>
              <a:miter lim="800000"/>
              <a:headEnd/>
              <a:tailEnd/>
            </a:ln>
            <a:effectLst/>
          </p:spPr>
          <p:txBody>
            <a:bodyPr wrap="none">
              <a:spAutoFit/>
            </a:bodyPr>
            <a:lstStyle/>
            <a:p>
              <a:r>
                <a:rPr lang="en-US" altLang="zh-CN" sz="2400" b="1" dirty="0">
                  <a:solidFill>
                    <a:srgbClr val="002060"/>
                  </a:solidFill>
                  <a:latin typeface="CCW Cursive Writing 24" panose="03050602040000000000" pitchFamily="66" charset="0"/>
                </a:rPr>
                <a:t>Next</a:t>
              </a:r>
              <a:endParaRPr lang="zh-CN" altLang="en-US" sz="2400" b="1" dirty="0">
                <a:solidFill>
                  <a:srgbClr val="002060"/>
                </a:solidFill>
                <a:latin typeface="CCW Cursive Writing 24" panose="03050602040000000000" pitchFamily="66" charset="0"/>
              </a:endParaRPr>
            </a:p>
          </p:txBody>
        </p:sp>
      </p:grpSp>
      <p:sp>
        <p:nvSpPr>
          <p:cNvPr id="49" name="Oval 48"/>
          <p:cNvSpPr/>
          <p:nvPr/>
        </p:nvSpPr>
        <p:spPr bwMode="auto">
          <a:xfrm>
            <a:off x="323528" y="4479255"/>
            <a:ext cx="1809294" cy="947967"/>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rtlCol="0" anchor="t" anchorCtr="0" compatLnSpc="1">
            <a:prstTxWarp prst="textNoShape">
              <a:avLst/>
            </a:prstTxWarp>
          </a:bodyPr>
          <a:lstStyle/>
          <a:p>
            <a:pPr marL="557213" indent="-214313" defTabSz="685800" fontAlgn="base">
              <a:spcBef>
                <a:spcPct val="20000"/>
              </a:spcBef>
              <a:spcAft>
                <a:spcPct val="0"/>
              </a:spcAft>
              <a:buClr>
                <a:srgbClr val="00628C"/>
              </a:buClr>
              <a:buFont typeface="Arial" charset="0"/>
              <a:buChar char="●"/>
            </a:pPr>
            <a:endParaRPr lang="en-GB" sz="2100">
              <a:latin typeface="Arial" charset="0"/>
            </a:endParaRPr>
          </a:p>
        </p:txBody>
      </p:sp>
      <p:sp>
        <p:nvSpPr>
          <p:cNvPr id="50" name="Oval 49"/>
          <p:cNvSpPr/>
          <p:nvPr/>
        </p:nvSpPr>
        <p:spPr bwMode="auto">
          <a:xfrm>
            <a:off x="500648" y="4243891"/>
            <a:ext cx="1911111" cy="1364071"/>
          </a:xfrm>
          <a:prstGeom prst="ellipse">
            <a:avLst/>
          </a:pr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rtlCol="0" anchor="t" anchorCtr="0" compatLnSpc="1">
            <a:prstTxWarp prst="textNoShape">
              <a:avLst/>
            </a:prstTxWarp>
          </a:bodyPr>
          <a:lstStyle/>
          <a:p>
            <a:pPr marL="557213" indent="-214313" defTabSz="685800" fontAlgn="base">
              <a:spcBef>
                <a:spcPct val="20000"/>
              </a:spcBef>
              <a:spcAft>
                <a:spcPct val="0"/>
              </a:spcAft>
              <a:buClr>
                <a:srgbClr val="00628C"/>
              </a:buClr>
              <a:buFont typeface="Arial" charset="0"/>
              <a:buChar char="●"/>
            </a:pPr>
            <a:endParaRPr lang="en-GB" sz="2100">
              <a:latin typeface="Arial" charset="0"/>
            </a:endParaRPr>
          </a:p>
        </p:txBody>
      </p:sp>
      <p:cxnSp>
        <p:nvCxnSpPr>
          <p:cNvPr id="52" name="Straight Connector 51"/>
          <p:cNvCxnSpPr>
            <a:endCxn id="56" idx="2"/>
          </p:cNvCxnSpPr>
          <p:nvPr/>
        </p:nvCxnSpPr>
        <p:spPr bwMode="auto">
          <a:xfrm>
            <a:off x="2397344" y="5141741"/>
            <a:ext cx="2120160" cy="324036"/>
          </a:xfrm>
          <a:prstGeom prst="line">
            <a:avLst/>
          </a:pr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3" name="Straight Connector 52"/>
          <p:cNvCxnSpPr/>
          <p:nvPr/>
        </p:nvCxnSpPr>
        <p:spPr bwMode="auto">
          <a:xfrm flipV="1">
            <a:off x="2411760" y="4479781"/>
            <a:ext cx="2126050" cy="305437"/>
          </a:xfrm>
          <a:prstGeom prst="line">
            <a:avLst/>
          </a:pr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5" name="Oval 54"/>
          <p:cNvSpPr/>
          <p:nvPr/>
        </p:nvSpPr>
        <p:spPr bwMode="auto">
          <a:xfrm>
            <a:off x="4537809" y="4106562"/>
            <a:ext cx="1120462" cy="780600"/>
          </a:xfrm>
          <a:prstGeom prst="ellipse">
            <a:avLst/>
          </a:pr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rtlCol="0" anchor="t" anchorCtr="0" compatLnSpc="1">
            <a:prstTxWarp prst="textNoShape">
              <a:avLst/>
            </a:prstTxWarp>
          </a:bodyPr>
          <a:lstStyle/>
          <a:p>
            <a:pPr marL="557213" indent="-214313" defTabSz="685800" fontAlgn="base">
              <a:spcBef>
                <a:spcPct val="20000"/>
              </a:spcBef>
              <a:spcAft>
                <a:spcPct val="0"/>
              </a:spcAft>
              <a:buClr>
                <a:srgbClr val="00628C"/>
              </a:buClr>
              <a:buFont typeface="Arial" charset="0"/>
              <a:buChar char="●"/>
            </a:pPr>
            <a:endParaRPr lang="en-GB" sz="2100">
              <a:latin typeface="Arial" charset="0"/>
            </a:endParaRPr>
          </a:p>
        </p:txBody>
      </p:sp>
      <p:sp>
        <p:nvSpPr>
          <p:cNvPr id="56" name="Oval 55"/>
          <p:cNvSpPr/>
          <p:nvPr/>
        </p:nvSpPr>
        <p:spPr bwMode="auto">
          <a:xfrm>
            <a:off x="4517505" y="5075477"/>
            <a:ext cx="1120462" cy="780600"/>
          </a:xfrm>
          <a:prstGeom prst="ellipse">
            <a:avLst/>
          </a:pr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rtlCol="0" anchor="t" anchorCtr="0" compatLnSpc="1">
            <a:prstTxWarp prst="textNoShape">
              <a:avLst/>
            </a:prstTxWarp>
          </a:bodyPr>
          <a:lstStyle/>
          <a:p>
            <a:pPr marL="557213" indent="-214313" defTabSz="685800" fontAlgn="base">
              <a:spcBef>
                <a:spcPct val="20000"/>
              </a:spcBef>
              <a:spcAft>
                <a:spcPct val="0"/>
              </a:spcAft>
              <a:buClr>
                <a:srgbClr val="00628C"/>
              </a:buClr>
              <a:buFont typeface="Arial" charset="0"/>
              <a:buChar char="●"/>
            </a:pPr>
            <a:endParaRPr lang="en-GB" sz="2100">
              <a:latin typeface="Arial" charset="0"/>
            </a:endParaRPr>
          </a:p>
        </p:txBody>
      </p:sp>
      <p:grpSp>
        <p:nvGrpSpPr>
          <p:cNvPr id="66" name="Group 65"/>
          <p:cNvGrpSpPr/>
          <p:nvPr/>
        </p:nvGrpSpPr>
        <p:grpSpPr>
          <a:xfrm>
            <a:off x="209441" y="916586"/>
            <a:ext cx="2105841" cy="4453430"/>
            <a:chOff x="209441" y="79115"/>
            <a:chExt cx="2105841" cy="5937906"/>
          </a:xfrm>
        </p:grpSpPr>
        <p:grpSp>
          <p:nvGrpSpPr>
            <p:cNvPr id="65" name="Group 64"/>
            <p:cNvGrpSpPr/>
            <p:nvPr/>
          </p:nvGrpSpPr>
          <p:grpSpPr>
            <a:xfrm>
              <a:off x="209441" y="79115"/>
              <a:ext cx="2105841" cy="3906390"/>
              <a:chOff x="209441" y="79115"/>
              <a:chExt cx="2105841" cy="3906390"/>
            </a:xfrm>
          </p:grpSpPr>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8819" y="79115"/>
                <a:ext cx="743744" cy="742582"/>
              </a:xfrm>
              <a:prstGeom prst="rect">
                <a:avLst/>
              </a:prstGeom>
            </p:spPr>
          </p:pic>
          <p:pic>
            <p:nvPicPr>
              <p:cNvPr id="33" name="Picture 32"/>
              <p:cNvPicPr>
                <a:picLocks noChangeAspect="1"/>
              </p:cNvPicPr>
              <p:nvPr/>
            </p:nvPicPr>
            <p:blipFill rotWithShape="1">
              <a:blip r:embed="rId5"/>
              <a:srcRect l="22137" r="26947"/>
              <a:stretch/>
            </p:blipFill>
            <p:spPr>
              <a:xfrm>
                <a:off x="503722" y="921304"/>
                <a:ext cx="1811560" cy="2371950"/>
              </a:xfrm>
              <a:prstGeom prst="rect">
                <a:avLst/>
              </a:prstGeom>
            </p:spPr>
          </p:pic>
          <p:sp>
            <p:nvSpPr>
              <p:cNvPr id="34" name="Text Box 43"/>
              <p:cNvSpPr txBox="1">
                <a:spLocks noChangeArrowheads="1"/>
              </p:cNvSpPr>
              <p:nvPr/>
            </p:nvSpPr>
            <p:spPr bwMode="auto">
              <a:xfrm>
                <a:off x="209441" y="3369952"/>
                <a:ext cx="1220206" cy="615553"/>
              </a:xfrm>
              <a:prstGeom prst="rect">
                <a:avLst/>
              </a:prstGeom>
              <a:noFill/>
              <a:ln w="9525">
                <a:noFill/>
                <a:miter lim="800000"/>
                <a:headEnd/>
                <a:tailEnd/>
              </a:ln>
              <a:effectLst/>
            </p:spPr>
            <p:txBody>
              <a:bodyPr wrap="none">
                <a:spAutoFit/>
              </a:bodyPr>
              <a:lstStyle/>
              <a:p>
                <a:r>
                  <a:rPr lang="en-US" altLang="zh-CN" sz="2400" b="1" dirty="0">
                    <a:solidFill>
                      <a:srgbClr val="002060"/>
                    </a:solidFill>
                    <a:latin typeface="CCW Cursive Writing 24" panose="03050602040000000000" pitchFamily="66" charset="0"/>
                  </a:rPr>
                  <a:t>Before</a:t>
                </a:r>
                <a:endParaRPr lang="zh-CN" altLang="en-US" sz="2400" b="1" dirty="0">
                  <a:solidFill>
                    <a:srgbClr val="002060"/>
                  </a:solidFill>
                  <a:latin typeface="CCW Cursive Writing 24" panose="03050602040000000000" pitchFamily="66" charset="0"/>
                </a:endParaRPr>
              </a:p>
            </p:txBody>
          </p:sp>
          <p:pic>
            <p:nvPicPr>
              <p:cNvPr id="41" name="Picture 4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9678679">
                <a:off x="936269" y="1274800"/>
                <a:ext cx="576064" cy="324036"/>
              </a:xfrm>
              <a:prstGeom prst="rect">
                <a:avLst/>
              </a:prstGeom>
            </p:spPr>
          </p:pic>
          <p:pic>
            <p:nvPicPr>
              <p:cNvPr id="43" name="Picture 4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36178" y="1621332"/>
                <a:ext cx="576064" cy="324036"/>
              </a:xfrm>
              <a:prstGeom prst="rect">
                <a:avLst/>
              </a:prstGeom>
            </p:spPr>
          </p:pic>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729942">
                <a:off x="1322187" y="2079117"/>
                <a:ext cx="576064" cy="324036"/>
              </a:xfrm>
              <a:prstGeom prst="rect">
                <a:avLst/>
              </a:prstGeom>
            </p:spPr>
          </p:pic>
          <p:pic>
            <p:nvPicPr>
              <p:cNvPr id="45" name="Picture 4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9792330">
                <a:off x="812216" y="1900294"/>
                <a:ext cx="576064" cy="324036"/>
              </a:xfrm>
              <a:prstGeom prst="rect">
                <a:avLst/>
              </a:prstGeom>
            </p:spPr>
          </p:pic>
          <p:pic>
            <p:nvPicPr>
              <p:cNvPr id="46" name="Picture 4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808731">
                <a:off x="1283296" y="2547968"/>
                <a:ext cx="576064" cy="324036"/>
              </a:xfrm>
              <a:prstGeom prst="rect">
                <a:avLst/>
              </a:prstGeom>
            </p:spPr>
          </p:pic>
          <p:pic>
            <p:nvPicPr>
              <p:cNvPr id="47" name="Picture 4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9808670">
                <a:off x="767265" y="2569399"/>
                <a:ext cx="576064" cy="324036"/>
              </a:xfrm>
              <a:prstGeom prst="rect">
                <a:avLst/>
              </a:prstGeom>
            </p:spPr>
          </p:pic>
        </p:grpSp>
        <p:sp>
          <p:nvSpPr>
            <p:cNvPr id="58" name="Oval 57"/>
            <p:cNvSpPr/>
            <p:nvPr/>
          </p:nvSpPr>
          <p:spPr bwMode="auto">
            <a:xfrm>
              <a:off x="1100248" y="4653136"/>
              <a:ext cx="330443" cy="380528"/>
            </a:xfrm>
            <a:prstGeom prst="ellipse">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marL="557213" indent="-214313" defTabSz="685800" fontAlgn="base">
                <a:spcBef>
                  <a:spcPct val="20000"/>
                </a:spcBef>
                <a:spcAft>
                  <a:spcPct val="0"/>
                </a:spcAft>
                <a:buClr>
                  <a:srgbClr val="00628C"/>
                </a:buClr>
                <a:buFont typeface="Arial" charset="0"/>
                <a:buChar char="●"/>
              </a:pPr>
              <a:endParaRPr lang="en-GB" sz="2100">
                <a:latin typeface="Arial" charset="0"/>
              </a:endParaRPr>
            </a:p>
          </p:txBody>
        </p:sp>
        <p:sp>
          <p:nvSpPr>
            <p:cNvPr id="59" name="Oval 58"/>
            <p:cNvSpPr/>
            <p:nvPr/>
          </p:nvSpPr>
          <p:spPr bwMode="auto">
            <a:xfrm>
              <a:off x="1279775" y="5157220"/>
              <a:ext cx="330443" cy="380528"/>
            </a:xfrm>
            <a:prstGeom prst="ellipse">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marL="557213" indent="-214313" defTabSz="685800" fontAlgn="base">
                <a:spcBef>
                  <a:spcPct val="20000"/>
                </a:spcBef>
                <a:spcAft>
                  <a:spcPct val="0"/>
                </a:spcAft>
                <a:buClr>
                  <a:srgbClr val="00628C"/>
                </a:buClr>
                <a:buFont typeface="Arial" charset="0"/>
                <a:buChar char="●"/>
              </a:pPr>
              <a:endParaRPr lang="en-GB" sz="2100">
                <a:latin typeface="Arial" charset="0"/>
              </a:endParaRPr>
            </a:p>
          </p:txBody>
        </p:sp>
        <p:sp>
          <p:nvSpPr>
            <p:cNvPr id="60" name="Oval 59"/>
            <p:cNvSpPr/>
            <p:nvPr/>
          </p:nvSpPr>
          <p:spPr bwMode="auto">
            <a:xfrm>
              <a:off x="1757638" y="5099055"/>
              <a:ext cx="330443" cy="380528"/>
            </a:xfrm>
            <a:prstGeom prst="ellipse">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marL="557213" indent="-214313" defTabSz="685800" fontAlgn="base">
                <a:spcBef>
                  <a:spcPct val="20000"/>
                </a:spcBef>
                <a:spcAft>
                  <a:spcPct val="0"/>
                </a:spcAft>
                <a:buClr>
                  <a:srgbClr val="00628C"/>
                </a:buClr>
                <a:buFont typeface="Arial" charset="0"/>
                <a:buChar char="●"/>
              </a:pPr>
              <a:endParaRPr lang="en-GB" sz="2100">
                <a:latin typeface="Arial" charset="0"/>
              </a:endParaRPr>
            </a:p>
          </p:txBody>
        </p:sp>
        <p:sp>
          <p:nvSpPr>
            <p:cNvPr id="61" name="Oval 60"/>
            <p:cNvSpPr/>
            <p:nvPr/>
          </p:nvSpPr>
          <p:spPr bwMode="auto">
            <a:xfrm>
              <a:off x="1444997" y="5636493"/>
              <a:ext cx="330443" cy="380528"/>
            </a:xfrm>
            <a:prstGeom prst="ellipse">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marL="557213" indent="-214313" defTabSz="685800" fontAlgn="base">
                <a:spcBef>
                  <a:spcPct val="20000"/>
                </a:spcBef>
                <a:spcAft>
                  <a:spcPct val="0"/>
                </a:spcAft>
                <a:buClr>
                  <a:srgbClr val="00628C"/>
                </a:buClr>
                <a:buFont typeface="Arial" charset="0"/>
                <a:buChar char="●"/>
              </a:pPr>
              <a:endParaRPr lang="en-GB" sz="2100">
                <a:latin typeface="Arial" charset="0"/>
              </a:endParaRPr>
            </a:p>
          </p:txBody>
        </p:sp>
        <p:sp>
          <p:nvSpPr>
            <p:cNvPr id="62" name="Oval 61"/>
            <p:cNvSpPr/>
            <p:nvPr/>
          </p:nvSpPr>
          <p:spPr bwMode="auto">
            <a:xfrm>
              <a:off x="935026" y="5618516"/>
              <a:ext cx="330443" cy="380528"/>
            </a:xfrm>
            <a:prstGeom prst="ellipse">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marL="557213" indent="-214313" defTabSz="685800" fontAlgn="base">
                <a:spcBef>
                  <a:spcPct val="20000"/>
                </a:spcBef>
                <a:spcAft>
                  <a:spcPct val="0"/>
                </a:spcAft>
                <a:buClr>
                  <a:srgbClr val="00628C"/>
                </a:buClr>
                <a:buFont typeface="Arial" charset="0"/>
                <a:buChar char="●"/>
              </a:pPr>
              <a:endParaRPr lang="en-GB" sz="2100">
                <a:latin typeface="Arial" charset="0"/>
              </a:endParaRPr>
            </a:p>
          </p:txBody>
        </p:sp>
        <p:sp>
          <p:nvSpPr>
            <p:cNvPr id="63" name="Oval 62"/>
            <p:cNvSpPr/>
            <p:nvPr/>
          </p:nvSpPr>
          <p:spPr bwMode="auto">
            <a:xfrm>
              <a:off x="681245" y="5033664"/>
              <a:ext cx="330443" cy="380528"/>
            </a:xfrm>
            <a:prstGeom prst="ellipse">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marL="557213" indent="-214313" defTabSz="685800" fontAlgn="base">
                <a:spcBef>
                  <a:spcPct val="20000"/>
                </a:spcBef>
                <a:spcAft>
                  <a:spcPct val="0"/>
                </a:spcAft>
                <a:buClr>
                  <a:srgbClr val="00628C"/>
                </a:buClr>
                <a:buFont typeface="Arial" charset="0"/>
                <a:buChar char="●"/>
              </a:pPr>
              <a:endParaRPr lang="en-GB" sz="2100">
                <a:latin typeface="Arial" charset="0"/>
              </a:endParaRPr>
            </a:p>
          </p:txBody>
        </p:sp>
      </p:grpSp>
      <p:grpSp>
        <p:nvGrpSpPr>
          <p:cNvPr id="10" name="Group 9"/>
          <p:cNvGrpSpPr/>
          <p:nvPr/>
        </p:nvGrpSpPr>
        <p:grpSpPr>
          <a:xfrm>
            <a:off x="5172412" y="983048"/>
            <a:ext cx="1656184" cy="3052886"/>
            <a:chOff x="6896549" y="167731"/>
            <a:chExt cx="2208245" cy="4070514"/>
          </a:xfrm>
        </p:grpSpPr>
        <p:grpSp>
          <p:nvGrpSpPr>
            <p:cNvPr id="8" name="Group 7"/>
            <p:cNvGrpSpPr/>
            <p:nvPr/>
          </p:nvGrpSpPr>
          <p:grpSpPr>
            <a:xfrm>
              <a:off x="6896549" y="990888"/>
              <a:ext cx="2208245" cy="3247357"/>
              <a:chOff x="6896549" y="990888"/>
              <a:chExt cx="2208245" cy="3247357"/>
            </a:xfrm>
          </p:grpSpPr>
          <p:grpSp>
            <p:nvGrpSpPr>
              <p:cNvPr id="6" name="Group 5"/>
              <p:cNvGrpSpPr/>
              <p:nvPr/>
            </p:nvGrpSpPr>
            <p:grpSpPr>
              <a:xfrm>
                <a:off x="6896549" y="990888"/>
                <a:ext cx="2208245" cy="3247357"/>
                <a:chOff x="6896549" y="990888"/>
                <a:chExt cx="2208245" cy="3247357"/>
              </a:xfrm>
            </p:grpSpPr>
            <p:pic>
              <p:nvPicPr>
                <p:cNvPr id="37" name="Picture 36"/>
                <p:cNvPicPr>
                  <a:picLocks noChangeAspect="1"/>
                </p:cNvPicPr>
                <p:nvPr/>
              </p:nvPicPr>
              <p:blipFill rotWithShape="1">
                <a:blip r:embed="rId5"/>
                <a:srcRect l="22137" r="26947"/>
                <a:stretch/>
              </p:blipFill>
              <p:spPr>
                <a:xfrm>
                  <a:off x="6896549" y="990888"/>
                  <a:ext cx="2208245" cy="2168510"/>
                </a:xfrm>
                <a:prstGeom prst="rect">
                  <a:avLst/>
                </a:prstGeom>
              </p:spPr>
            </p:pic>
            <p:sp>
              <p:nvSpPr>
                <p:cNvPr id="36" name="Text Box 45"/>
                <p:cNvSpPr txBox="1">
                  <a:spLocks noChangeArrowheads="1"/>
                </p:cNvSpPr>
                <p:nvPr/>
              </p:nvSpPr>
              <p:spPr bwMode="auto">
                <a:xfrm>
                  <a:off x="7199230" y="3622692"/>
                  <a:ext cx="1182376" cy="615553"/>
                </a:xfrm>
                <a:prstGeom prst="rect">
                  <a:avLst/>
                </a:prstGeom>
                <a:noFill/>
                <a:ln w="9525">
                  <a:noFill/>
                  <a:miter lim="800000"/>
                  <a:headEnd/>
                  <a:tailEnd/>
                </a:ln>
                <a:effectLst/>
              </p:spPr>
              <p:txBody>
                <a:bodyPr wrap="none">
                  <a:spAutoFit/>
                </a:bodyPr>
                <a:lstStyle/>
                <a:p>
                  <a:pPr algn="ctr"/>
                  <a:r>
                    <a:rPr lang="en-US" altLang="zh-CN" sz="2400" b="1" dirty="0">
                      <a:solidFill>
                        <a:srgbClr val="002060"/>
                      </a:solidFill>
                      <a:latin typeface="CCW Cursive Writing 24" panose="03050602040000000000" pitchFamily="66" charset="0"/>
                    </a:rPr>
                    <a:t>Now</a:t>
                  </a:r>
                  <a:endParaRPr lang="zh-CN" altLang="en-US" sz="2400" b="1" dirty="0">
                    <a:solidFill>
                      <a:srgbClr val="002060"/>
                    </a:solidFill>
                    <a:latin typeface="CCW Cursive Writing 24" panose="03050602040000000000" pitchFamily="66" charset="0"/>
                  </a:endParaRPr>
                </a:p>
              </p:txBody>
            </p:sp>
          </p:grpSp>
          <p:sp>
            <p:nvSpPr>
              <p:cNvPr id="32" name="Rectangle 31"/>
              <p:cNvSpPr/>
              <p:nvPr/>
            </p:nvSpPr>
            <p:spPr>
              <a:xfrm>
                <a:off x="7746909" y="1691849"/>
                <a:ext cx="505267" cy="923329"/>
              </a:xfrm>
              <a:prstGeom prst="rect">
                <a:avLst/>
              </a:prstGeom>
              <a:noFill/>
            </p:spPr>
            <p:txBody>
              <a:bodyPr wrap="none" lIns="68580" tIns="34290" rIns="68580" bIns="34290">
                <a:spAutoFit/>
              </a:bodyPr>
              <a:lstStyle/>
              <a:p>
                <a:pPr algn="ctr"/>
                <a:r>
                  <a:rPr lang="en-US" sz="4050" dirty="0">
                    <a:ln w="0"/>
                    <a:solidFill>
                      <a:srgbClr val="002060"/>
                    </a:solidFill>
                    <a:effectLst>
                      <a:outerShdw blurRad="50800" dist="38100" dir="2700000" algn="tl" rotWithShape="0">
                        <a:prstClr val="black">
                          <a:alpha val="40000"/>
                        </a:prstClr>
                      </a:outerShdw>
                    </a:effectLst>
                  </a:rPr>
                  <a:t>?</a:t>
                </a:r>
              </a:p>
            </p:txBody>
          </p:sp>
        </p:grpSp>
        <p:pic>
          <p:nvPicPr>
            <p:cNvPr id="39" name="Picture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544362" y="167731"/>
              <a:ext cx="943703" cy="719726"/>
            </a:xfrm>
            <a:prstGeom prst="rect">
              <a:avLst/>
            </a:prstGeom>
          </p:spPr>
        </p:pic>
      </p:grpSp>
      <p:grpSp>
        <p:nvGrpSpPr>
          <p:cNvPr id="3" name="Group 2"/>
          <p:cNvGrpSpPr/>
          <p:nvPr/>
        </p:nvGrpSpPr>
        <p:grpSpPr>
          <a:xfrm>
            <a:off x="3440890" y="1522843"/>
            <a:ext cx="1269620" cy="410969"/>
            <a:chOff x="4587853" y="887457"/>
            <a:chExt cx="1692826" cy="547958"/>
          </a:xfrm>
        </p:grpSpPr>
        <p:pic>
          <p:nvPicPr>
            <p:cNvPr id="48" name="Picture 4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12594" y="1111379"/>
              <a:ext cx="768085" cy="324036"/>
            </a:xfrm>
            <a:prstGeom prst="rect">
              <a:avLst/>
            </a:prstGeom>
          </p:spPr>
        </p:pic>
        <p:pic>
          <p:nvPicPr>
            <p:cNvPr id="40" name="Picture 3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87853" y="887457"/>
              <a:ext cx="768085" cy="324036"/>
            </a:xfrm>
            <a:prstGeom prst="rect">
              <a:avLst/>
            </a:prstGeom>
          </p:spPr>
        </p:pic>
      </p:grpSp>
      <p:grpSp>
        <p:nvGrpSpPr>
          <p:cNvPr id="5" name="Group 4"/>
          <p:cNvGrpSpPr/>
          <p:nvPr/>
        </p:nvGrpSpPr>
        <p:grpSpPr>
          <a:xfrm>
            <a:off x="4710509" y="4204404"/>
            <a:ext cx="660887" cy="520761"/>
            <a:chOff x="6280679" y="4462872"/>
            <a:chExt cx="881182" cy="694348"/>
          </a:xfrm>
        </p:grpSpPr>
        <p:sp>
          <p:nvSpPr>
            <p:cNvPr id="64" name="Oval 63"/>
            <p:cNvSpPr/>
            <p:nvPr/>
          </p:nvSpPr>
          <p:spPr bwMode="auto">
            <a:xfrm>
              <a:off x="6721270" y="4462872"/>
              <a:ext cx="440591" cy="380528"/>
            </a:xfrm>
            <a:prstGeom prst="ellipse">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marL="557213" indent="-214313" defTabSz="685800" fontAlgn="base">
                <a:spcBef>
                  <a:spcPct val="20000"/>
                </a:spcBef>
                <a:spcAft>
                  <a:spcPct val="0"/>
                </a:spcAft>
                <a:buClr>
                  <a:srgbClr val="00628C"/>
                </a:buClr>
                <a:buFont typeface="Arial" charset="0"/>
                <a:buChar char="●"/>
              </a:pPr>
              <a:endParaRPr lang="en-GB" sz="2100">
                <a:latin typeface="Arial" charset="0"/>
              </a:endParaRPr>
            </a:p>
          </p:txBody>
        </p:sp>
        <p:sp>
          <p:nvSpPr>
            <p:cNvPr id="51" name="Oval 50"/>
            <p:cNvSpPr/>
            <p:nvPr/>
          </p:nvSpPr>
          <p:spPr bwMode="auto">
            <a:xfrm>
              <a:off x="6280679" y="4776692"/>
              <a:ext cx="440591" cy="380528"/>
            </a:xfrm>
            <a:prstGeom prst="ellipse">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marL="557213" indent="-214313" defTabSz="685800" fontAlgn="base">
                <a:spcBef>
                  <a:spcPct val="20000"/>
                </a:spcBef>
                <a:spcAft>
                  <a:spcPct val="0"/>
                </a:spcAft>
                <a:buClr>
                  <a:srgbClr val="00628C"/>
                </a:buClr>
                <a:buFont typeface="Arial" charset="0"/>
                <a:buChar char="●"/>
              </a:pPr>
              <a:endParaRPr lang="en-GB" sz="2100">
                <a:latin typeface="Arial" charset="0"/>
              </a:endParaRPr>
            </a:p>
          </p:txBody>
        </p:sp>
      </p:grpSp>
      <p:grpSp>
        <p:nvGrpSpPr>
          <p:cNvPr id="4" name="Group 3"/>
          <p:cNvGrpSpPr/>
          <p:nvPr/>
        </p:nvGrpSpPr>
        <p:grpSpPr>
          <a:xfrm>
            <a:off x="4616233" y="5106691"/>
            <a:ext cx="920384" cy="604158"/>
            <a:chOff x="6154978" y="5665921"/>
            <a:chExt cx="1227178" cy="805544"/>
          </a:xfrm>
        </p:grpSpPr>
        <p:sp>
          <p:nvSpPr>
            <p:cNvPr id="54" name="Oval 53"/>
            <p:cNvSpPr/>
            <p:nvPr/>
          </p:nvSpPr>
          <p:spPr bwMode="auto">
            <a:xfrm>
              <a:off x="6636513" y="5665921"/>
              <a:ext cx="440591" cy="380528"/>
            </a:xfrm>
            <a:prstGeom prst="ellipse">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marL="557213" indent="-214313" defTabSz="685800" fontAlgn="base">
                <a:spcBef>
                  <a:spcPct val="20000"/>
                </a:spcBef>
                <a:spcAft>
                  <a:spcPct val="0"/>
                </a:spcAft>
                <a:buClr>
                  <a:srgbClr val="00628C"/>
                </a:buClr>
                <a:buFont typeface="Arial" charset="0"/>
                <a:buChar char="●"/>
              </a:pPr>
              <a:endParaRPr lang="en-GB" sz="2100">
                <a:latin typeface="Arial" charset="0"/>
              </a:endParaRPr>
            </a:p>
          </p:txBody>
        </p:sp>
        <p:sp>
          <p:nvSpPr>
            <p:cNvPr id="57" name="Oval 56"/>
            <p:cNvSpPr/>
            <p:nvPr/>
          </p:nvSpPr>
          <p:spPr bwMode="auto">
            <a:xfrm>
              <a:off x="6941565" y="6004093"/>
              <a:ext cx="440591" cy="380528"/>
            </a:xfrm>
            <a:prstGeom prst="ellipse">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marL="557213" indent="-214313" defTabSz="685800" fontAlgn="base">
                <a:spcBef>
                  <a:spcPct val="20000"/>
                </a:spcBef>
                <a:spcAft>
                  <a:spcPct val="0"/>
                </a:spcAft>
                <a:buClr>
                  <a:srgbClr val="00628C"/>
                </a:buClr>
                <a:buFont typeface="Arial" charset="0"/>
                <a:buChar char="●"/>
              </a:pPr>
              <a:endParaRPr lang="en-GB" sz="2100">
                <a:latin typeface="Arial" charset="0"/>
              </a:endParaRPr>
            </a:p>
          </p:txBody>
        </p:sp>
        <p:sp>
          <p:nvSpPr>
            <p:cNvPr id="69" name="Oval 68"/>
            <p:cNvSpPr/>
            <p:nvPr/>
          </p:nvSpPr>
          <p:spPr bwMode="auto">
            <a:xfrm>
              <a:off x="6280678" y="6090937"/>
              <a:ext cx="440591" cy="380528"/>
            </a:xfrm>
            <a:prstGeom prst="ellipse">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marL="557213" indent="-214313" defTabSz="685800" fontAlgn="base">
                <a:spcBef>
                  <a:spcPct val="20000"/>
                </a:spcBef>
                <a:spcAft>
                  <a:spcPct val="0"/>
                </a:spcAft>
                <a:buClr>
                  <a:srgbClr val="00628C"/>
                </a:buClr>
                <a:buFont typeface="Arial" charset="0"/>
                <a:buChar char="●"/>
              </a:pPr>
              <a:endParaRPr lang="en-GB" sz="2100">
                <a:latin typeface="Arial" charset="0"/>
              </a:endParaRPr>
            </a:p>
          </p:txBody>
        </p:sp>
        <p:sp>
          <p:nvSpPr>
            <p:cNvPr id="70" name="Oval 69"/>
            <p:cNvSpPr/>
            <p:nvPr/>
          </p:nvSpPr>
          <p:spPr bwMode="auto">
            <a:xfrm>
              <a:off x="6154978" y="5691575"/>
              <a:ext cx="440591" cy="380528"/>
            </a:xfrm>
            <a:prstGeom prst="ellipse">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marL="557213" indent="-214313" defTabSz="685800" fontAlgn="base">
                <a:spcBef>
                  <a:spcPct val="20000"/>
                </a:spcBef>
                <a:spcAft>
                  <a:spcPct val="0"/>
                </a:spcAft>
                <a:buClr>
                  <a:srgbClr val="00628C"/>
                </a:buClr>
                <a:buFont typeface="Arial" charset="0"/>
                <a:buChar char="●"/>
              </a:pPr>
              <a:endParaRPr lang="en-GB" sz="2100">
                <a:latin typeface="Arial" charset="0"/>
              </a:endParaRPr>
            </a:p>
          </p:txBody>
        </p:sp>
      </p:grpSp>
      <p:sp>
        <p:nvSpPr>
          <p:cNvPr id="11" name="TextBox 10"/>
          <p:cNvSpPr txBox="1"/>
          <p:nvPr/>
        </p:nvSpPr>
        <p:spPr>
          <a:xfrm>
            <a:off x="2088082" y="916586"/>
            <a:ext cx="2528152" cy="300082"/>
          </a:xfrm>
          <a:prstGeom prst="rect">
            <a:avLst/>
          </a:prstGeom>
          <a:noFill/>
        </p:spPr>
        <p:txBody>
          <a:bodyPr wrap="square" rtlCol="0">
            <a:spAutoFit/>
          </a:bodyPr>
          <a:lstStyle/>
          <a:p>
            <a:r>
              <a:rPr lang="en-GB" sz="1350" dirty="0"/>
              <a:t>Subtraction within a context</a:t>
            </a:r>
          </a:p>
        </p:txBody>
      </p:sp>
      <p:sp>
        <p:nvSpPr>
          <p:cNvPr id="67"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68" name="Picture 14"/>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9862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1000"/>
                                        <p:tgtEl>
                                          <p:spTgt spid="20"/>
                                        </p:tgtEl>
                                      </p:cBhvr>
                                    </p:animEffect>
                                    <p:anim calcmode="lin" valueType="num">
                                      <p:cBhvr>
                                        <p:cTn id="12" dur="1000" fill="hold"/>
                                        <p:tgtEl>
                                          <p:spTgt spid="20"/>
                                        </p:tgtEl>
                                        <p:attrNameLst>
                                          <p:attrName>ppt_x</p:attrName>
                                        </p:attrNameLst>
                                      </p:cBhvr>
                                      <p:tavLst>
                                        <p:tav tm="0">
                                          <p:val>
                                            <p:strVal val="#ppt_x"/>
                                          </p:val>
                                        </p:tav>
                                        <p:tav tm="100000">
                                          <p:val>
                                            <p:strVal val="#ppt_x"/>
                                          </p:val>
                                        </p:tav>
                                      </p:tavLst>
                                    </p:anim>
                                    <p:anim calcmode="lin" valueType="num">
                                      <p:cBhvr>
                                        <p:cTn id="1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1000"/>
                                        <p:tgtEl>
                                          <p:spTgt spid="21"/>
                                        </p:tgtEl>
                                      </p:cBhvr>
                                    </p:animEffect>
                                    <p:anim calcmode="lin" valueType="num">
                                      <p:cBhvr>
                                        <p:cTn id="27" dur="1000" fill="hold"/>
                                        <p:tgtEl>
                                          <p:spTgt spid="21"/>
                                        </p:tgtEl>
                                        <p:attrNameLst>
                                          <p:attrName>ppt_x</p:attrName>
                                        </p:attrNameLst>
                                      </p:cBhvr>
                                      <p:tavLst>
                                        <p:tav tm="0">
                                          <p:val>
                                            <p:strVal val="#ppt_x"/>
                                          </p:val>
                                        </p:tav>
                                        <p:tav tm="100000">
                                          <p:val>
                                            <p:strVal val="#ppt_x"/>
                                          </p:val>
                                        </p:tav>
                                      </p:tavLst>
                                    </p:anim>
                                    <p:anim calcmode="lin" valueType="num">
                                      <p:cBhvr>
                                        <p:cTn id="2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4"/>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barn(inVertical)">
                                      <p:cBhvr>
                                        <p:cTn id="45" dur="500"/>
                                        <p:tgtEl>
                                          <p:spTgt spid="25"/>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fade">
                                      <p:cBhvr>
                                        <p:cTn id="50" dur="1000"/>
                                        <p:tgtEl>
                                          <p:spTgt spid="26"/>
                                        </p:tgtEl>
                                      </p:cBhvr>
                                    </p:animEffect>
                                    <p:anim calcmode="lin" valueType="num">
                                      <p:cBhvr>
                                        <p:cTn id="51" dur="1000" fill="hold"/>
                                        <p:tgtEl>
                                          <p:spTgt spid="26"/>
                                        </p:tgtEl>
                                        <p:attrNameLst>
                                          <p:attrName>ppt_x</p:attrName>
                                        </p:attrNameLst>
                                      </p:cBhvr>
                                      <p:tavLst>
                                        <p:tav tm="0">
                                          <p:val>
                                            <p:strVal val="#ppt_x"/>
                                          </p:val>
                                        </p:tav>
                                        <p:tav tm="100000">
                                          <p:val>
                                            <p:strVal val="#ppt_x"/>
                                          </p:val>
                                        </p:tav>
                                      </p:tavLst>
                                    </p:anim>
                                    <p:anim calcmode="lin" valueType="num">
                                      <p:cBhvr>
                                        <p:cTn id="52"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5" grpId="0"/>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05790" y="353695"/>
            <a:ext cx="5676900" cy="5886450"/>
          </a:xfrm>
          <a:prstGeom prst="rect">
            <a:avLst/>
          </a:prstGeom>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31189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0080" y="1543050"/>
            <a:ext cx="3128963" cy="1107996"/>
          </a:xfrm>
          <a:prstGeom prst="rect">
            <a:avLst/>
          </a:prstGeom>
          <a:noFill/>
        </p:spPr>
        <p:txBody>
          <a:bodyPr wrap="square" rtlCol="0">
            <a:spAutoFit/>
          </a:bodyPr>
          <a:lstStyle/>
          <a:p>
            <a:pPr algn="ctr"/>
            <a:r>
              <a:rPr lang="en-GB" sz="6600" dirty="0"/>
              <a:t>7 + 5</a:t>
            </a:r>
          </a:p>
        </p:txBody>
      </p:sp>
      <p:graphicFrame>
        <p:nvGraphicFramePr>
          <p:cNvPr id="3" name="Table 2"/>
          <p:cNvGraphicFramePr>
            <a:graphicFrameLocks noGrp="1"/>
          </p:cNvGraphicFramePr>
          <p:nvPr>
            <p:extLst/>
          </p:nvPr>
        </p:nvGraphicFramePr>
        <p:xfrm>
          <a:off x="4761394" y="158591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aphicFrame>
        <p:nvGraphicFramePr>
          <p:cNvPr id="12" name="Table 11"/>
          <p:cNvGraphicFramePr>
            <a:graphicFrameLocks noGrp="1"/>
          </p:cNvGraphicFramePr>
          <p:nvPr>
            <p:extLst/>
          </p:nvPr>
        </p:nvGraphicFramePr>
        <p:xfrm>
          <a:off x="6518787" y="159393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6"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767495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0080" y="1543050"/>
            <a:ext cx="3128963" cy="1107996"/>
          </a:xfrm>
          <a:prstGeom prst="rect">
            <a:avLst/>
          </a:prstGeom>
          <a:noFill/>
        </p:spPr>
        <p:txBody>
          <a:bodyPr wrap="square" rtlCol="0">
            <a:spAutoFit/>
          </a:bodyPr>
          <a:lstStyle/>
          <a:p>
            <a:pPr algn="ctr"/>
            <a:r>
              <a:rPr lang="en-GB" sz="6600" dirty="0"/>
              <a:t>7 + 5</a:t>
            </a:r>
          </a:p>
        </p:txBody>
      </p:sp>
      <p:graphicFrame>
        <p:nvGraphicFramePr>
          <p:cNvPr id="3" name="Table 2"/>
          <p:cNvGraphicFramePr>
            <a:graphicFrameLocks noGrp="1"/>
          </p:cNvGraphicFramePr>
          <p:nvPr>
            <p:extLst/>
          </p:nvPr>
        </p:nvGraphicFramePr>
        <p:xfrm>
          <a:off x="4761394" y="158591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Oval 4"/>
          <p:cNvSpPr/>
          <p:nvPr/>
        </p:nvSpPr>
        <p:spPr>
          <a:xfrm>
            <a:off x="5561394" y="3031175"/>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6" name="Oval 5"/>
          <p:cNvSpPr/>
          <p:nvPr/>
        </p:nvSpPr>
        <p:spPr>
          <a:xfrm>
            <a:off x="4847029" y="2377705"/>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7" name="Oval 6"/>
          <p:cNvSpPr/>
          <p:nvPr/>
        </p:nvSpPr>
        <p:spPr>
          <a:xfrm>
            <a:off x="4854141" y="3031176"/>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8" name="Oval 7"/>
          <p:cNvSpPr/>
          <p:nvPr/>
        </p:nvSpPr>
        <p:spPr>
          <a:xfrm>
            <a:off x="4861266" y="3648351"/>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9" name="Oval 8"/>
          <p:cNvSpPr/>
          <p:nvPr/>
        </p:nvSpPr>
        <p:spPr>
          <a:xfrm>
            <a:off x="5561394" y="3675050"/>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0" name="Oval 9"/>
          <p:cNvSpPr/>
          <p:nvPr/>
        </p:nvSpPr>
        <p:spPr>
          <a:xfrm>
            <a:off x="5561394" y="4418944"/>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1" name="Oval 10"/>
          <p:cNvSpPr/>
          <p:nvPr/>
        </p:nvSpPr>
        <p:spPr>
          <a:xfrm>
            <a:off x="4861266" y="4418943"/>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graphicFrame>
        <p:nvGraphicFramePr>
          <p:cNvPr id="12" name="Table 11"/>
          <p:cNvGraphicFramePr>
            <a:graphicFrameLocks noGrp="1"/>
          </p:cNvGraphicFramePr>
          <p:nvPr>
            <p:extLst/>
          </p:nvPr>
        </p:nvGraphicFramePr>
        <p:xfrm>
          <a:off x="6518787" y="159393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5" name="Oval 14"/>
          <p:cNvSpPr/>
          <p:nvPr/>
        </p:nvSpPr>
        <p:spPr>
          <a:xfrm>
            <a:off x="6618660" y="3031174"/>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6" name="Oval 15"/>
          <p:cNvSpPr/>
          <p:nvPr/>
        </p:nvSpPr>
        <p:spPr>
          <a:xfrm>
            <a:off x="6618660" y="3656372"/>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7" name="Oval 16"/>
          <p:cNvSpPr/>
          <p:nvPr/>
        </p:nvSpPr>
        <p:spPr>
          <a:xfrm>
            <a:off x="7318788" y="3683071"/>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8" name="Oval 17"/>
          <p:cNvSpPr/>
          <p:nvPr/>
        </p:nvSpPr>
        <p:spPr>
          <a:xfrm>
            <a:off x="7318788" y="4426965"/>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9" name="Oval 18"/>
          <p:cNvSpPr/>
          <p:nvPr/>
        </p:nvSpPr>
        <p:spPr>
          <a:xfrm>
            <a:off x="6618660" y="4426963"/>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20"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1"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9862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 0 L -0.11875 -0.13055 " pathEditMode="relative" ptsTypes="AA">
                                      <p:cBhvr>
                                        <p:cTn id="6" dur="2000" fill="hold"/>
                                        <p:tgtEl>
                                          <p:spTgt spid="15"/>
                                        </p:tgtEl>
                                        <p:attrNameLst>
                                          <p:attrName>ppt_x</p:attrName>
                                          <p:attrName>ppt_y</p:attrName>
                                        </p:attrNameLst>
                                      </p:cBhvr>
                                    </p:animMotion>
                                  </p:childTnLst>
                                </p:cTn>
                              </p:par>
                              <p:par>
                                <p:cTn id="7" presetID="0" presetClass="path" presetSubtype="0" accel="50000" decel="50000" fill="hold" grpId="0" nodeType="withEffect">
                                  <p:stCondLst>
                                    <p:cond delay="0"/>
                                  </p:stCondLst>
                                  <p:childTnLst>
                                    <p:animMotion origin="layout" path="M 0.07656 0.00278 L -0.12031 -0.38888 " pathEditMode="relative" rAng="0" ptsTypes="AA">
                                      <p:cBhvr>
                                        <p:cTn id="8" dur="2000" fill="hold"/>
                                        <p:tgtEl>
                                          <p:spTgt spid="16"/>
                                        </p:tgtEl>
                                        <p:attrNameLst>
                                          <p:attrName>ppt_x</p:attrName>
                                          <p:attrName>ppt_y</p:attrName>
                                        </p:attrNameLst>
                                      </p:cBhvr>
                                      <p:rCtr x="-9844" y="-19583"/>
                                    </p:animMotion>
                                  </p:childTnLst>
                                </p:cTn>
                              </p:par>
                              <p:par>
                                <p:cTn id="9" presetID="0" presetClass="path" presetSubtype="0" accel="50000" decel="50000" fill="hold" grpId="0" nodeType="withEffect">
                                  <p:stCondLst>
                                    <p:cond delay="0"/>
                                  </p:stCondLst>
                                  <p:childTnLst>
                                    <p:animMotion origin="layout" path="M -0.07734 -0.00903 L -0.27109 -0.39236 " pathEditMode="relative" rAng="0" ptsTypes="AA">
                                      <p:cBhvr>
                                        <p:cTn id="10" dur="2000" fill="hold"/>
                                        <p:tgtEl>
                                          <p:spTgt spid="17"/>
                                        </p:tgtEl>
                                        <p:attrNameLst>
                                          <p:attrName>ppt_x</p:attrName>
                                          <p:attrName>ppt_y</p:attrName>
                                        </p:attrNameLst>
                                      </p:cBhvr>
                                      <p:rCtr x="-9687" y="-1916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0080" y="1543050"/>
            <a:ext cx="3128963" cy="1107996"/>
          </a:xfrm>
          <a:prstGeom prst="rect">
            <a:avLst/>
          </a:prstGeom>
          <a:noFill/>
        </p:spPr>
        <p:txBody>
          <a:bodyPr wrap="square" rtlCol="0">
            <a:spAutoFit/>
          </a:bodyPr>
          <a:lstStyle/>
          <a:p>
            <a:pPr algn="ctr"/>
            <a:r>
              <a:rPr lang="en-GB" sz="6600" dirty="0"/>
              <a:t>7 + 5</a:t>
            </a:r>
          </a:p>
        </p:txBody>
      </p:sp>
      <p:graphicFrame>
        <p:nvGraphicFramePr>
          <p:cNvPr id="3" name="Table 2"/>
          <p:cNvGraphicFramePr>
            <a:graphicFrameLocks noGrp="1"/>
          </p:cNvGraphicFramePr>
          <p:nvPr>
            <p:extLst/>
          </p:nvPr>
        </p:nvGraphicFramePr>
        <p:xfrm>
          <a:off x="4761394" y="158591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Oval 4"/>
          <p:cNvSpPr/>
          <p:nvPr/>
        </p:nvSpPr>
        <p:spPr>
          <a:xfrm>
            <a:off x="5561394" y="3031175"/>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6" name="Oval 5"/>
          <p:cNvSpPr/>
          <p:nvPr/>
        </p:nvSpPr>
        <p:spPr>
          <a:xfrm>
            <a:off x="4847029" y="2377705"/>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7" name="Oval 6"/>
          <p:cNvSpPr/>
          <p:nvPr/>
        </p:nvSpPr>
        <p:spPr>
          <a:xfrm>
            <a:off x="4854141" y="3031176"/>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8" name="Oval 7"/>
          <p:cNvSpPr/>
          <p:nvPr/>
        </p:nvSpPr>
        <p:spPr>
          <a:xfrm>
            <a:off x="4861266" y="3648351"/>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9" name="Oval 8"/>
          <p:cNvSpPr/>
          <p:nvPr/>
        </p:nvSpPr>
        <p:spPr>
          <a:xfrm>
            <a:off x="5561394" y="3675050"/>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0" name="Oval 9"/>
          <p:cNvSpPr/>
          <p:nvPr/>
        </p:nvSpPr>
        <p:spPr>
          <a:xfrm>
            <a:off x="5561394" y="4418944"/>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1" name="Oval 10"/>
          <p:cNvSpPr/>
          <p:nvPr/>
        </p:nvSpPr>
        <p:spPr>
          <a:xfrm>
            <a:off x="4861266" y="4418943"/>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graphicFrame>
        <p:nvGraphicFramePr>
          <p:cNvPr id="12" name="Table 11"/>
          <p:cNvGraphicFramePr>
            <a:graphicFrameLocks noGrp="1"/>
          </p:cNvGraphicFramePr>
          <p:nvPr>
            <p:extLst/>
          </p:nvPr>
        </p:nvGraphicFramePr>
        <p:xfrm>
          <a:off x="6518787" y="159393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5" name="Oval 14"/>
          <p:cNvSpPr/>
          <p:nvPr/>
        </p:nvSpPr>
        <p:spPr>
          <a:xfrm>
            <a:off x="6618660" y="3031174"/>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6" name="Oval 15"/>
          <p:cNvSpPr/>
          <p:nvPr/>
        </p:nvSpPr>
        <p:spPr>
          <a:xfrm>
            <a:off x="6618660" y="3656372"/>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7" name="Oval 16"/>
          <p:cNvSpPr/>
          <p:nvPr/>
        </p:nvSpPr>
        <p:spPr>
          <a:xfrm>
            <a:off x="7318788" y="3683071"/>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8" name="Oval 17"/>
          <p:cNvSpPr/>
          <p:nvPr/>
        </p:nvSpPr>
        <p:spPr>
          <a:xfrm>
            <a:off x="7318788" y="4426965"/>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9" name="Oval 18"/>
          <p:cNvSpPr/>
          <p:nvPr/>
        </p:nvSpPr>
        <p:spPr>
          <a:xfrm>
            <a:off x="6618660" y="4426963"/>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cxnSp>
        <p:nvCxnSpPr>
          <p:cNvPr id="13" name="Straight Connector 12"/>
          <p:cNvCxnSpPr/>
          <p:nvPr/>
        </p:nvCxnSpPr>
        <p:spPr>
          <a:xfrm flipH="1">
            <a:off x="2314576" y="2486033"/>
            <a:ext cx="414338" cy="545143"/>
          </a:xfrm>
          <a:prstGeom prst="line">
            <a:avLst/>
          </a:prstGeom>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a:off x="2736058" y="2486033"/>
            <a:ext cx="414338" cy="517505"/>
          </a:xfrm>
          <a:prstGeom prst="line">
            <a:avLst/>
          </a:prstGeom>
        </p:spPr>
        <p:style>
          <a:lnRef idx="1">
            <a:schemeClr val="dk1"/>
          </a:lnRef>
          <a:fillRef idx="0">
            <a:schemeClr val="dk1"/>
          </a:fillRef>
          <a:effectRef idx="0">
            <a:schemeClr val="dk1"/>
          </a:effectRef>
          <a:fontRef idx="minor">
            <a:schemeClr val="tx1"/>
          </a:fontRef>
        </p:style>
      </p:cxnSp>
      <p:sp>
        <p:nvSpPr>
          <p:cNvPr id="21" name="Rectangle 20"/>
          <p:cNvSpPr/>
          <p:nvPr/>
        </p:nvSpPr>
        <p:spPr>
          <a:xfrm>
            <a:off x="1930031" y="2821720"/>
            <a:ext cx="614271" cy="1107996"/>
          </a:xfrm>
          <a:prstGeom prst="rect">
            <a:avLst/>
          </a:prstGeom>
        </p:spPr>
        <p:txBody>
          <a:bodyPr wrap="none">
            <a:spAutoFit/>
          </a:bodyPr>
          <a:lstStyle/>
          <a:p>
            <a:pPr algn="ctr"/>
            <a:r>
              <a:rPr lang="en-GB" sz="6600" dirty="0"/>
              <a:t>3</a:t>
            </a:r>
          </a:p>
        </p:txBody>
      </p:sp>
      <p:sp>
        <p:nvSpPr>
          <p:cNvPr id="22" name="Rectangle 21"/>
          <p:cNvSpPr/>
          <p:nvPr/>
        </p:nvSpPr>
        <p:spPr>
          <a:xfrm>
            <a:off x="2919946" y="2792207"/>
            <a:ext cx="614271" cy="1107996"/>
          </a:xfrm>
          <a:prstGeom prst="rect">
            <a:avLst/>
          </a:prstGeom>
        </p:spPr>
        <p:txBody>
          <a:bodyPr wrap="none">
            <a:spAutoFit/>
          </a:bodyPr>
          <a:lstStyle/>
          <a:p>
            <a:pPr algn="ctr"/>
            <a:r>
              <a:rPr lang="en-GB" sz="6600" dirty="0"/>
              <a:t>2</a:t>
            </a:r>
          </a:p>
        </p:txBody>
      </p:sp>
      <p:sp>
        <p:nvSpPr>
          <p:cNvPr id="23" name="Oval 22"/>
          <p:cNvSpPr/>
          <p:nvPr/>
        </p:nvSpPr>
        <p:spPr>
          <a:xfrm rot="20038243">
            <a:off x="1422351" y="1301176"/>
            <a:ext cx="757133" cy="2605828"/>
          </a:xfrm>
          <a:prstGeom prst="ellipse">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n-GB" sz="1350"/>
          </a:p>
        </p:txBody>
      </p:sp>
      <p:sp>
        <p:nvSpPr>
          <p:cNvPr id="2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8061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childTnLst>
                          </p:cTn>
                        </p:par>
                        <p:par>
                          <p:cTn id="13" fill="hold">
                            <p:stCondLst>
                              <p:cond delay="0"/>
                            </p:stCondLst>
                            <p:childTnLst>
                              <p:par>
                                <p:cTn id="14" presetID="0" presetClass="path" presetSubtype="0" accel="50000" decel="50000" fill="hold" grpId="0" nodeType="afterEffect">
                                  <p:stCondLst>
                                    <p:cond delay="0"/>
                                  </p:stCondLst>
                                  <p:childTnLst>
                                    <p:animMotion origin="layout" path="M 0 0 L -0.11875 -0.13055 " pathEditMode="relative" ptsTypes="AA">
                                      <p:cBhvr>
                                        <p:cTn id="15" dur="2000" fill="hold"/>
                                        <p:tgtEl>
                                          <p:spTgt spid="15"/>
                                        </p:tgtEl>
                                        <p:attrNameLst>
                                          <p:attrName>ppt_x</p:attrName>
                                          <p:attrName>ppt_y</p:attrName>
                                        </p:attrNameLst>
                                      </p:cBhvr>
                                    </p:animMotion>
                                  </p:childTnLst>
                                </p:cTn>
                              </p:par>
                              <p:par>
                                <p:cTn id="16" presetID="0" presetClass="path" presetSubtype="0" accel="50000" decel="50000" fill="hold" grpId="0" nodeType="withEffect">
                                  <p:stCondLst>
                                    <p:cond delay="0"/>
                                  </p:stCondLst>
                                  <p:childTnLst>
                                    <p:animMotion origin="layout" path="M 0.075 0.00278 L -0.12188 -0.38888 " pathEditMode="relative" rAng="0" ptsTypes="AA">
                                      <p:cBhvr>
                                        <p:cTn id="17" dur="2000" fill="hold"/>
                                        <p:tgtEl>
                                          <p:spTgt spid="16"/>
                                        </p:tgtEl>
                                        <p:attrNameLst>
                                          <p:attrName>ppt_x</p:attrName>
                                          <p:attrName>ppt_y</p:attrName>
                                        </p:attrNameLst>
                                      </p:cBhvr>
                                      <p:rCtr x="-9844" y="-19583"/>
                                    </p:animMotion>
                                  </p:childTnLst>
                                </p:cTn>
                              </p:par>
                              <p:par>
                                <p:cTn id="18" presetID="0" presetClass="path" presetSubtype="0" accel="50000" decel="50000" fill="hold" grpId="0" nodeType="withEffect">
                                  <p:stCondLst>
                                    <p:cond delay="0"/>
                                  </p:stCondLst>
                                  <p:childTnLst>
                                    <p:animMotion origin="layout" path="M -0.07422 -0.00625 L -0.27109 -0.39236 " pathEditMode="relative" ptsTypes="AA">
                                      <p:cBhvr>
                                        <p:cTn id="19" dur="2000" fill="hold"/>
                                        <p:tgtEl>
                                          <p:spTgt spid="17"/>
                                        </p:tgtEl>
                                        <p:attrNameLst>
                                          <p:attrName>ppt_x</p:attrName>
                                          <p:attrName>ppt_y</p:attrName>
                                        </p:attrNameLst>
                                      </p:cBhvr>
                                    </p:animMotion>
                                  </p:childTnLst>
                                </p:cTn>
                              </p:par>
                            </p:childTnLst>
                          </p:cTn>
                        </p:par>
                        <p:par>
                          <p:cTn id="20" fill="hold">
                            <p:stCondLst>
                              <p:cond delay="2000"/>
                            </p:stCondLst>
                            <p:childTnLst>
                              <p:par>
                                <p:cTn id="21" presetID="1"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21" grpId="0"/>
      <p:bldP spid="22" grpId="0"/>
      <p:bldP spid="2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le 11"/>
          <p:cNvGraphicFramePr>
            <a:graphicFrameLocks noGrp="1"/>
          </p:cNvGraphicFramePr>
          <p:nvPr>
            <p:extLst/>
          </p:nvPr>
        </p:nvGraphicFramePr>
        <p:xfrm>
          <a:off x="6518787" y="159393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2" name="TextBox 1"/>
          <p:cNvSpPr txBox="1"/>
          <p:nvPr/>
        </p:nvSpPr>
        <p:spPr>
          <a:xfrm>
            <a:off x="600080" y="1543050"/>
            <a:ext cx="3128963" cy="1107996"/>
          </a:xfrm>
          <a:prstGeom prst="rect">
            <a:avLst/>
          </a:prstGeom>
          <a:noFill/>
        </p:spPr>
        <p:txBody>
          <a:bodyPr wrap="square" rtlCol="0">
            <a:spAutoFit/>
          </a:bodyPr>
          <a:lstStyle/>
          <a:p>
            <a:pPr algn="ctr"/>
            <a:r>
              <a:rPr lang="en-GB" sz="6600" dirty="0"/>
              <a:t>7 + 5</a:t>
            </a:r>
          </a:p>
        </p:txBody>
      </p:sp>
      <p:graphicFrame>
        <p:nvGraphicFramePr>
          <p:cNvPr id="3" name="Table 2"/>
          <p:cNvGraphicFramePr>
            <a:graphicFrameLocks noGrp="1"/>
          </p:cNvGraphicFramePr>
          <p:nvPr>
            <p:extLst/>
          </p:nvPr>
        </p:nvGraphicFramePr>
        <p:xfrm>
          <a:off x="4761394" y="158591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Oval 4"/>
          <p:cNvSpPr/>
          <p:nvPr/>
        </p:nvSpPr>
        <p:spPr>
          <a:xfrm>
            <a:off x="5561394" y="3000217"/>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6" name="Oval 5"/>
          <p:cNvSpPr/>
          <p:nvPr/>
        </p:nvSpPr>
        <p:spPr>
          <a:xfrm>
            <a:off x="4847029" y="2377705"/>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7" name="Oval 6"/>
          <p:cNvSpPr/>
          <p:nvPr/>
        </p:nvSpPr>
        <p:spPr>
          <a:xfrm>
            <a:off x="4854141" y="3000218"/>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8" name="Oval 7"/>
          <p:cNvSpPr/>
          <p:nvPr/>
        </p:nvSpPr>
        <p:spPr>
          <a:xfrm>
            <a:off x="4861266" y="3617394"/>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9" name="Oval 8"/>
          <p:cNvSpPr/>
          <p:nvPr/>
        </p:nvSpPr>
        <p:spPr>
          <a:xfrm>
            <a:off x="5561394" y="3675050"/>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0" name="Oval 9"/>
          <p:cNvSpPr/>
          <p:nvPr/>
        </p:nvSpPr>
        <p:spPr>
          <a:xfrm>
            <a:off x="5561394" y="4418944"/>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1" name="Oval 10"/>
          <p:cNvSpPr/>
          <p:nvPr/>
        </p:nvSpPr>
        <p:spPr>
          <a:xfrm>
            <a:off x="4861266" y="4418943"/>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5" name="Oval 14"/>
          <p:cNvSpPr/>
          <p:nvPr/>
        </p:nvSpPr>
        <p:spPr>
          <a:xfrm>
            <a:off x="6618660" y="3031174"/>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6" name="Oval 15"/>
          <p:cNvSpPr/>
          <p:nvPr/>
        </p:nvSpPr>
        <p:spPr>
          <a:xfrm>
            <a:off x="6618660" y="3656372"/>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7" name="Oval 16"/>
          <p:cNvSpPr/>
          <p:nvPr/>
        </p:nvSpPr>
        <p:spPr>
          <a:xfrm>
            <a:off x="7318788" y="3683071"/>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8" name="Oval 17"/>
          <p:cNvSpPr/>
          <p:nvPr/>
        </p:nvSpPr>
        <p:spPr>
          <a:xfrm>
            <a:off x="7318788" y="4426965"/>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9" name="Oval 18"/>
          <p:cNvSpPr/>
          <p:nvPr/>
        </p:nvSpPr>
        <p:spPr>
          <a:xfrm>
            <a:off x="6618660" y="4426963"/>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cxnSp>
        <p:nvCxnSpPr>
          <p:cNvPr id="13" name="Straight Connector 12"/>
          <p:cNvCxnSpPr/>
          <p:nvPr/>
        </p:nvCxnSpPr>
        <p:spPr>
          <a:xfrm flipH="1">
            <a:off x="1112245" y="2431830"/>
            <a:ext cx="414338" cy="545143"/>
          </a:xfrm>
          <a:prstGeom prst="line">
            <a:avLst/>
          </a:prstGeom>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a:off x="1533727" y="2431830"/>
            <a:ext cx="414338" cy="517505"/>
          </a:xfrm>
          <a:prstGeom prst="line">
            <a:avLst/>
          </a:prstGeom>
        </p:spPr>
        <p:style>
          <a:lnRef idx="1">
            <a:schemeClr val="dk1"/>
          </a:lnRef>
          <a:fillRef idx="0">
            <a:schemeClr val="dk1"/>
          </a:fillRef>
          <a:effectRef idx="0">
            <a:schemeClr val="dk1"/>
          </a:effectRef>
          <a:fontRef idx="minor">
            <a:schemeClr val="tx1"/>
          </a:fontRef>
        </p:style>
      </p:cxnSp>
      <p:sp>
        <p:nvSpPr>
          <p:cNvPr id="21" name="Rectangle 20"/>
          <p:cNvSpPr/>
          <p:nvPr/>
        </p:nvSpPr>
        <p:spPr>
          <a:xfrm>
            <a:off x="727701" y="2767517"/>
            <a:ext cx="614271" cy="1107996"/>
          </a:xfrm>
          <a:prstGeom prst="rect">
            <a:avLst/>
          </a:prstGeom>
        </p:spPr>
        <p:txBody>
          <a:bodyPr wrap="none">
            <a:spAutoFit/>
          </a:bodyPr>
          <a:lstStyle/>
          <a:p>
            <a:pPr algn="ctr"/>
            <a:r>
              <a:rPr lang="en-GB" sz="6600" dirty="0"/>
              <a:t>2</a:t>
            </a:r>
          </a:p>
        </p:txBody>
      </p:sp>
      <p:sp>
        <p:nvSpPr>
          <p:cNvPr id="22" name="Rectangle 21"/>
          <p:cNvSpPr/>
          <p:nvPr/>
        </p:nvSpPr>
        <p:spPr>
          <a:xfrm>
            <a:off x="1717616" y="2738003"/>
            <a:ext cx="614271" cy="1107996"/>
          </a:xfrm>
          <a:prstGeom prst="rect">
            <a:avLst/>
          </a:prstGeom>
        </p:spPr>
        <p:txBody>
          <a:bodyPr wrap="none">
            <a:spAutoFit/>
          </a:bodyPr>
          <a:lstStyle/>
          <a:p>
            <a:pPr algn="ctr"/>
            <a:r>
              <a:rPr lang="en-GB" sz="6600" dirty="0"/>
              <a:t>5</a:t>
            </a:r>
          </a:p>
        </p:txBody>
      </p:sp>
      <p:sp>
        <p:nvSpPr>
          <p:cNvPr id="23" name="Oval 22"/>
          <p:cNvSpPr/>
          <p:nvPr/>
        </p:nvSpPr>
        <p:spPr>
          <a:xfrm rot="1716020">
            <a:off x="2050014" y="1401486"/>
            <a:ext cx="757133" cy="2605828"/>
          </a:xfrm>
          <a:prstGeom prst="ellipse">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n-GB" sz="1350"/>
          </a:p>
        </p:txBody>
      </p:sp>
      <p:sp>
        <p:nvSpPr>
          <p:cNvPr id="2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22743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childTnLst>
                          </p:cTn>
                        </p:par>
                        <p:par>
                          <p:cTn id="13" fill="hold">
                            <p:stCondLst>
                              <p:cond delay="0"/>
                            </p:stCondLst>
                            <p:childTnLst>
                              <p:par>
                                <p:cTn id="14" presetID="0" presetClass="path" presetSubtype="0" accel="50000" decel="50000" fill="hold" grpId="0" nodeType="afterEffect">
                                  <p:stCondLst>
                                    <p:cond delay="0"/>
                                  </p:stCondLst>
                                  <p:childTnLst>
                                    <p:animMotion origin="layout" path="M 1.25E-6 6.2963E-6 L 0.27031 0.13056 " pathEditMode="relative" ptsTypes="AA">
                                      <p:cBhvr>
                                        <p:cTn id="15" dur="2000" fill="hold"/>
                                        <p:tgtEl>
                                          <p:spTgt spid="6"/>
                                        </p:tgtEl>
                                        <p:attrNameLst>
                                          <p:attrName>ppt_x</p:attrName>
                                          <p:attrName>ppt_y</p:attrName>
                                        </p:attrNameLst>
                                      </p:cBhvr>
                                    </p:animMotion>
                                  </p:childTnLst>
                                </p:cTn>
                              </p:par>
                              <p:par>
                                <p:cTn id="16" presetID="0" presetClass="path" presetSubtype="0" accel="50000" decel="50000" fill="hold" grpId="0" nodeType="withEffect">
                                  <p:stCondLst>
                                    <p:cond delay="0"/>
                                  </p:stCondLst>
                                  <p:childTnLst>
                                    <p:animMotion origin="layout" path="M 0 2.22222E-6 L 0.19531 -0.26111 " pathEditMode="relative" rAng="0" ptsTypes="AA">
                                      <p:cBhvr>
                                        <p:cTn id="17" dur="2000" fill="hold"/>
                                        <p:tgtEl>
                                          <p:spTgt spid="7"/>
                                        </p:tgtEl>
                                        <p:attrNameLst>
                                          <p:attrName>ppt_x</p:attrName>
                                          <p:attrName>ppt_y</p:attrName>
                                        </p:attrNameLst>
                                      </p:cBhvr>
                                      <p:rCtr x="9766" y="-13056"/>
                                    </p:animMotion>
                                  </p:childTnLst>
                                </p:cTn>
                              </p:par>
                              <p:par>
                                <p:cTn id="18" presetID="0" presetClass="path" presetSubtype="0" accel="50000" decel="50000" fill="hold" grpId="0" nodeType="withEffect">
                                  <p:stCondLst>
                                    <p:cond delay="0"/>
                                  </p:stCondLst>
                                  <p:childTnLst>
                                    <p:animMotion origin="layout" path="M -3.75E-6 2.22222E-6 L 0.19375 -0.25556 " pathEditMode="relative" rAng="0" ptsTypes="AA">
                                      <p:cBhvr>
                                        <p:cTn id="19" dur="2000" fill="hold"/>
                                        <p:tgtEl>
                                          <p:spTgt spid="5"/>
                                        </p:tgtEl>
                                        <p:attrNameLst>
                                          <p:attrName>ppt_x</p:attrName>
                                          <p:attrName>ppt_y</p:attrName>
                                        </p:attrNameLst>
                                      </p:cBhvr>
                                      <p:rCtr x="9687" y="-12778"/>
                                    </p:animMotion>
                                  </p:childTnLst>
                                </p:cTn>
                              </p:par>
                              <p:par>
                                <p:cTn id="20" presetID="0" presetClass="path" presetSubtype="0" accel="50000" decel="50000" fill="hold" grpId="0" nodeType="withEffect">
                                  <p:stCondLst>
                                    <p:cond delay="0"/>
                                  </p:stCondLst>
                                  <p:childTnLst>
                                    <p:animMotion origin="layout" path="M -1.25E-6 4.81481E-6 L 0.19375 -0.25556 " pathEditMode="relative" rAng="0" ptsTypes="AA">
                                      <p:cBhvr>
                                        <p:cTn id="21" dur="2000" fill="hold"/>
                                        <p:tgtEl>
                                          <p:spTgt spid="8"/>
                                        </p:tgtEl>
                                        <p:attrNameLst>
                                          <p:attrName>ppt_x</p:attrName>
                                          <p:attrName>ppt_y</p:attrName>
                                        </p:attrNameLst>
                                      </p:cBhvr>
                                      <p:rCtr x="9687" y="-12778"/>
                                    </p:animMotion>
                                  </p:childTnLst>
                                </p:cTn>
                              </p:par>
                              <p:par>
                                <p:cTn id="22" presetID="0" presetClass="path" presetSubtype="0" accel="50000" decel="50000" fill="hold" grpId="0" nodeType="withEffect">
                                  <p:stCondLst>
                                    <p:cond delay="0"/>
                                  </p:stCondLst>
                                  <p:childTnLst>
                                    <p:animMotion origin="layout" path="M -3.75E-6 2.22222E-6 L 0.19063 -0.26667 " pathEditMode="relative" rAng="0" ptsTypes="AA">
                                      <p:cBhvr>
                                        <p:cTn id="23" dur="2000" fill="hold"/>
                                        <p:tgtEl>
                                          <p:spTgt spid="9"/>
                                        </p:tgtEl>
                                        <p:attrNameLst>
                                          <p:attrName>ppt_x</p:attrName>
                                          <p:attrName>ppt_y</p:attrName>
                                        </p:attrNameLst>
                                      </p:cBhvr>
                                      <p:rCtr x="9531" y="-13333"/>
                                    </p:animMotion>
                                  </p:childTnLst>
                                </p:cTn>
                              </p:par>
                            </p:childTnLst>
                          </p:cTn>
                        </p:par>
                        <p:par>
                          <p:cTn id="24" fill="hold">
                            <p:stCondLst>
                              <p:cond delay="2000"/>
                            </p:stCondLst>
                            <p:childTnLst>
                              <p:par>
                                <p:cTn id="25" presetID="1" presetClass="entr" presetSubtype="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21" grpId="0"/>
      <p:bldP spid="22" grpId="0"/>
      <p:bldP spid="2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nvPr>
        </p:nvGraphicFramePr>
        <p:xfrm>
          <a:off x="323528" y="1773208"/>
          <a:ext cx="8437133" cy="3655789"/>
        </p:xfrm>
        <a:graphic>
          <a:graphicData uri="http://schemas.openxmlformats.org/presentationml/2006/ole">
            <mc:AlternateContent xmlns:mc="http://schemas.openxmlformats.org/markup-compatibility/2006">
              <mc:Choice xmlns:v="urn:schemas-microsoft-com:vml" Requires="v">
                <p:oleObj spid="_x0000_s2055" name="Document" r:id="rId3" imgW="5902642" imgH="2557913" progId="Word.Document.12">
                  <p:embed/>
                </p:oleObj>
              </mc:Choice>
              <mc:Fallback>
                <p:oleObj name="Document" r:id="rId3" imgW="5902642" imgH="2557913" progId="Word.Document.12">
                  <p:embed/>
                  <p:pic>
                    <p:nvPicPr>
                      <p:cNvPr id="2" name="Object 1"/>
                      <p:cNvPicPr/>
                      <p:nvPr/>
                    </p:nvPicPr>
                    <p:blipFill>
                      <a:blip r:embed="rId4"/>
                      <a:stretch>
                        <a:fillRect/>
                      </a:stretch>
                    </p:blipFill>
                    <p:spPr>
                      <a:xfrm>
                        <a:off x="323528" y="1773208"/>
                        <a:ext cx="8437133" cy="3655789"/>
                      </a:xfrm>
                      <a:prstGeom prst="rect">
                        <a:avLst/>
                      </a:prstGeom>
                    </p:spPr>
                  </p:pic>
                </p:oleObj>
              </mc:Fallback>
            </mc:AlternateContent>
          </a:graphicData>
        </a:graphic>
      </p:graphicFrame>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449925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71475" y="1737613"/>
            <a:ext cx="8705188" cy="3220149"/>
          </a:xfrm>
          <a:prstGeom prst="rect">
            <a:avLst/>
          </a:prstGeom>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00879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3360" y="388046"/>
            <a:ext cx="4272915" cy="5958462"/>
          </a:xfrm>
          <a:prstGeom prst="rect">
            <a:avLst/>
          </a:prstGeom>
        </p:spPr>
      </p:pic>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927543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42938" y="223837"/>
            <a:ext cx="5029200" cy="6185165"/>
          </a:xfrm>
          <a:prstGeom prst="rect">
            <a:avLst/>
          </a:prstGeom>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10084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0974" y="1190625"/>
            <a:ext cx="6710819" cy="5038725"/>
          </a:xfrm>
          <a:prstGeom prst="rect">
            <a:avLst/>
          </a:prstGeom>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38324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3168" y="1571626"/>
            <a:ext cx="8980832" cy="3743324"/>
          </a:xfrm>
          <a:prstGeom prst="rect">
            <a:avLst/>
          </a:prstGeom>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787227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8600" y="2078285"/>
            <a:ext cx="8472488" cy="2350839"/>
          </a:xfrm>
          <a:prstGeom prst="rect">
            <a:avLst/>
          </a:prstGeom>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43994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32350" y="1759903"/>
            <a:ext cx="8611613" cy="4226559"/>
          </a:xfrm>
          <a:prstGeom prst="rect">
            <a:avLst/>
          </a:prstGeom>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979461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0500" y="952500"/>
            <a:ext cx="8763000" cy="4953000"/>
          </a:xfrm>
          <a:prstGeom prst="rect">
            <a:avLst/>
          </a:prstGeom>
        </p:spPr>
      </p:pic>
      <p:sp>
        <p:nvSpPr>
          <p:cNvPr id="3" name="TextBox 2"/>
          <p:cNvSpPr txBox="1"/>
          <p:nvPr/>
        </p:nvSpPr>
        <p:spPr>
          <a:xfrm>
            <a:off x="190500" y="256478"/>
            <a:ext cx="3890846" cy="584775"/>
          </a:xfrm>
          <a:prstGeom prst="rect">
            <a:avLst/>
          </a:prstGeom>
          <a:noFill/>
        </p:spPr>
        <p:txBody>
          <a:bodyPr wrap="square" rtlCol="0">
            <a:spAutoFit/>
          </a:bodyPr>
          <a:lstStyle/>
          <a:p>
            <a:r>
              <a:rPr lang="en-GB" sz="3200" b="1" dirty="0" smtClean="0">
                <a:solidFill>
                  <a:srgbClr val="FF0000"/>
                </a:solidFill>
              </a:rPr>
              <a:t>Double </a:t>
            </a:r>
            <a:r>
              <a:rPr lang="en-GB" sz="3200" b="1" smtClean="0">
                <a:solidFill>
                  <a:srgbClr val="FF0000"/>
                </a:solidFill>
              </a:rPr>
              <a:t>and Half ??</a:t>
            </a:r>
            <a:endParaRPr lang="en-GB" sz="3200" b="1" dirty="0">
              <a:solidFill>
                <a:srgbClr val="FF0000"/>
              </a:solidFill>
            </a:endParaRPr>
          </a:p>
        </p:txBody>
      </p:sp>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163072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85945" y="1693515"/>
            <a:ext cx="5172122" cy="692497"/>
          </a:xfrm>
          <a:prstGeom prst="rect">
            <a:avLst/>
          </a:prstGeom>
          <a:noFill/>
        </p:spPr>
        <p:txBody>
          <a:bodyPr wrap="none" lIns="68580" tIns="34290" rIns="68580" bIns="34290">
            <a:spAutoFit/>
          </a:bodyPr>
          <a:lstStyle/>
          <a:p>
            <a:pPr algn="ctr"/>
            <a:r>
              <a:rPr lang="en-US" sz="405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Teaching </a:t>
            </a:r>
            <a:r>
              <a:rPr lang="en-US" sz="405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Multiplication</a:t>
            </a:r>
            <a:endParaRPr lang="en-US" sz="405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8951" y="2803925"/>
            <a:ext cx="1228725" cy="1250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29681" y="4400558"/>
            <a:ext cx="754467" cy="5464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7031" y="2803925"/>
            <a:ext cx="1228725" cy="1250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761" y="4400558"/>
            <a:ext cx="754467" cy="5464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3676" y="2803925"/>
            <a:ext cx="1228725" cy="1250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44406" y="4400557"/>
            <a:ext cx="754467" cy="5464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13"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926466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8951" y="2803925"/>
            <a:ext cx="1228725" cy="1250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29681" y="4400558"/>
            <a:ext cx="754467" cy="5464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7031" y="2803925"/>
            <a:ext cx="1228725" cy="1250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761" y="4400558"/>
            <a:ext cx="754467" cy="5464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3676" y="2803925"/>
            <a:ext cx="1228725" cy="1250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44406" y="4400557"/>
            <a:ext cx="754467" cy="5464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3743078" y="1758003"/>
            <a:ext cx="2712602" cy="715581"/>
          </a:xfrm>
          <a:prstGeom prst="rect">
            <a:avLst/>
          </a:prstGeom>
          <a:noFill/>
        </p:spPr>
        <p:txBody>
          <a:bodyPr wrap="none" rtlCol="0">
            <a:spAutoFit/>
          </a:bodyPr>
          <a:lstStyle/>
          <a:p>
            <a:r>
              <a:rPr lang="en-GB" sz="4050" dirty="0"/>
              <a:t>2 + 2 + 2 = 6</a:t>
            </a:r>
          </a:p>
        </p:txBody>
      </p:sp>
      <p:sp>
        <p:nvSpPr>
          <p:cNvPr id="12"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13"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18178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541879" y="2773601"/>
            <a:ext cx="2510594" cy="1134308"/>
            <a:chOff x="3091935" y="2595566"/>
            <a:chExt cx="6324600" cy="2857507"/>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19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957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937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9701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82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5875" y="4724409"/>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2" name="TextBox 1"/>
          <p:cNvSpPr txBox="1"/>
          <p:nvPr/>
        </p:nvSpPr>
        <p:spPr>
          <a:xfrm>
            <a:off x="1494430" y="1758003"/>
            <a:ext cx="7011538" cy="715581"/>
          </a:xfrm>
          <a:prstGeom prst="rect">
            <a:avLst/>
          </a:prstGeom>
          <a:noFill/>
        </p:spPr>
        <p:txBody>
          <a:bodyPr wrap="square" rtlCol="0">
            <a:spAutoFit/>
          </a:bodyPr>
          <a:lstStyle/>
          <a:p>
            <a:r>
              <a:rPr lang="en-GB" sz="4050" dirty="0"/>
              <a:t>What if there were 9 explorers?</a:t>
            </a:r>
          </a:p>
        </p:txBody>
      </p:sp>
      <p:grpSp>
        <p:nvGrpSpPr>
          <p:cNvPr id="12" name="Group 11"/>
          <p:cNvGrpSpPr/>
          <p:nvPr/>
        </p:nvGrpSpPr>
        <p:grpSpPr>
          <a:xfrm>
            <a:off x="3437152" y="2773601"/>
            <a:ext cx="2510594" cy="1134308"/>
            <a:chOff x="3091935" y="2595566"/>
            <a:chExt cx="6324600" cy="2857507"/>
          </a:xfrm>
        </p:grpSpPr>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19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957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937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9701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82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5875" y="4724409"/>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19" name="Group 18"/>
          <p:cNvGrpSpPr/>
          <p:nvPr/>
        </p:nvGrpSpPr>
        <p:grpSpPr>
          <a:xfrm>
            <a:off x="6290872" y="2773601"/>
            <a:ext cx="2510594" cy="1134308"/>
            <a:chOff x="3091935" y="2595566"/>
            <a:chExt cx="6324600" cy="2857507"/>
          </a:xfrm>
        </p:grpSpPr>
        <p:pic>
          <p:nvPicPr>
            <p:cNvPr id="2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19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957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937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9701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82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5875" y="4724409"/>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26" name="TextBox 25"/>
          <p:cNvSpPr txBox="1"/>
          <p:nvPr/>
        </p:nvSpPr>
        <p:spPr>
          <a:xfrm>
            <a:off x="685801" y="4206069"/>
            <a:ext cx="7517951" cy="715581"/>
          </a:xfrm>
          <a:prstGeom prst="rect">
            <a:avLst/>
          </a:prstGeom>
          <a:noFill/>
        </p:spPr>
        <p:txBody>
          <a:bodyPr wrap="square" rtlCol="0">
            <a:spAutoFit/>
          </a:bodyPr>
          <a:lstStyle/>
          <a:p>
            <a:r>
              <a:rPr lang="en-GB" sz="4050" dirty="0"/>
              <a:t>2 + 2 + 2 + 2 + 2 + 2 + 2 + 2 + 2 = 18</a:t>
            </a:r>
          </a:p>
        </p:txBody>
      </p:sp>
      <p:sp>
        <p:nvSpPr>
          <p:cNvPr id="27"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8"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991592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541879" y="2773601"/>
            <a:ext cx="2510594" cy="1134308"/>
            <a:chOff x="3091935" y="2595566"/>
            <a:chExt cx="6324600" cy="2857507"/>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19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957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937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9701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82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5875" y="4724409"/>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2" name="TextBox 1"/>
          <p:cNvSpPr txBox="1"/>
          <p:nvPr/>
        </p:nvSpPr>
        <p:spPr>
          <a:xfrm>
            <a:off x="1494430" y="1758003"/>
            <a:ext cx="7011538" cy="715581"/>
          </a:xfrm>
          <a:prstGeom prst="rect">
            <a:avLst/>
          </a:prstGeom>
          <a:noFill/>
        </p:spPr>
        <p:txBody>
          <a:bodyPr wrap="square" rtlCol="0">
            <a:spAutoFit/>
          </a:bodyPr>
          <a:lstStyle/>
          <a:p>
            <a:r>
              <a:rPr lang="en-GB" sz="4050" dirty="0"/>
              <a:t>What if there were 9 explorers?</a:t>
            </a:r>
          </a:p>
        </p:txBody>
      </p:sp>
      <p:grpSp>
        <p:nvGrpSpPr>
          <p:cNvPr id="12" name="Group 11"/>
          <p:cNvGrpSpPr/>
          <p:nvPr/>
        </p:nvGrpSpPr>
        <p:grpSpPr>
          <a:xfrm>
            <a:off x="3437152" y="2773601"/>
            <a:ext cx="2510594" cy="1134308"/>
            <a:chOff x="3091935" y="2595566"/>
            <a:chExt cx="6324600" cy="2857507"/>
          </a:xfrm>
        </p:grpSpPr>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19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957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937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9701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82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5875" y="4724409"/>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19" name="Group 18"/>
          <p:cNvGrpSpPr/>
          <p:nvPr/>
        </p:nvGrpSpPr>
        <p:grpSpPr>
          <a:xfrm>
            <a:off x="6290872" y="2773601"/>
            <a:ext cx="2510594" cy="1134308"/>
            <a:chOff x="3091935" y="2595566"/>
            <a:chExt cx="6324600" cy="2857507"/>
          </a:xfrm>
        </p:grpSpPr>
        <p:pic>
          <p:nvPicPr>
            <p:cNvPr id="2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19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957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937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9701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82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5875" y="4724409"/>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26" name="TextBox 25"/>
          <p:cNvSpPr txBox="1"/>
          <p:nvPr/>
        </p:nvSpPr>
        <p:spPr>
          <a:xfrm>
            <a:off x="3346687" y="4238482"/>
            <a:ext cx="2702867" cy="715581"/>
          </a:xfrm>
          <a:prstGeom prst="rect">
            <a:avLst/>
          </a:prstGeom>
          <a:noFill/>
        </p:spPr>
        <p:txBody>
          <a:bodyPr wrap="square" rtlCol="0">
            <a:spAutoFit/>
          </a:bodyPr>
          <a:lstStyle/>
          <a:p>
            <a:r>
              <a:rPr lang="en-GB" sz="4050" dirty="0"/>
              <a:t>2 × 9 = 18</a:t>
            </a:r>
          </a:p>
        </p:txBody>
      </p:sp>
      <p:sp>
        <p:nvSpPr>
          <p:cNvPr id="27"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8"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1028279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94430" y="1758003"/>
            <a:ext cx="7011538" cy="715581"/>
          </a:xfrm>
          <a:prstGeom prst="rect">
            <a:avLst/>
          </a:prstGeom>
          <a:noFill/>
        </p:spPr>
        <p:txBody>
          <a:bodyPr wrap="square" rtlCol="0">
            <a:spAutoFit/>
          </a:bodyPr>
          <a:lstStyle/>
          <a:p>
            <a:r>
              <a:rPr lang="en-GB" sz="4050" dirty="0"/>
              <a:t>What if there were 8 explorers?</a:t>
            </a:r>
          </a:p>
        </p:txBody>
      </p:sp>
      <p:grpSp>
        <p:nvGrpSpPr>
          <p:cNvPr id="4" name="Group 3"/>
          <p:cNvGrpSpPr/>
          <p:nvPr/>
        </p:nvGrpSpPr>
        <p:grpSpPr>
          <a:xfrm>
            <a:off x="926087" y="2773601"/>
            <a:ext cx="7335131" cy="1134308"/>
            <a:chOff x="722504" y="2555135"/>
            <a:chExt cx="9780174" cy="1512410"/>
          </a:xfrm>
        </p:grpSpPr>
        <p:grpSp>
          <p:nvGrpSpPr>
            <p:cNvPr id="3" name="Group 2"/>
            <p:cNvGrpSpPr/>
            <p:nvPr/>
          </p:nvGrpSpPr>
          <p:grpSpPr>
            <a:xfrm>
              <a:off x="722504" y="2555135"/>
              <a:ext cx="3347459" cy="1512410"/>
              <a:chOff x="3091935" y="2595566"/>
              <a:chExt cx="6324600" cy="2857507"/>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19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957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937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9701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82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5875" y="4724409"/>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12" name="Group 11"/>
            <p:cNvGrpSpPr/>
            <p:nvPr/>
          </p:nvGrpSpPr>
          <p:grpSpPr>
            <a:xfrm>
              <a:off x="4582869" y="2555135"/>
              <a:ext cx="3347459" cy="1512410"/>
              <a:chOff x="3091935" y="2595566"/>
              <a:chExt cx="6324600" cy="2857507"/>
            </a:xfrm>
          </p:grpSpPr>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19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957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937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9701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82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5875" y="4724409"/>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2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7829" y="2555135"/>
              <a:ext cx="867113" cy="882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65971" y="3681881"/>
              <a:ext cx="532428" cy="3856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35565" y="2555135"/>
              <a:ext cx="867113" cy="882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13708" y="3681881"/>
              <a:ext cx="532428" cy="3856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26" name="TextBox 25"/>
          <p:cNvSpPr txBox="1"/>
          <p:nvPr/>
        </p:nvSpPr>
        <p:spPr>
          <a:xfrm>
            <a:off x="3346687" y="4238482"/>
            <a:ext cx="2702867" cy="715581"/>
          </a:xfrm>
          <a:prstGeom prst="rect">
            <a:avLst/>
          </a:prstGeom>
          <a:noFill/>
        </p:spPr>
        <p:txBody>
          <a:bodyPr wrap="square" rtlCol="0">
            <a:spAutoFit/>
          </a:bodyPr>
          <a:lstStyle/>
          <a:p>
            <a:r>
              <a:rPr lang="en-GB" sz="4050" dirty="0"/>
              <a:t>2 × 8 = 16</a:t>
            </a:r>
          </a:p>
        </p:txBody>
      </p:sp>
      <p:sp>
        <p:nvSpPr>
          <p:cNvPr id="2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5"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451834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4350" y="1809082"/>
            <a:ext cx="5831714" cy="975041"/>
          </a:xfrm>
        </p:spPr>
        <p:txBody>
          <a:bodyPr>
            <a:noAutofit/>
          </a:bodyPr>
          <a:lstStyle/>
          <a:p>
            <a:r>
              <a:rPr lang="en-GB" b="1" dirty="0">
                <a:latin typeface="Cambria" panose="02040503050406030204" pitchFamily="18" charset="0"/>
              </a:rPr>
              <a:t>Mental ability vs. Written methods</a:t>
            </a:r>
            <a:endParaRPr lang="en-GB" dirty="0">
              <a:latin typeface="Cambria" panose="02040503050406030204" pitchFamily="18" charset="0"/>
            </a:endParaRPr>
          </a:p>
        </p:txBody>
      </p:sp>
      <p:sp>
        <p:nvSpPr>
          <p:cNvPr id="4" name="Footer Placeholder 7"/>
          <p:cNvSpPr txBox="1">
            <a:spLocks/>
          </p:cNvSpPr>
          <p:nvPr/>
        </p:nvSpPr>
        <p:spPr bwMode="auto">
          <a:xfrm>
            <a:off x="4838409" y="6416485"/>
            <a:ext cx="2475309" cy="205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900" dirty="0">
                <a:solidFill>
                  <a:srgbClr val="C00000"/>
                </a:solidFill>
                <a:latin typeface="Century Gothic" panose="020B0502020202020204" pitchFamily="34" charset="0"/>
              </a:rPr>
              <a:t>Grow in Love, Live in Peace</a:t>
            </a:r>
            <a:endParaRPr lang="en-GB" altLang="en-US" sz="9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001000" y="5691798"/>
            <a:ext cx="707344" cy="930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4"/>
          <a:stretch>
            <a:fillRect/>
          </a:stretch>
        </p:blipFill>
        <p:spPr>
          <a:xfrm>
            <a:off x="244350" y="2294053"/>
            <a:ext cx="6072297" cy="3198002"/>
          </a:xfrm>
          <a:prstGeom prst="rect">
            <a:avLst/>
          </a:prstGeom>
        </p:spPr>
      </p:pic>
      <p:pic>
        <p:nvPicPr>
          <p:cNvPr id="10" name="Picture 9"/>
          <p:cNvPicPr>
            <a:picLocks noChangeAspect="1"/>
          </p:cNvPicPr>
          <p:nvPr/>
        </p:nvPicPr>
        <p:blipFill>
          <a:blip r:embed="rId5"/>
          <a:stretch>
            <a:fillRect/>
          </a:stretch>
        </p:blipFill>
        <p:spPr>
          <a:xfrm>
            <a:off x="6397285" y="3599768"/>
            <a:ext cx="2624693" cy="12159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Right Arrow 10"/>
          <p:cNvSpPr/>
          <p:nvPr/>
        </p:nvSpPr>
        <p:spPr>
          <a:xfrm rot="1650656">
            <a:off x="5491732" y="2626155"/>
            <a:ext cx="821987" cy="44012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Tree>
    <p:extLst>
      <p:ext uri="{BB962C8B-B14F-4D97-AF65-F5344CB8AC3E}">
        <p14:creationId xmlns:p14="http://schemas.microsoft.com/office/powerpoint/2010/main" val="398298974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28750" y="1382316"/>
            <a:ext cx="6286500" cy="4093369"/>
          </a:xfrm>
          <a:prstGeom prst="rect">
            <a:avLst/>
          </a:prstGeom>
        </p:spPr>
      </p:pic>
      <p:sp>
        <p:nvSpPr>
          <p:cNvPr id="3" name="TextBox 2"/>
          <p:cNvSpPr txBox="1"/>
          <p:nvPr/>
        </p:nvSpPr>
        <p:spPr>
          <a:xfrm>
            <a:off x="1797627" y="1036067"/>
            <a:ext cx="6504513" cy="369332"/>
          </a:xfrm>
          <a:prstGeom prst="rect">
            <a:avLst/>
          </a:prstGeom>
          <a:noFill/>
        </p:spPr>
        <p:txBody>
          <a:bodyPr wrap="square" rtlCol="0">
            <a:spAutoFit/>
          </a:bodyPr>
          <a:lstStyle/>
          <a:p>
            <a:r>
              <a:rPr lang="en-US" dirty="0">
                <a:latin typeface="Letter-join 6" panose="02000805000000020003" pitchFamily="50" charset="0"/>
              </a:rPr>
              <a:t>How do we develop reasoning in lessons? </a:t>
            </a:r>
            <a:endParaRPr lang="en-GB" dirty="0">
              <a:latin typeface="Letter-join 6" panose="02000805000000020003" pitchFamily="50" charset="0"/>
            </a:endParaRPr>
          </a:p>
        </p:txBody>
      </p:sp>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064196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5537" y="2029894"/>
            <a:ext cx="8647387" cy="2077492"/>
          </a:xfrm>
          <a:prstGeom prst="rect">
            <a:avLst/>
          </a:prstGeom>
          <a:solidFill>
            <a:srgbClr val="FFFF00"/>
          </a:solidFill>
        </p:spPr>
        <p:txBody>
          <a:bodyPr wrap="square">
            <a:spAutoFit/>
          </a:bodyPr>
          <a:lstStyle/>
          <a:p>
            <a:r>
              <a:rPr lang="en-GB" dirty="0"/>
              <a:t>We will conduct a </a:t>
            </a:r>
            <a:r>
              <a:rPr lang="en-GB" sz="2100" b="1" u="sng" dirty="0">
                <a:solidFill>
                  <a:srgbClr val="FF0000"/>
                </a:solidFill>
              </a:rPr>
              <a:t>national voluntary pilot between 10 June and 28 June 2019</a:t>
            </a:r>
            <a:r>
              <a:rPr lang="en-GB" dirty="0"/>
              <a:t>, to allow schools to familiarise themselves with the check before it becomes statutory in June 2020.</a:t>
            </a:r>
          </a:p>
          <a:p>
            <a:endParaRPr lang="en-GB" dirty="0"/>
          </a:p>
          <a:p>
            <a:r>
              <a:rPr lang="en-GB" b="1" dirty="0">
                <a:solidFill>
                  <a:srgbClr val="FF0000"/>
                </a:solidFill>
              </a:rPr>
              <a:t>The national curriculum specifies that pupils should be taught to recall the multiplication tables up to and including 12x12 by the end of year 4.</a:t>
            </a:r>
          </a:p>
          <a:p>
            <a:endParaRPr lang="en-GB" dirty="0"/>
          </a:p>
        </p:txBody>
      </p:sp>
      <p:sp>
        <p:nvSpPr>
          <p:cNvPr id="6" name="Rectangle 5"/>
          <p:cNvSpPr/>
          <p:nvPr/>
        </p:nvSpPr>
        <p:spPr>
          <a:xfrm>
            <a:off x="55180" y="945126"/>
            <a:ext cx="8868102" cy="923330"/>
          </a:xfrm>
          <a:prstGeom prst="rect">
            <a:avLst/>
          </a:prstGeom>
        </p:spPr>
        <p:txBody>
          <a:bodyPr wrap="square">
            <a:spAutoFit/>
          </a:bodyPr>
          <a:lstStyle/>
          <a:p>
            <a:r>
              <a:rPr lang="en-GB" b="1" dirty="0">
                <a:solidFill>
                  <a:srgbClr val="333333"/>
                </a:solidFill>
                <a:latin typeface="Nunito"/>
              </a:rPr>
              <a:t>On 14 September 2017 the Department for Education announced that the Times Tables Check will now be administered for children in </a:t>
            </a:r>
            <a:r>
              <a:rPr lang="en-GB" b="1" dirty="0">
                <a:solidFill>
                  <a:srgbClr val="FA871E"/>
                </a:solidFill>
                <a:latin typeface="Nunito"/>
                <a:hlinkClick r:id="rId2"/>
              </a:rPr>
              <a:t>Year 4</a:t>
            </a:r>
            <a:r>
              <a:rPr lang="en-GB" b="1" dirty="0">
                <a:solidFill>
                  <a:srgbClr val="333333"/>
                </a:solidFill>
                <a:latin typeface="Nunito"/>
              </a:rPr>
              <a:t>, starting in the 2019-20 academic year. </a:t>
            </a:r>
            <a:endParaRPr lang="en-GB" dirty="0"/>
          </a:p>
        </p:txBody>
      </p:sp>
      <p:sp>
        <p:nvSpPr>
          <p:cNvPr id="7" name="Rectangle 6"/>
          <p:cNvSpPr/>
          <p:nvPr/>
        </p:nvSpPr>
        <p:spPr>
          <a:xfrm>
            <a:off x="465083" y="4355563"/>
            <a:ext cx="7882759" cy="1200329"/>
          </a:xfrm>
          <a:prstGeom prst="rect">
            <a:avLst/>
          </a:prstGeom>
        </p:spPr>
        <p:txBody>
          <a:bodyPr wrap="square">
            <a:spAutoFit/>
          </a:bodyPr>
          <a:lstStyle/>
          <a:p>
            <a:r>
              <a:rPr lang="en-GB" b="1" dirty="0">
                <a:solidFill>
                  <a:srgbClr val="0070C0"/>
                </a:solidFill>
                <a:latin typeface="Nunito"/>
              </a:rPr>
              <a:t>Children will be tested using an on-screen check, where they will have to answer multiplication questions against the clock. The test will last no longer than 5 minutes and is similar to other tests already used by primary schools. Their answers will be marked instantly</a:t>
            </a:r>
            <a:r>
              <a:rPr lang="en-GB" b="1" dirty="0">
                <a:solidFill>
                  <a:srgbClr val="333333"/>
                </a:solidFill>
                <a:latin typeface="Nunito"/>
              </a:rPr>
              <a:t>.</a:t>
            </a:r>
            <a:endParaRPr lang="en-GB" b="1" dirty="0"/>
          </a:p>
        </p:txBody>
      </p:sp>
      <p:sp>
        <p:nvSpPr>
          <p:cNvPr id="8"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9"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302155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The Importance of Bar Models</a:t>
            </a:r>
            <a:endParaRPr lang="en-US" dirty="0"/>
          </a:p>
        </p:txBody>
      </p:sp>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568712" y="4594683"/>
            <a:ext cx="4572000" cy="646331"/>
          </a:xfrm>
          <a:prstGeom prst="rect">
            <a:avLst/>
          </a:prstGeom>
        </p:spPr>
        <p:txBody>
          <a:bodyPr>
            <a:spAutoFit/>
          </a:bodyPr>
          <a:lstStyle/>
          <a:p>
            <a:r>
              <a:rPr lang="en-GB" dirty="0"/>
              <a:t>https://learnzillion.com/lesson_plans/5400-solve-word-problems-by-drawing-bar-models/</a:t>
            </a:r>
          </a:p>
        </p:txBody>
      </p:sp>
    </p:spTree>
    <p:extLst>
      <p:ext uri="{BB962C8B-B14F-4D97-AF65-F5344CB8AC3E}">
        <p14:creationId xmlns:p14="http://schemas.microsoft.com/office/powerpoint/2010/main" val="147720787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683568" y="1160748"/>
            <a:ext cx="2002692" cy="1674186"/>
            <a:chOff x="2088232" y="548680"/>
            <a:chExt cx="4716016" cy="5256584"/>
          </a:xfrm>
        </p:grpSpPr>
        <p:sp>
          <p:nvSpPr>
            <p:cNvPr id="2" name="Oval 1"/>
            <p:cNvSpPr/>
            <p:nvPr/>
          </p:nvSpPr>
          <p:spPr>
            <a:xfrm>
              <a:off x="2987824" y="548680"/>
              <a:ext cx="2664296" cy="2664296"/>
            </a:xfrm>
            <a:prstGeom prst="ellipse">
              <a:avLst/>
            </a:prstGeom>
            <a:solidFill>
              <a:schemeClr val="accent3">
                <a:lumMod val="60000"/>
                <a:lumOff val="4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500" dirty="0">
                  <a:solidFill>
                    <a:schemeClr val="tx1"/>
                  </a:solidFill>
                  <a:latin typeface="Comic Sans MS" pitchFamily="66" charset="0"/>
                </a:rPr>
                <a:t>6</a:t>
              </a:r>
            </a:p>
          </p:txBody>
        </p:sp>
        <p:sp>
          <p:nvSpPr>
            <p:cNvPr id="3" name="Oval 2"/>
            <p:cNvSpPr/>
            <p:nvPr/>
          </p:nvSpPr>
          <p:spPr>
            <a:xfrm>
              <a:off x="2088232" y="4005064"/>
              <a:ext cx="1800200" cy="1800200"/>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latin typeface="Comic Sans MS" pitchFamily="66" charset="0"/>
                </a:rPr>
                <a:t>3</a:t>
              </a:r>
            </a:p>
          </p:txBody>
        </p:sp>
        <p:sp>
          <p:nvSpPr>
            <p:cNvPr id="5" name="Oval 4"/>
            <p:cNvSpPr/>
            <p:nvPr/>
          </p:nvSpPr>
          <p:spPr>
            <a:xfrm>
              <a:off x="5004048" y="4005064"/>
              <a:ext cx="1800200" cy="1800200"/>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latin typeface="Comic Sans MS" pitchFamily="66" charset="0"/>
                </a:rPr>
                <a:t>3</a:t>
              </a:r>
            </a:p>
          </p:txBody>
        </p:sp>
        <p:cxnSp>
          <p:nvCxnSpPr>
            <p:cNvPr id="7" name="Straight Connector 6"/>
            <p:cNvCxnSpPr>
              <a:stCxn id="2" idx="3"/>
              <a:endCxn id="3" idx="0"/>
            </p:cNvCxnSpPr>
            <p:nvPr/>
          </p:nvCxnSpPr>
          <p:spPr>
            <a:xfrm flipH="1">
              <a:off x="2988332" y="2822799"/>
              <a:ext cx="389669" cy="118226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a:stCxn id="2" idx="5"/>
              <a:endCxn id="5" idx="0"/>
            </p:cNvCxnSpPr>
            <p:nvPr/>
          </p:nvCxnSpPr>
          <p:spPr>
            <a:xfrm>
              <a:off x="5261943" y="2822799"/>
              <a:ext cx="642205" cy="118226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aphicFrame>
        <p:nvGraphicFramePr>
          <p:cNvPr id="10" name="Table 9"/>
          <p:cNvGraphicFramePr>
            <a:graphicFrameLocks noGrp="1"/>
          </p:cNvGraphicFramePr>
          <p:nvPr>
            <p:extLst/>
          </p:nvPr>
        </p:nvGraphicFramePr>
        <p:xfrm>
          <a:off x="971600" y="3591018"/>
          <a:ext cx="7344816" cy="1651248"/>
        </p:xfrm>
        <a:graphic>
          <a:graphicData uri="http://schemas.openxmlformats.org/drawingml/2006/table">
            <a:tbl>
              <a:tblPr firstRow="1" bandRow="1">
                <a:tableStyleId>{17292A2E-F333-43FB-9621-5CBBE7FDCDCB}</a:tableStyleId>
              </a:tblPr>
              <a:tblGrid>
                <a:gridCol w="1224136">
                  <a:extLst>
                    <a:ext uri="{9D8B030D-6E8A-4147-A177-3AD203B41FA5}">
                      <a16:colId xmlns:a16="http://schemas.microsoft.com/office/drawing/2014/main" val="20000"/>
                    </a:ext>
                  </a:extLst>
                </a:gridCol>
                <a:gridCol w="1224136">
                  <a:extLst>
                    <a:ext uri="{9D8B030D-6E8A-4147-A177-3AD203B41FA5}">
                      <a16:colId xmlns:a16="http://schemas.microsoft.com/office/drawing/2014/main" val="20001"/>
                    </a:ext>
                  </a:extLst>
                </a:gridCol>
                <a:gridCol w="1224136">
                  <a:extLst>
                    <a:ext uri="{9D8B030D-6E8A-4147-A177-3AD203B41FA5}">
                      <a16:colId xmlns:a16="http://schemas.microsoft.com/office/drawing/2014/main" val="20002"/>
                    </a:ext>
                  </a:extLst>
                </a:gridCol>
                <a:gridCol w="1224136">
                  <a:extLst>
                    <a:ext uri="{9D8B030D-6E8A-4147-A177-3AD203B41FA5}">
                      <a16:colId xmlns:a16="http://schemas.microsoft.com/office/drawing/2014/main" val="20003"/>
                    </a:ext>
                  </a:extLst>
                </a:gridCol>
                <a:gridCol w="1224136">
                  <a:extLst>
                    <a:ext uri="{9D8B030D-6E8A-4147-A177-3AD203B41FA5}">
                      <a16:colId xmlns:a16="http://schemas.microsoft.com/office/drawing/2014/main" val="20004"/>
                    </a:ext>
                  </a:extLst>
                </a:gridCol>
                <a:gridCol w="1224136">
                  <a:extLst>
                    <a:ext uri="{9D8B030D-6E8A-4147-A177-3AD203B41FA5}">
                      <a16:colId xmlns:a16="http://schemas.microsoft.com/office/drawing/2014/main" val="20005"/>
                    </a:ext>
                  </a:extLst>
                </a:gridCol>
              </a:tblGrid>
              <a:tr h="825624">
                <a:tc gridSpan="6">
                  <a:txBody>
                    <a:bodyPr/>
                    <a:lstStyle/>
                    <a:p>
                      <a:pPr algn="ctr"/>
                      <a:r>
                        <a:rPr lang="en-GB" sz="4500" dirty="0" smtClean="0">
                          <a:solidFill>
                            <a:schemeClr val="tx1"/>
                          </a:solidFill>
                          <a:latin typeface="Comic Sans MS" pitchFamily="66" charset="0"/>
                        </a:rPr>
                        <a:t>6</a:t>
                      </a:r>
                      <a:endParaRPr lang="en-GB" sz="4500" dirty="0">
                        <a:solidFill>
                          <a:schemeClr val="tx1"/>
                        </a:solidFill>
                        <a:latin typeface="Comic Sans MS" pitchFamily="66" charset="0"/>
                      </a:endParaRPr>
                    </a:p>
                  </a:txBody>
                  <a:tcPr marL="186432" marR="186432" marT="69912" marB="699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0000"/>
                  </a:ext>
                </a:extLst>
              </a:tr>
              <a:tr h="825624">
                <a:tc>
                  <a:txBody>
                    <a:bodyPr/>
                    <a:lstStyle/>
                    <a:p>
                      <a:pPr marL="0" algn="ctr" defTabSz="914400" rtl="0" eaLnBrk="1" latinLnBrk="0" hangingPunct="1"/>
                      <a:endParaRPr lang="en-GB" sz="4500" b="0" kern="1200" dirty="0" smtClean="0">
                        <a:solidFill>
                          <a:schemeClr val="tx1"/>
                        </a:solidFill>
                        <a:latin typeface="Sassoon Infant Rg" pitchFamily="50" charset="0"/>
                        <a:ea typeface="+mn-ea"/>
                        <a:cs typeface="+mn-cs"/>
                      </a:endParaRPr>
                    </a:p>
                  </a:txBody>
                  <a:tcPr marL="186432" marR="186432" marT="69912" marB="69912">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smtClean="0">
                        <a:solidFill>
                          <a:schemeClr val="tx1"/>
                        </a:solidFill>
                        <a:latin typeface="Sassoon Infant Rg" pitchFamily="50" charset="0"/>
                        <a:ea typeface="+mn-ea"/>
                        <a:cs typeface="+mn-cs"/>
                      </a:endParaRPr>
                    </a:p>
                  </a:txBody>
                  <a:tcPr marL="186432" marR="186432" marT="69912" marB="69912">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smtClean="0">
                        <a:solidFill>
                          <a:schemeClr val="tx1"/>
                        </a:solidFill>
                        <a:latin typeface="Sassoon Infant Rg" pitchFamily="50" charset="0"/>
                        <a:ea typeface="+mn-ea"/>
                        <a:cs typeface="+mn-cs"/>
                      </a:endParaRPr>
                    </a:p>
                  </a:txBody>
                  <a:tcPr marL="186432" marR="186432" marT="69912" marB="69912">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smtClean="0">
                        <a:solidFill>
                          <a:schemeClr val="tx1"/>
                        </a:solidFill>
                        <a:latin typeface="Sassoon Infant Rg" pitchFamily="50" charset="0"/>
                        <a:ea typeface="+mn-ea"/>
                        <a:cs typeface="+mn-cs"/>
                      </a:endParaRPr>
                    </a:p>
                  </a:txBody>
                  <a:tcPr marL="186432" marR="186432" marT="69912" marB="69912">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smtClean="0">
                        <a:solidFill>
                          <a:schemeClr val="tx1"/>
                        </a:solidFill>
                        <a:latin typeface="Sassoon Infant Rg" pitchFamily="50" charset="0"/>
                        <a:ea typeface="+mn-ea"/>
                        <a:cs typeface="+mn-cs"/>
                      </a:endParaRPr>
                    </a:p>
                  </a:txBody>
                  <a:tcPr marL="186432" marR="186432" marT="69912" marB="69912">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smtClean="0">
                        <a:solidFill>
                          <a:schemeClr val="tx1"/>
                        </a:solidFill>
                        <a:latin typeface="Sassoon Infant Rg" pitchFamily="50" charset="0"/>
                        <a:ea typeface="+mn-ea"/>
                        <a:cs typeface="+mn-cs"/>
                      </a:endParaRPr>
                    </a:p>
                  </a:txBody>
                  <a:tcPr marL="186432" marR="186432" marT="69912" marB="69912">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1" name="Oval 10"/>
          <p:cNvSpPr/>
          <p:nvPr/>
        </p:nvSpPr>
        <p:spPr>
          <a:xfrm>
            <a:off x="1115617" y="4563126"/>
            <a:ext cx="936104" cy="59406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2" name="Oval 11"/>
          <p:cNvSpPr/>
          <p:nvPr/>
        </p:nvSpPr>
        <p:spPr>
          <a:xfrm>
            <a:off x="2267744" y="4563126"/>
            <a:ext cx="936104" cy="59406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3" name="Oval 12"/>
          <p:cNvSpPr/>
          <p:nvPr/>
        </p:nvSpPr>
        <p:spPr>
          <a:xfrm>
            <a:off x="3491881" y="4563126"/>
            <a:ext cx="936104" cy="59406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4" name="Oval 13"/>
          <p:cNvSpPr/>
          <p:nvPr/>
        </p:nvSpPr>
        <p:spPr>
          <a:xfrm>
            <a:off x="4788025" y="4563126"/>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5" name="Oval 14"/>
          <p:cNvSpPr/>
          <p:nvPr/>
        </p:nvSpPr>
        <p:spPr>
          <a:xfrm>
            <a:off x="5940153" y="4563126"/>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6" name="Oval 15"/>
          <p:cNvSpPr/>
          <p:nvPr/>
        </p:nvSpPr>
        <p:spPr>
          <a:xfrm>
            <a:off x="7164289" y="4563126"/>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7" name="TextBox 16"/>
          <p:cNvSpPr txBox="1"/>
          <p:nvPr/>
        </p:nvSpPr>
        <p:spPr>
          <a:xfrm>
            <a:off x="3491880" y="1870300"/>
            <a:ext cx="7584743" cy="1338828"/>
          </a:xfrm>
          <a:prstGeom prst="rect">
            <a:avLst/>
          </a:prstGeom>
          <a:noFill/>
        </p:spPr>
        <p:txBody>
          <a:bodyPr wrap="square" rtlCol="0">
            <a:spAutoFit/>
          </a:bodyPr>
          <a:lstStyle/>
          <a:p>
            <a:r>
              <a:rPr lang="en-GB" sz="2700" dirty="0">
                <a:latin typeface="Comic Sans MS" pitchFamily="66" charset="0"/>
              </a:rPr>
              <a:t>3 is a part.</a:t>
            </a:r>
          </a:p>
          <a:p>
            <a:r>
              <a:rPr lang="en-GB" sz="2700" dirty="0">
                <a:latin typeface="Comic Sans MS" pitchFamily="66" charset="0"/>
              </a:rPr>
              <a:t>3 is a part. </a:t>
            </a:r>
          </a:p>
          <a:p>
            <a:r>
              <a:rPr lang="en-GB" sz="2700" dirty="0">
                <a:latin typeface="Comic Sans MS" pitchFamily="66" charset="0"/>
              </a:rPr>
              <a:t>6 is the whole</a:t>
            </a:r>
          </a:p>
        </p:txBody>
      </p:sp>
      <p:sp>
        <p:nvSpPr>
          <p:cNvPr id="18" name="TextBox 17"/>
          <p:cNvSpPr txBox="1"/>
          <p:nvPr/>
        </p:nvSpPr>
        <p:spPr>
          <a:xfrm>
            <a:off x="3035858" y="1100280"/>
            <a:ext cx="4037095" cy="507831"/>
          </a:xfrm>
          <a:prstGeom prst="rect">
            <a:avLst/>
          </a:prstGeom>
          <a:noFill/>
        </p:spPr>
        <p:txBody>
          <a:bodyPr wrap="square" rtlCol="0">
            <a:spAutoFit/>
          </a:bodyPr>
          <a:lstStyle/>
          <a:p>
            <a:r>
              <a:rPr lang="en-GB" sz="2700" dirty="0">
                <a:solidFill>
                  <a:srgbClr val="FF0000"/>
                </a:solidFill>
                <a:latin typeface="+mj-lt"/>
              </a:rPr>
              <a:t>Use of stem sentences.</a:t>
            </a:r>
          </a:p>
        </p:txBody>
      </p:sp>
      <p:sp>
        <p:nvSpPr>
          <p:cNvPr id="19"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0"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348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8"/>
          <p:cNvGrpSpPr/>
          <p:nvPr/>
        </p:nvGrpSpPr>
        <p:grpSpPr>
          <a:xfrm>
            <a:off x="683568" y="1160748"/>
            <a:ext cx="2002692" cy="1674186"/>
            <a:chOff x="2088232" y="548680"/>
            <a:chExt cx="4716016" cy="5256584"/>
          </a:xfrm>
        </p:grpSpPr>
        <p:sp>
          <p:nvSpPr>
            <p:cNvPr id="2" name="Oval 1"/>
            <p:cNvSpPr/>
            <p:nvPr/>
          </p:nvSpPr>
          <p:spPr>
            <a:xfrm>
              <a:off x="2987824" y="548680"/>
              <a:ext cx="2664296" cy="2664296"/>
            </a:xfrm>
            <a:prstGeom prst="ellipse">
              <a:avLst/>
            </a:prstGeom>
            <a:solidFill>
              <a:schemeClr val="accent3">
                <a:lumMod val="60000"/>
                <a:lumOff val="4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500" dirty="0">
                  <a:solidFill>
                    <a:schemeClr val="tx1"/>
                  </a:solidFill>
                  <a:latin typeface="Comic Sans MS" pitchFamily="66" charset="0"/>
                </a:rPr>
                <a:t>6</a:t>
              </a:r>
            </a:p>
          </p:txBody>
        </p:sp>
        <p:sp>
          <p:nvSpPr>
            <p:cNvPr id="3" name="Oval 2"/>
            <p:cNvSpPr/>
            <p:nvPr/>
          </p:nvSpPr>
          <p:spPr>
            <a:xfrm>
              <a:off x="2088232" y="4005064"/>
              <a:ext cx="1800200" cy="1800200"/>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500" dirty="0">
                <a:solidFill>
                  <a:schemeClr val="tx1"/>
                </a:solidFill>
                <a:latin typeface="Sassoon Infant Rg" pitchFamily="50" charset="0"/>
              </a:endParaRPr>
            </a:p>
          </p:txBody>
        </p:sp>
        <p:sp>
          <p:nvSpPr>
            <p:cNvPr id="5" name="Oval 4"/>
            <p:cNvSpPr/>
            <p:nvPr/>
          </p:nvSpPr>
          <p:spPr>
            <a:xfrm>
              <a:off x="5004048" y="4005064"/>
              <a:ext cx="1800200" cy="1800200"/>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latin typeface="Comic Sans MS" pitchFamily="66" charset="0"/>
                </a:rPr>
                <a:t>?</a:t>
              </a:r>
            </a:p>
          </p:txBody>
        </p:sp>
        <p:cxnSp>
          <p:nvCxnSpPr>
            <p:cNvPr id="7" name="Straight Connector 6"/>
            <p:cNvCxnSpPr>
              <a:stCxn id="2" idx="3"/>
              <a:endCxn id="3" idx="0"/>
            </p:cNvCxnSpPr>
            <p:nvPr/>
          </p:nvCxnSpPr>
          <p:spPr>
            <a:xfrm flipH="1">
              <a:off x="2988332" y="2822799"/>
              <a:ext cx="389669" cy="118226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a:stCxn id="2" idx="5"/>
              <a:endCxn id="5" idx="0"/>
            </p:cNvCxnSpPr>
            <p:nvPr/>
          </p:nvCxnSpPr>
          <p:spPr>
            <a:xfrm>
              <a:off x="5261943" y="2822799"/>
              <a:ext cx="642205" cy="118226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aphicFrame>
        <p:nvGraphicFramePr>
          <p:cNvPr id="10" name="Table 9"/>
          <p:cNvGraphicFramePr>
            <a:graphicFrameLocks noGrp="1"/>
          </p:cNvGraphicFramePr>
          <p:nvPr>
            <p:extLst/>
          </p:nvPr>
        </p:nvGraphicFramePr>
        <p:xfrm>
          <a:off x="971600" y="3591018"/>
          <a:ext cx="7344816" cy="1651248"/>
        </p:xfrm>
        <a:graphic>
          <a:graphicData uri="http://schemas.openxmlformats.org/drawingml/2006/table">
            <a:tbl>
              <a:tblPr firstRow="1" bandRow="1">
                <a:tableStyleId>{17292A2E-F333-43FB-9621-5CBBE7FDCDCB}</a:tableStyleId>
              </a:tblPr>
              <a:tblGrid>
                <a:gridCol w="1224136">
                  <a:extLst>
                    <a:ext uri="{9D8B030D-6E8A-4147-A177-3AD203B41FA5}">
                      <a16:colId xmlns:a16="http://schemas.microsoft.com/office/drawing/2014/main" val="20000"/>
                    </a:ext>
                  </a:extLst>
                </a:gridCol>
                <a:gridCol w="1224136">
                  <a:extLst>
                    <a:ext uri="{9D8B030D-6E8A-4147-A177-3AD203B41FA5}">
                      <a16:colId xmlns:a16="http://schemas.microsoft.com/office/drawing/2014/main" val="20001"/>
                    </a:ext>
                  </a:extLst>
                </a:gridCol>
                <a:gridCol w="1224136">
                  <a:extLst>
                    <a:ext uri="{9D8B030D-6E8A-4147-A177-3AD203B41FA5}">
                      <a16:colId xmlns:a16="http://schemas.microsoft.com/office/drawing/2014/main" val="20002"/>
                    </a:ext>
                  </a:extLst>
                </a:gridCol>
                <a:gridCol w="1224136">
                  <a:extLst>
                    <a:ext uri="{9D8B030D-6E8A-4147-A177-3AD203B41FA5}">
                      <a16:colId xmlns:a16="http://schemas.microsoft.com/office/drawing/2014/main" val="20003"/>
                    </a:ext>
                  </a:extLst>
                </a:gridCol>
                <a:gridCol w="1224136">
                  <a:extLst>
                    <a:ext uri="{9D8B030D-6E8A-4147-A177-3AD203B41FA5}">
                      <a16:colId xmlns:a16="http://schemas.microsoft.com/office/drawing/2014/main" val="20004"/>
                    </a:ext>
                  </a:extLst>
                </a:gridCol>
                <a:gridCol w="1224136">
                  <a:extLst>
                    <a:ext uri="{9D8B030D-6E8A-4147-A177-3AD203B41FA5}">
                      <a16:colId xmlns:a16="http://schemas.microsoft.com/office/drawing/2014/main" val="20005"/>
                    </a:ext>
                  </a:extLst>
                </a:gridCol>
              </a:tblGrid>
              <a:tr h="825624">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4500" b="0" kern="1200" dirty="0" smtClean="0">
                          <a:solidFill>
                            <a:schemeClr val="tx1"/>
                          </a:solidFill>
                          <a:latin typeface="Comic Sans MS" pitchFamily="66" charset="0"/>
                          <a:ea typeface="+mn-ea"/>
                          <a:cs typeface="+mn-cs"/>
                        </a:rPr>
                        <a:t>6</a:t>
                      </a:r>
                    </a:p>
                  </a:txBody>
                  <a:tcPr marL="186432" marR="186432" marT="69912" marB="699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0000"/>
                  </a:ext>
                </a:extLst>
              </a:tr>
              <a:tr h="825624">
                <a:tc>
                  <a:txBody>
                    <a:bodyPr/>
                    <a:lstStyle/>
                    <a:p>
                      <a:pPr marL="0" algn="ctr" defTabSz="914400" rtl="0" eaLnBrk="1" latinLnBrk="0" hangingPunct="1"/>
                      <a:endParaRPr lang="en-GB" sz="4500" b="0" kern="1200" dirty="0" smtClean="0">
                        <a:solidFill>
                          <a:schemeClr val="tx1"/>
                        </a:solidFill>
                        <a:latin typeface="Sassoon Infant Rg" pitchFamily="50" charset="0"/>
                        <a:ea typeface="+mn-ea"/>
                        <a:cs typeface="+mn-cs"/>
                      </a:endParaRPr>
                    </a:p>
                  </a:txBody>
                  <a:tcPr marL="186432" marR="186432" marT="69912" marB="699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smtClean="0">
                        <a:solidFill>
                          <a:schemeClr val="tx1"/>
                        </a:solidFill>
                        <a:latin typeface="Sassoon Infant Rg" pitchFamily="50" charset="0"/>
                        <a:ea typeface="+mn-ea"/>
                        <a:cs typeface="+mn-cs"/>
                      </a:endParaRPr>
                    </a:p>
                  </a:txBody>
                  <a:tcPr marL="186432" marR="186432" marT="69912" marB="69912">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smtClean="0">
                        <a:solidFill>
                          <a:schemeClr val="tx1"/>
                        </a:solidFill>
                        <a:latin typeface="Sassoon Infant Rg" pitchFamily="50" charset="0"/>
                        <a:ea typeface="+mn-ea"/>
                        <a:cs typeface="+mn-cs"/>
                      </a:endParaRPr>
                    </a:p>
                  </a:txBody>
                  <a:tcPr marL="186432" marR="186432" marT="69912" marB="69912">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smtClean="0">
                        <a:solidFill>
                          <a:schemeClr val="tx1"/>
                        </a:solidFill>
                        <a:latin typeface="Sassoon Infant Rg" pitchFamily="50" charset="0"/>
                        <a:ea typeface="+mn-ea"/>
                        <a:cs typeface="+mn-cs"/>
                      </a:endParaRPr>
                    </a:p>
                  </a:txBody>
                  <a:tcPr marL="186432" marR="186432" marT="69912" marB="69912">
                    <a:lnL w="12700" cap="flat" cmpd="sng" algn="ctr">
                      <a:no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smtClean="0">
                        <a:solidFill>
                          <a:schemeClr val="tx1"/>
                        </a:solidFill>
                        <a:latin typeface="Sassoon Infant Rg" pitchFamily="50" charset="0"/>
                        <a:ea typeface="+mn-ea"/>
                        <a:cs typeface="+mn-cs"/>
                      </a:endParaRPr>
                    </a:p>
                  </a:txBody>
                  <a:tcPr marL="186432" marR="186432" marT="69912" marB="69912">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smtClean="0">
                        <a:solidFill>
                          <a:schemeClr val="tx1"/>
                        </a:solidFill>
                        <a:latin typeface="Sassoon Infant Rg" pitchFamily="50" charset="0"/>
                        <a:ea typeface="+mn-ea"/>
                        <a:cs typeface="+mn-cs"/>
                      </a:endParaRPr>
                    </a:p>
                  </a:txBody>
                  <a:tcPr marL="186432" marR="186432" marT="69912" marB="69912">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1" name="Oval 10"/>
          <p:cNvSpPr/>
          <p:nvPr/>
        </p:nvSpPr>
        <p:spPr>
          <a:xfrm>
            <a:off x="1115617" y="4563126"/>
            <a:ext cx="936104" cy="59406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2" name="Oval 11"/>
          <p:cNvSpPr/>
          <p:nvPr/>
        </p:nvSpPr>
        <p:spPr>
          <a:xfrm>
            <a:off x="2267744" y="4563126"/>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3" name="Oval 12"/>
          <p:cNvSpPr/>
          <p:nvPr/>
        </p:nvSpPr>
        <p:spPr>
          <a:xfrm>
            <a:off x="3491881" y="4563126"/>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4" name="Oval 13"/>
          <p:cNvSpPr/>
          <p:nvPr/>
        </p:nvSpPr>
        <p:spPr>
          <a:xfrm>
            <a:off x="4788025" y="4563126"/>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5" name="Oval 14"/>
          <p:cNvSpPr/>
          <p:nvPr/>
        </p:nvSpPr>
        <p:spPr>
          <a:xfrm>
            <a:off x="5940153" y="4563126"/>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6" name="Oval 15"/>
          <p:cNvSpPr/>
          <p:nvPr/>
        </p:nvSpPr>
        <p:spPr>
          <a:xfrm>
            <a:off x="7164289" y="4563126"/>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9" name="Rectangle 8"/>
          <p:cNvSpPr/>
          <p:nvPr/>
        </p:nvSpPr>
        <p:spPr>
          <a:xfrm>
            <a:off x="865474" y="2240869"/>
            <a:ext cx="426720" cy="646331"/>
          </a:xfrm>
          <a:prstGeom prst="rect">
            <a:avLst/>
          </a:prstGeom>
        </p:spPr>
        <p:txBody>
          <a:bodyPr wrap="none">
            <a:spAutoFit/>
          </a:bodyPr>
          <a:lstStyle/>
          <a:p>
            <a:pPr algn="ctr"/>
            <a:r>
              <a:rPr lang="en-GB" sz="3600" dirty="0">
                <a:latin typeface="Comic Sans MS" pitchFamily="66" charset="0"/>
              </a:rPr>
              <a:t>?</a:t>
            </a:r>
          </a:p>
        </p:txBody>
      </p:sp>
      <p:sp>
        <p:nvSpPr>
          <p:cNvPr id="17" name="TextBox 16"/>
          <p:cNvSpPr txBox="1"/>
          <p:nvPr/>
        </p:nvSpPr>
        <p:spPr>
          <a:xfrm>
            <a:off x="3491880" y="1870300"/>
            <a:ext cx="7584743" cy="1338828"/>
          </a:xfrm>
          <a:prstGeom prst="rect">
            <a:avLst/>
          </a:prstGeom>
          <a:noFill/>
        </p:spPr>
        <p:txBody>
          <a:bodyPr wrap="square" rtlCol="0">
            <a:spAutoFit/>
          </a:bodyPr>
          <a:lstStyle/>
          <a:p>
            <a:r>
              <a:rPr lang="en-GB" sz="2700" dirty="0">
                <a:latin typeface="Comic Sans MS" pitchFamily="66" charset="0"/>
              </a:rPr>
              <a:t>6 is the whole</a:t>
            </a:r>
          </a:p>
          <a:p>
            <a:r>
              <a:rPr lang="en-GB" sz="2700" dirty="0">
                <a:latin typeface="Comic Sans MS" pitchFamily="66" charset="0"/>
              </a:rPr>
              <a:t>1 is a part.</a:t>
            </a:r>
          </a:p>
          <a:p>
            <a:r>
              <a:rPr lang="en-GB" sz="2700" dirty="0">
                <a:latin typeface="Comic Sans MS" pitchFamily="66" charset="0"/>
              </a:rPr>
              <a:t>5 is a part. </a:t>
            </a:r>
          </a:p>
        </p:txBody>
      </p:sp>
      <p:sp>
        <p:nvSpPr>
          <p:cNvPr id="18" name="TextBox 17"/>
          <p:cNvSpPr txBox="1"/>
          <p:nvPr/>
        </p:nvSpPr>
        <p:spPr>
          <a:xfrm>
            <a:off x="3035858" y="1100280"/>
            <a:ext cx="4037095" cy="507831"/>
          </a:xfrm>
          <a:prstGeom prst="rect">
            <a:avLst/>
          </a:prstGeom>
          <a:noFill/>
        </p:spPr>
        <p:txBody>
          <a:bodyPr wrap="square" rtlCol="0">
            <a:spAutoFit/>
          </a:bodyPr>
          <a:lstStyle/>
          <a:p>
            <a:r>
              <a:rPr lang="en-GB" sz="2700" dirty="0">
                <a:solidFill>
                  <a:srgbClr val="FF0000"/>
                </a:solidFill>
                <a:latin typeface="+mj-lt"/>
              </a:rPr>
              <a:t>Use of stem sentences.</a:t>
            </a:r>
          </a:p>
        </p:txBody>
      </p:sp>
      <p:sp>
        <p:nvSpPr>
          <p:cNvPr id="19"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0"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6414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le 9"/>
          <p:cNvGraphicFramePr>
            <a:graphicFrameLocks noGrp="1"/>
          </p:cNvGraphicFramePr>
          <p:nvPr>
            <p:extLst/>
          </p:nvPr>
        </p:nvGraphicFramePr>
        <p:xfrm>
          <a:off x="920421" y="1769042"/>
          <a:ext cx="7344816" cy="1651248"/>
        </p:xfrm>
        <a:graphic>
          <a:graphicData uri="http://schemas.openxmlformats.org/drawingml/2006/table">
            <a:tbl>
              <a:tblPr firstRow="1" bandRow="1">
                <a:tableStyleId>{17292A2E-F333-43FB-9621-5CBBE7FDCDCB}</a:tableStyleId>
              </a:tblPr>
              <a:tblGrid>
                <a:gridCol w="1224136">
                  <a:extLst>
                    <a:ext uri="{9D8B030D-6E8A-4147-A177-3AD203B41FA5}">
                      <a16:colId xmlns:a16="http://schemas.microsoft.com/office/drawing/2014/main" val="20000"/>
                    </a:ext>
                  </a:extLst>
                </a:gridCol>
                <a:gridCol w="1224136">
                  <a:extLst>
                    <a:ext uri="{9D8B030D-6E8A-4147-A177-3AD203B41FA5}">
                      <a16:colId xmlns:a16="http://schemas.microsoft.com/office/drawing/2014/main" val="20001"/>
                    </a:ext>
                  </a:extLst>
                </a:gridCol>
                <a:gridCol w="1224136">
                  <a:extLst>
                    <a:ext uri="{9D8B030D-6E8A-4147-A177-3AD203B41FA5}">
                      <a16:colId xmlns:a16="http://schemas.microsoft.com/office/drawing/2014/main" val="20002"/>
                    </a:ext>
                  </a:extLst>
                </a:gridCol>
                <a:gridCol w="1224136">
                  <a:extLst>
                    <a:ext uri="{9D8B030D-6E8A-4147-A177-3AD203B41FA5}">
                      <a16:colId xmlns:a16="http://schemas.microsoft.com/office/drawing/2014/main" val="20003"/>
                    </a:ext>
                  </a:extLst>
                </a:gridCol>
                <a:gridCol w="1224136">
                  <a:extLst>
                    <a:ext uri="{9D8B030D-6E8A-4147-A177-3AD203B41FA5}">
                      <a16:colId xmlns:a16="http://schemas.microsoft.com/office/drawing/2014/main" val="20004"/>
                    </a:ext>
                  </a:extLst>
                </a:gridCol>
                <a:gridCol w="1224136">
                  <a:extLst>
                    <a:ext uri="{9D8B030D-6E8A-4147-A177-3AD203B41FA5}">
                      <a16:colId xmlns:a16="http://schemas.microsoft.com/office/drawing/2014/main" val="20005"/>
                    </a:ext>
                  </a:extLst>
                </a:gridCol>
              </a:tblGrid>
              <a:tr h="825624">
                <a:tc gridSpan="6">
                  <a:txBody>
                    <a:bodyPr/>
                    <a:lstStyle/>
                    <a:p>
                      <a:pPr marL="0" algn="ctr" defTabSz="914400" rtl="0" eaLnBrk="1" latinLnBrk="0" hangingPunct="1"/>
                      <a:r>
                        <a:rPr lang="en-GB" sz="4500" b="0" kern="1200" dirty="0" smtClean="0">
                          <a:solidFill>
                            <a:schemeClr val="tx1"/>
                          </a:solidFill>
                          <a:latin typeface="Comic Sans MS" pitchFamily="66" charset="0"/>
                          <a:ea typeface="+mn-ea"/>
                          <a:cs typeface="+mn-cs"/>
                        </a:rPr>
                        <a:t>6</a:t>
                      </a:r>
                    </a:p>
                  </a:txBody>
                  <a:tcPr marL="186432" marR="186432" marT="69912" marB="699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0000"/>
                  </a:ext>
                </a:extLst>
              </a:tr>
              <a:tr h="825624">
                <a:tc>
                  <a:txBody>
                    <a:bodyPr/>
                    <a:lstStyle/>
                    <a:p>
                      <a:pPr marL="0" algn="ctr" defTabSz="914400" rtl="0" eaLnBrk="1" latinLnBrk="0" hangingPunct="1"/>
                      <a:endParaRPr lang="en-GB" sz="4500" b="0" kern="1200" dirty="0" smtClean="0">
                        <a:solidFill>
                          <a:schemeClr val="tx1"/>
                        </a:solidFill>
                        <a:latin typeface="Sassoon Infant Rg" pitchFamily="50" charset="0"/>
                        <a:ea typeface="+mn-ea"/>
                        <a:cs typeface="+mn-cs"/>
                      </a:endParaRPr>
                    </a:p>
                  </a:txBody>
                  <a:tcPr marL="186432" marR="186432" marT="69912" marB="699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smtClean="0">
                        <a:solidFill>
                          <a:schemeClr val="tx1"/>
                        </a:solidFill>
                        <a:latin typeface="Sassoon Infant Rg" pitchFamily="50" charset="0"/>
                        <a:ea typeface="+mn-ea"/>
                        <a:cs typeface="+mn-cs"/>
                      </a:endParaRPr>
                    </a:p>
                  </a:txBody>
                  <a:tcPr marL="186432" marR="186432" marT="69912" marB="69912">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smtClean="0">
                        <a:solidFill>
                          <a:schemeClr val="tx1"/>
                        </a:solidFill>
                        <a:latin typeface="Sassoon Infant Rg" pitchFamily="50" charset="0"/>
                        <a:ea typeface="+mn-ea"/>
                        <a:cs typeface="+mn-cs"/>
                      </a:endParaRPr>
                    </a:p>
                  </a:txBody>
                  <a:tcPr marL="186432" marR="186432" marT="69912" marB="69912">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smtClean="0">
                        <a:solidFill>
                          <a:schemeClr val="tx1"/>
                        </a:solidFill>
                        <a:latin typeface="Sassoon Infant Rg" pitchFamily="50" charset="0"/>
                        <a:ea typeface="+mn-ea"/>
                        <a:cs typeface="+mn-cs"/>
                      </a:endParaRPr>
                    </a:p>
                  </a:txBody>
                  <a:tcPr marL="186432" marR="186432" marT="69912" marB="69912">
                    <a:lnL w="12700" cap="flat" cmpd="sng" algn="ctr">
                      <a:no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smtClean="0">
                        <a:solidFill>
                          <a:schemeClr val="tx1"/>
                        </a:solidFill>
                        <a:latin typeface="Sassoon Infant Rg" pitchFamily="50" charset="0"/>
                        <a:ea typeface="+mn-ea"/>
                        <a:cs typeface="+mn-cs"/>
                      </a:endParaRPr>
                    </a:p>
                  </a:txBody>
                  <a:tcPr marL="186432" marR="186432" marT="69912" marB="69912">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smtClean="0">
                        <a:solidFill>
                          <a:schemeClr val="tx1"/>
                        </a:solidFill>
                        <a:latin typeface="Sassoon Infant Rg" pitchFamily="50" charset="0"/>
                        <a:ea typeface="+mn-ea"/>
                        <a:cs typeface="+mn-cs"/>
                      </a:endParaRPr>
                    </a:p>
                  </a:txBody>
                  <a:tcPr marL="186432" marR="186432" marT="69912" marB="69912">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1" name="Oval 10"/>
          <p:cNvSpPr/>
          <p:nvPr/>
        </p:nvSpPr>
        <p:spPr>
          <a:xfrm>
            <a:off x="1064437" y="2741150"/>
            <a:ext cx="936104" cy="59406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2" name="Oval 11"/>
          <p:cNvSpPr/>
          <p:nvPr/>
        </p:nvSpPr>
        <p:spPr>
          <a:xfrm>
            <a:off x="2216565" y="2741150"/>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3" name="Oval 12"/>
          <p:cNvSpPr/>
          <p:nvPr/>
        </p:nvSpPr>
        <p:spPr>
          <a:xfrm>
            <a:off x="3440701" y="2741150"/>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4" name="Oval 13"/>
          <p:cNvSpPr/>
          <p:nvPr/>
        </p:nvSpPr>
        <p:spPr>
          <a:xfrm>
            <a:off x="4736845" y="2741150"/>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5" name="Oval 14"/>
          <p:cNvSpPr/>
          <p:nvPr/>
        </p:nvSpPr>
        <p:spPr>
          <a:xfrm>
            <a:off x="5888974" y="2741150"/>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6" name="Oval 15"/>
          <p:cNvSpPr/>
          <p:nvPr/>
        </p:nvSpPr>
        <p:spPr>
          <a:xfrm>
            <a:off x="7113109" y="2741150"/>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graphicFrame>
        <p:nvGraphicFramePr>
          <p:cNvPr id="17" name="Table 16"/>
          <p:cNvGraphicFramePr>
            <a:graphicFrameLocks noGrp="1"/>
          </p:cNvGraphicFramePr>
          <p:nvPr>
            <p:extLst/>
          </p:nvPr>
        </p:nvGraphicFramePr>
        <p:xfrm>
          <a:off x="930657" y="3831614"/>
          <a:ext cx="7344816" cy="1651248"/>
        </p:xfrm>
        <a:graphic>
          <a:graphicData uri="http://schemas.openxmlformats.org/drawingml/2006/table">
            <a:tbl>
              <a:tblPr firstRow="1" bandRow="1">
                <a:tableStyleId>{17292A2E-F333-43FB-9621-5CBBE7FDCDCB}</a:tableStyleId>
              </a:tblPr>
              <a:tblGrid>
                <a:gridCol w="1224136">
                  <a:extLst>
                    <a:ext uri="{9D8B030D-6E8A-4147-A177-3AD203B41FA5}">
                      <a16:colId xmlns:a16="http://schemas.microsoft.com/office/drawing/2014/main" val="20000"/>
                    </a:ext>
                  </a:extLst>
                </a:gridCol>
                <a:gridCol w="1224136">
                  <a:extLst>
                    <a:ext uri="{9D8B030D-6E8A-4147-A177-3AD203B41FA5}">
                      <a16:colId xmlns:a16="http://schemas.microsoft.com/office/drawing/2014/main" val="20001"/>
                    </a:ext>
                  </a:extLst>
                </a:gridCol>
                <a:gridCol w="1224136">
                  <a:extLst>
                    <a:ext uri="{9D8B030D-6E8A-4147-A177-3AD203B41FA5}">
                      <a16:colId xmlns:a16="http://schemas.microsoft.com/office/drawing/2014/main" val="20002"/>
                    </a:ext>
                  </a:extLst>
                </a:gridCol>
                <a:gridCol w="1224136">
                  <a:extLst>
                    <a:ext uri="{9D8B030D-6E8A-4147-A177-3AD203B41FA5}">
                      <a16:colId xmlns:a16="http://schemas.microsoft.com/office/drawing/2014/main" val="20003"/>
                    </a:ext>
                  </a:extLst>
                </a:gridCol>
                <a:gridCol w="1224136">
                  <a:extLst>
                    <a:ext uri="{9D8B030D-6E8A-4147-A177-3AD203B41FA5}">
                      <a16:colId xmlns:a16="http://schemas.microsoft.com/office/drawing/2014/main" val="20004"/>
                    </a:ext>
                  </a:extLst>
                </a:gridCol>
                <a:gridCol w="1224136">
                  <a:extLst>
                    <a:ext uri="{9D8B030D-6E8A-4147-A177-3AD203B41FA5}">
                      <a16:colId xmlns:a16="http://schemas.microsoft.com/office/drawing/2014/main" val="20005"/>
                    </a:ext>
                  </a:extLst>
                </a:gridCol>
              </a:tblGrid>
              <a:tr h="825624">
                <a:tc gridSpan="6">
                  <a:txBody>
                    <a:bodyPr/>
                    <a:lstStyle/>
                    <a:p>
                      <a:pPr marL="0" algn="ctr" defTabSz="914400" rtl="0" eaLnBrk="1" latinLnBrk="0" hangingPunct="1"/>
                      <a:r>
                        <a:rPr lang="en-GB" sz="4500" b="0" kern="1200" dirty="0" smtClean="0">
                          <a:solidFill>
                            <a:schemeClr val="tx1"/>
                          </a:solidFill>
                          <a:latin typeface="Comic Sans MS" pitchFamily="66" charset="0"/>
                          <a:ea typeface="+mn-ea"/>
                          <a:cs typeface="+mn-cs"/>
                        </a:rPr>
                        <a:t>6</a:t>
                      </a:r>
                    </a:p>
                  </a:txBody>
                  <a:tcPr marL="186432" marR="186432" marT="69912" marB="699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0000"/>
                  </a:ext>
                </a:extLst>
              </a:tr>
              <a:tr h="825624">
                <a:tc>
                  <a:txBody>
                    <a:bodyPr/>
                    <a:lstStyle/>
                    <a:p>
                      <a:pPr marL="0" algn="ctr" defTabSz="914400" rtl="0" eaLnBrk="1" latinLnBrk="0" hangingPunct="1"/>
                      <a:r>
                        <a:rPr lang="en-GB" sz="4500" b="0" kern="1200" dirty="0" smtClean="0">
                          <a:solidFill>
                            <a:schemeClr val="tx1"/>
                          </a:solidFill>
                          <a:latin typeface="Comic Sans MS" pitchFamily="66" charset="0"/>
                          <a:ea typeface="+mn-ea"/>
                          <a:cs typeface="+mn-cs"/>
                        </a:rPr>
                        <a:t>1</a:t>
                      </a:r>
                    </a:p>
                  </a:txBody>
                  <a:tcPr marL="186432" marR="186432" marT="69912" marB="699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smtClean="0">
                        <a:solidFill>
                          <a:schemeClr val="tx1"/>
                        </a:solidFill>
                        <a:latin typeface="Comic Sans MS" pitchFamily="66" charset="0"/>
                        <a:ea typeface="+mn-ea"/>
                        <a:cs typeface="+mn-cs"/>
                      </a:endParaRPr>
                    </a:p>
                  </a:txBody>
                  <a:tcPr marL="186432" marR="186432" marT="69912" marB="69912">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smtClean="0">
                        <a:solidFill>
                          <a:schemeClr val="tx1"/>
                        </a:solidFill>
                        <a:latin typeface="Comic Sans MS" pitchFamily="66" charset="0"/>
                        <a:ea typeface="+mn-ea"/>
                        <a:cs typeface="+mn-cs"/>
                      </a:endParaRPr>
                    </a:p>
                  </a:txBody>
                  <a:tcPr marL="186432" marR="186432" marT="69912" marB="69912">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r>
                        <a:rPr lang="en-GB" sz="4500" b="0" kern="1200" dirty="0" smtClean="0">
                          <a:solidFill>
                            <a:schemeClr val="tx1"/>
                          </a:solidFill>
                          <a:latin typeface="Comic Sans MS" pitchFamily="66" charset="0"/>
                          <a:ea typeface="+mn-ea"/>
                          <a:cs typeface="+mn-cs"/>
                        </a:rPr>
                        <a:t>5</a:t>
                      </a:r>
                    </a:p>
                  </a:txBody>
                  <a:tcPr marL="186432" marR="186432" marT="69912" marB="69912">
                    <a:lnL w="12700" cap="flat" cmpd="sng" algn="ctr">
                      <a:no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smtClean="0">
                        <a:solidFill>
                          <a:schemeClr val="tx1"/>
                        </a:solidFill>
                        <a:latin typeface="Sassoon Infant Rg" pitchFamily="50" charset="0"/>
                        <a:ea typeface="+mn-ea"/>
                        <a:cs typeface="+mn-cs"/>
                      </a:endParaRPr>
                    </a:p>
                  </a:txBody>
                  <a:tcPr marL="186432" marR="186432" marT="69912" marB="69912">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smtClean="0">
                        <a:solidFill>
                          <a:schemeClr val="tx1"/>
                        </a:solidFill>
                        <a:latin typeface="Sassoon Infant Rg" pitchFamily="50" charset="0"/>
                        <a:ea typeface="+mn-ea"/>
                        <a:cs typeface="+mn-cs"/>
                      </a:endParaRPr>
                    </a:p>
                  </a:txBody>
                  <a:tcPr marL="186432" marR="186432" marT="69912" marB="69912">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8" name="TextBox 17"/>
          <p:cNvSpPr txBox="1"/>
          <p:nvPr/>
        </p:nvSpPr>
        <p:spPr>
          <a:xfrm>
            <a:off x="1484199" y="1100280"/>
            <a:ext cx="6810679" cy="507831"/>
          </a:xfrm>
          <a:prstGeom prst="rect">
            <a:avLst/>
          </a:prstGeom>
          <a:noFill/>
        </p:spPr>
        <p:txBody>
          <a:bodyPr wrap="square" rtlCol="0">
            <a:spAutoFit/>
          </a:bodyPr>
          <a:lstStyle/>
          <a:p>
            <a:r>
              <a:rPr lang="en-GB" sz="2700" dirty="0">
                <a:solidFill>
                  <a:srgbClr val="FF0000"/>
                </a:solidFill>
                <a:latin typeface="+mj-lt"/>
              </a:rPr>
              <a:t>Move from pictorial/ symbolic to abstract.</a:t>
            </a:r>
          </a:p>
        </p:txBody>
      </p:sp>
      <p:sp>
        <p:nvSpPr>
          <p:cNvPr id="19"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0"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3811411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000" y="20612"/>
            <a:ext cx="6035524" cy="1143000"/>
          </a:xfrm>
        </p:spPr>
        <p:txBody>
          <a:bodyPr/>
          <a:lstStyle/>
          <a:p>
            <a:pPr algn="l"/>
            <a:r>
              <a:rPr lang="en-GB" dirty="0" smtClean="0"/>
              <a:t>KS1 bar modelling</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5648"/>
            <a:ext cx="9144000" cy="5712352"/>
          </a:xfrm>
          <a:prstGeom prst="rect">
            <a:avLst/>
          </a:prstGeom>
        </p:spPr>
      </p:pic>
      <p:sp>
        <p:nvSpPr>
          <p:cNvPr id="5"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6"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462329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KS1 Bar Modelling </a:t>
            </a:r>
            <a:endParaRPr lang="en-US" dirty="0"/>
          </a:p>
        </p:txBody>
      </p:sp>
      <p:sp>
        <p:nvSpPr>
          <p:cNvPr id="6" name="Content Placeholder 5"/>
          <p:cNvSpPr>
            <a:spLocks noGrp="1"/>
          </p:cNvSpPr>
          <p:nvPr>
            <p:ph sz="half" idx="13"/>
          </p:nvPr>
        </p:nvSpPr>
        <p:spPr/>
        <p:txBody>
          <a:bodyPr/>
          <a:lstStyle/>
          <a:p>
            <a:r>
              <a:rPr lang="en-US" u="none" dirty="0" smtClean="0"/>
              <a:t>Tim has 4 sweets and Ben has 2 sweets.</a:t>
            </a:r>
          </a:p>
          <a:p>
            <a:r>
              <a:rPr lang="en-US" u="none" dirty="0" smtClean="0"/>
              <a:t>How many sweets do they have altogether?</a:t>
            </a:r>
            <a:endParaRPr lang="en-US" u="none" dirty="0"/>
          </a:p>
        </p:txBody>
      </p:sp>
      <p:grpSp>
        <p:nvGrpSpPr>
          <p:cNvPr id="4" name="Group 3"/>
          <p:cNvGrpSpPr/>
          <p:nvPr/>
        </p:nvGrpSpPr>
        <p:grpSpPr>
          <a:xfrm>
            <a:off x="720702" y="3839695"/>
            <a:ext cx="5016561" cy="1719091"/>
            <a:chOff x="876802" y="3429001"/>
            <a:chExt cx="5016561" cy="1719091"/>
          </a:xfrm>
        </p:grpSpPr>
        <p:pic>
          <p:nvPicPr>
            <p:cNvPr id="3" name="Picture 2"/>
            <p:cNvPicPr>
              <a:picLocks noChangeAspect="1"/>
            </p:cNvPicPr>
            <p:nvPr/>
          </p:nvPicPr>
          <p:blipFill>
            <a:blip r:embed="rId2"/>
            <a:stretch>
              <a:fillRect/>
            </a:stretch>
          </p:blipFill>
          <p:spPr>
            <a:xfrm>
              <a:off x="876802" y="3429002"/>
              <a:ext cx="1254140" cy="902369"/>
            </a:xfrm>
            <a:prstGeom prst="rect">
              <a:avLst/>
            </a:prstGeom>
          </p:spPr>
        </p:pic>
        <p:pic>
          <p:nvPicPr>
            <p:cNvPr id="5" name="Picture 4"/>
            <p:cNvPicPr>
              <a:picLocks noChangeAspect="1"/>
            </p:cNvPicPr>
            <p:nvPr/>
          </p:nvPicPr>
          <p:blipFill>
            <a:blip r:embed="rId2"/>
            <a:stretch>
              <a:fillRect/>
            </a:stretch>
          </p:blipFill>
          <p:spPr>
            <a:xfrm>
              <a:off x="2130942" y="3429002"/>
              <a:ext cx="1254141" cy="902370"/>
            </a:xfrm>
            <a:prstGeom prst="rect">
              <a:avLst/>
            </a:prstGeom>
          </p:spPr>
        </p:pic>
        <p:pic>
          <p:nvPicPr>
            <p:cNvPr id="7" name="Picture 6"/>
            <p:cNvPicPr>
              <a:picLocks noChangeAspect="1"/>
            </p:cNvPicPr>
            <p:nvPr/>
          </p:nvPicPr>
          <p:blipFill>
            <a:blip r:embed="rId2"/>
            <a:stretch>
              <a:fillRect/>
            </a:stretch>
          </p:blipFill>
          <p:spPr>
            <a:xfrm>
              <a:off x="3385082" y="3429001"/>
              <a:ext cx="1254140" cy="902369"/>
            </a:xfrm>
            <a:prstGeom prst="rect">
              <a:avLst/>
            </a:prstGeom>
          </p:spPr>
        </p:pic>
        <p:pic>
          <p:nvPicPr>
            <p:cNvPr id="8" name="Picture 7"/>
            <p:cNvPicPr>
              <a:picLocks noChangeAspect="1"/>
            </p:cNvPicPr>
            <p:nvPr/>
          </p:nvPicPr>
          <p:blipFill>
            <a:blip r:embed="rId2"/>
            <a:stretch>
              <a:fillRect/>
            </a:stretch>
          </p:blipFill>
          <p:spPr>
            <a:xfrm>
              <a:off x="4639222" y="3429001"/>
              <a:ext cx="1254141" cy="902370"/>
            </a:xfrm>
            <a:prstGeom prst="rect">
              <a:avLst/>
            </a:prstGeom>
          </p:spPr>
        </p:pic>
        <p:sp>
          <p:nvSpPr>
            <p:cNvPr id="11" name="Right Brace 10"/>
            <p:cNvSpPr/>
            <p:nvPr/>
          </p:nvSpPr>
          <p:spPr>
            <a:xfrm rot="5400000">
              <a:off x="3134571" y="2201838"/>
              <a:ext cx="340255" cy="4587998"/>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2" name="Content Placeholder 3"/>
            <p:cNvSpPr txBox="1">
              <a:spLocks/>
            </p:cNvSpPr>
            <p:nvPr/>
          </p:nvSpPr>
          <p:spPr>
            <a:xfrm>
              <a:off x="2544576" y="4665965"/>
              <a:ext cx="1520243" cy="482127"/>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smtClean="0"/>
                <a:t>Tim</a:t>
              </a:r>
              <a:endParaRPr lang="en-US" sz="2800" dirty="0"/>
            </a:p>
          </p:txBody>
        </p:sp>
      </p:grpSp>
      <p:grpSp>
        <p:nvGrpSpPr>
          <p:cNvPr id="15" name="Group 14"/>
          <p:cNvGrpSpPr/>
          <p:nvPr/>
        </p:nvGrpSpPr>
        <p:grpSpPr>
          <a:xfrm>
            <a:off x="5576495" y="3789565"/>
            <a:ext cx="2669047" cy="1723592"/>
            <a:chOff x="5576495" y="3421697"/>
            <a:chExt cx="2669047" cy="1723592"/>
          </a:xfrm>
        </p:grpSpPr>
        <p:pic>
          <p:nvPicPr>
            <p:cNvPr id="9" name="Picture 8"/>
            <p:cNvPicPr>
              <a:picLocks noChangeAspect="1"/>
            </p:cNvPicPr>
            <p:nvPr/>
          </p:nvPicPr>
          <p:blipFill>
            <a:blip r:embed="rId2">
              <a:duotone>
                <a:schemeClr val="accent3">
                  <a:shade val="45000"/>
                  <a:satMod val="135000"/>
                </a:schemeClr>
                <a:prstClr val="white"/>
              </a:duotone>
            </a:blip>
            <a:stretch>
              <a:fillRect/>
            </a:stretch>
          </p:blipFill>
          <p:spPr>
            <a:xfrm>
              <a:off x="5737261" y="3429003"/>
              <a:ext cx="1254140" cy="902369"/>
            </a:xfrm>
            <a:prstGeom prst="rect">
              <a:avLst/>
            </a:prstGeom>
          </p:spPr>
        </p:pic>
        <p:pic>
          <p:nvPicPr>
            <p:cNvPr id="10" name="Picture 9"/>
            <p:cNvPicPr>
              <a:picLocks noChangeAspect="1"/>
            </p:cNvPicPr>
            <p:nvPr/>
          </p:nvPicPr>
          <p:blipFill>
            <a:blip r:embed="rId2">
              <a:duotone>
                <a:schemeClr val="accent3">
                  <a:shade val="45000"/>
                  <a:satMod val="135000"/>
                </a:schemeClr>
                <a:prstClr val="white"/>
              </a:duotone>
            </a:blip>
            <a:stretch>
              <a:fillRect/>
            </a:stretch>
          </p:blipFill>
          <p:spPr>
            <a:xfrm>
              <a:off x="6991401" y="3421697"/>
              <a:ext cx="1254141" cy="902370"/>
            </a:xfrm>
            <a:prstGeom prst="rect">
              <a:avLst/>
            </a:prstGeom>
          </p:spPr>
        </p:pic>
        <p:sp>
          <p:nvSpPr>
            <p:cNvPr id="13" name="Right Brace 12"/>
            <p:cNvSpPr/>
            <p:nvPr/>
          </p:nvSpPr>
          <p:spPr>
            <a:xfrm rot="5400000">
              <a:off x="6580790" y="3369905"/>
              <a:ext cx="334594" cy="2343184"/>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4" name="Content Placeholder 3"/>
            <p:cNvSpPr txBox="1">
              <a:spLocks/>
            </p:cNvSpPr>
            <p:nvPr/>
          </p:nvSpPr>
          <p:spPr>
            <a:xfrm>
              <a:off x="6093875" y="4671183"/>
              <a:ext cx="1308423" cy="47410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smtClean="0"/>
                <a:t>Ben</a:t>
              </a:r>
              <a:endParaRPr lang="en-US" sz="2800" dirty="0"/>
            </a:p>
          </p:txBody>
        </p:sp>
      </p:grpSp>
      <p:grpSp>
        <p:nvGrpSpPr>
          <p:cNvPr id="18" name="Group 17"/>
          <p:cNvGrpSpPr/>
          <p:nvPr/>
        </p:nvGrpSpPr>
        <p:grpSpPr>
          <a:xfrm>
            <a:off x="854598" y="3066844"/>
            <a:ext cx="7065081" cy="782582"/>
            <a:chOff x="854598" y="2698976"/>
            <a:chExt cx="7065081" cy="782582"/>
          </a:xfrm>
        </p:grpSpPr>
        <p:sp>
          <p:nvSpPr>
            <p:cNvPr id="16" name="Right Brace 15"/>
            <p:cNvSpPr/>
            <p:nvPr/>
          </p:nvSpPr>
          <p:spPr>
            <a:xfrm rot="16200000">
              <a:off x="4270917" y="-167204"/>
              <a:ext cx="232443" cy="7065081"/>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7" name="Content Placeholder 3"/>
            <p:cNvSpPr txBox="1">
              <a:spLocks/>
            </p:cNvSpPr>
            <p:nvPr/>
          </p:nvSpPr>
          <p:spPr>
            <a:xfrm>
              <a:off x="3937253" y="2698976"/>
              <a:ext cx="899770" cy="55013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a:t>6</a:t>
              </a:r>
            </a:p>
          </p:txBody>
        </p:sp>
      </p:grpSp>
      <p:grpSp>
        <p:nvGrpSpPr>
          <p:cNvPr id="78" name="Group 77"/>
          <p:cNvGrpSpPr/>
          <p:nvPr/>
        </p:nvGrpSpPr>
        <p:grpSpPr>
          <a:xfrm>
            <a:off x="1093145" y="3769209"/>
            <a:ext cx="4663758" cy="1901409"/>
            <a:chOff x="-2615514" y="1215738"/>
            <a:chExt cx="4663758" cy="1901409"/>
          </a:xfrm>
        </p:grpSpPr>
        <p:grpSp>
          <p:nvGrpSpPr>
            <p:cNvPr id="76" name="Group 75"/>
            <p:cNvGrpSpPr/>
            <p:nvPr/>
          </p:nvGrpSpPr>
          <p:grpSpPr>
            <a:xfrm>
              <a:off x="-2615514" y="1215738"/>
              <a:ext cx="4663758" cy="1188700"/>
              <a:chOff x="880213" y="3733205"/>
              <a:chExt cx="4663758" cy="1188700"/>
            </a:xfrm>
          </p:grpSpPr>
          <p:pic>
            <p:nvPicPr>
              <p:cNvPr id="19" name="Picture 18"/>
              <p:cNvPicPr>
                <a:picLocks noChangeAspect="1"/>
              </p:cNvPicPr>
              <p:nvPr/>
            </p:nvPicPr>
            <p:blipFill rotWithShape="1">
              <a:blip r:embed="rId3"/>
              <a:srcRect b="51076"/>
              <a:stretch/>
            </p:blipFill>
            <p:spPr>
              <a:xfrm>
                <a:off x="880213" y="3766218"/>
                <a:ext cx="1172476" cy="1155687"/>
              </a:xfrm>
              <a:prstGeom prst="rect">
                <a:avLst/>
              </a:prstGeom>
            </p:spPr>
          </p:pic>
          <p:pic>
            <p:nvPicPr>
              <p:cNvPr id="21" name="Picture 20"/>
              <p:cNvPicPr>
                <a:picLocks noChangeAspect="1"/>
              </p:cNvPicPr>
              <p:nvPr/>
            </p:nvPicPr>
            <p:blipFill rotWithShape="1">
              <a:blip r:embed="rId3"/>
              <a:srcRect b="51076"/>
              <a:stretch/>
            </p:blipFill>
            <p:spPr>
              <a:xfrm>
                <a:off x="2056873" y="3766218"/>
                <a:ext cx="1172476" cy="1155687"/>
              </a:xfrm>
              <a:prstGeom prst="rect">
                <a:avLst/>
              </a:prstGeom>
            </p:spPr>
          </p:pic>
          <p:pic>
            <p:nvPicPr>
              <p:cNvPr id="22" name="Picture 21"/>
              <p:cNvPicPr>
                <a:picLocks noChangeAspect="1"/>
              </p:cNvPicPr>
              <p:nvPr/>
            </p:nvPicPr>
            <p:blipFill rotWithShape="1">
              <a:blip r:embed="rId3"/>
              <a:srcRect b="51076"/>
              <a:stretch/>
            </p:blipFill>
            <p:spPr>
              <a:xfrm>
                <a:off x="3209318" y="3756625"/>
                <a:ext cx="1172476" cy="1155687"/>
              </a:xfrm>
              <a:prstGeom prst="rect">
                <a:avLst/>
              </a:prstGeom>
            </p:spPr>
          </p:pic>
          <p:pic>
            <p:nvPicPr>
              <p:cNvPr id="23" name="Picture 22"/>
              <p:cNvPicPr>
                <a:picLocks noChangeAspect="1"/>
              </p:cNvPicPr>
              <p:nvPr/>
            </p:nvPicPr>
            <p:blipFill rotWithShape="1">
              <a:blip r:embed="rId3"/>
              <a:srcRect b="51076"/>
              <a:stretch/>
            </p:blipFill>
            <p:spPr>
              <a:xfrm>
                <a:off x="4371495" y="3733205"/>
                <a:ext cx="1172476" cy="1155687"/>
              </a:xfrm>
              <a:prstGeom prst="rect">
                <a:avLst/>
              </a:prstGeom>
            </p:spPr>
          </p:pic>
        </p:grpSp>
        <p:grpSp>
          <p:nvGrpSpPr>
            <p:cNvPr id="32" name="Group 31"/>
            <p:cNvGrpSpPr/>
            <p:nvPr/>
          </p:nvGrpSpPr>
          <p:grpSpPr>
            <a:xfrm>
              <a:off x="-2530970" y="2441815"/>
              <a:ext cx="4467237" cy="675332"/>
              <a:chOff x="769199" y="4946254"/>
              <a:chExt cx="3001452" cy="675332"/>
            </a:xfrm>
          </p:grpSpPr>
          <p:sp>
            <p:nvSpPr>
              <p:cNvPr id="33" name="Right Brace 32"/>
              <p:cNvSpPr/>
              <p:nvPr/>
            </p:nvSpPr>
            <p:spPr>
              <a:xfrm rot="5400000">
                <a:off x="2099798" y="3615655"/>
                <a:ext cx="340253" cy="3001452"/>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4" name="Content Placeholder 3"/>
              <p:cNvSpPr txBox="1">
                <a:spLocks/>
              </p:cNvSpPr>
              <p:nvPr/>
            </p:nvSpPr>
            <p:spPr>
              <a:xfrm>
                <a:off x="1772731" y="5139460"/>
                <a:ext cx="994538"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smtClean="0"/>
                  <a:t>Tim</a:t>
                </a:r>
                <a:endParaRPr lang="en-US" sz="2800" dirty="0"/>
              </a:p>
            </p:txBody>
          </p:sp>
        </p:grpSp>
      </p:grpSp>
      <p:grpSp>
        <p:nvGrpSpPr>
          <p:cNvPr id="79" name="Group 78"/>
          <p:cNvGrpSpPr/>
          <p:nvPr/>
        </p:nvGrpSpPr>
        <p:grpSpPr>
          <a:xfrm>
            <a:off x="5703974" y="3753004"/>
            <a:ext cx="2201391" cy="1854639"/>
            <a:chOff x="1995315" y="1199533"/>
            <a:chExt cx="2201391" cy="1854639"/>
          </a:xfrm>
        </p:grpSpPr>
        <p:grpSp>
          <p:nvGrpSpPr>
            <p:cNvPr id="77" name="Group 76"/>
            <p:cNvGrpSpPr/>
            <p:nvPr/>
          </p:nvGrpSpPr>
          <p:grpSpPr>
            <a:xfrm>
              <a:off x="1995315" y="1199533"/>
              <a:ext cx="2201391" cy="1167179"/>
              <a:chOff x="5572556" y="3733205"/>
              <a:chExt cx="2201391" cy="1167179"/>
            </a:xfrm>
          </p:grpSpPr>
          <p:pic>
            <p:nvPicPr>
              <p:cNvPr id="20" name="Picture 19"/>
              <p:cNvPicPr>
                <a:picLocks noChangeAspect="1"/>
              </p:cNvPicPr>
              <p:nvPr/>
            </p:nvPicPr>
            <p:blipFill rotWithShape="1">
              <a:blip r:embed="rId3"/>
              <a:srcRect t="48441"/>
              <a:stretch/>
            </p:blipFill>
            <p:spPr>
              <a:xfrm>
                <a:off x="5572556" y="3733205"/>
                <a:ext cx="1116519" cy="1159801"/>
              </a:xfrm>
              <a:prstGeom prst="rect">
                <a:avLst/>
              </a:prstGeom>
            </p:spPr>
          </p:pic>
          <p:pic>
            <p:nvPicPr>
              <p:cNvPr id="24" name="Picture 23"/>
              <p:cNvPicPr>
                <a:picLocks noChangeAspect="1"/>
              </p:cNvPicPr>
              <p:nvPr/>
            </p:nvPicPr>
            <p:blipFill rotWithShape="1">
              <a:blip r:embed="rId3"/>
              <a:srcRect t="48441"/>
              <a:stretch/>
            </p:blipFill>
            <p:spPr>
              <a:xfrm>
                <a:off x="6657428" y="3740583"/>
                <a:ext cx="1116519" cy="1159801"/>
              </a:xfrm>
              <a:prstGeom prst="rect">
                <a:avLst/>
              </a:prstGeom>
            </p:spPr>
          </p:pic>
        </p:grpSp>
        <p:grpSp>
          <p:nvGrpSpPr>
            <p:cNvPr id="35" name="Group 34"/>
            <p:cNvGrpSpPr/>
            <p:nvPr/>
          </p:nvGrpSpPr>
          <p:grpSpPr>
            <a:xfrm>
              <a:off x="2013937" y="2375849"/>
              <a:ext cx="2149548" cy="678323"/>
              <a:chOff x="3770651" y="4943263"/>
              <a:chExt cx="1781064" cy="678323"/>
            </a:xfrm>
          </p:grpSpPr>
          <p:sp>
            <p:nvSpPr>
              <p:cNvPr id="36" name="Right Brace 35"/>
              <p:cNvSpPr/>
              <p:nvPr/>
            </p:nvSpPr>
            <p:spPr>
              <a:xfrm rot="5400000">
                <a:off x="4491056" y="4222858"/>
                <a:ext cx="340253" cy="1781064"/>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7" name="Content Placeholder 3"/>
              <p:cNvSpPr txBox="1">
                <a:spLocks/>
              </p:cNvSpPr>
              <p:nvPr/>
            </p:nvSpPr>
            <p:spPr>
              <a:xfrm>
                <a:off x="4171024" y="5139460"/>
                <a:ext cx="994538"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smtClean="0"/>
                  <a:t>Ben</a:t>
                </a:r>
                <a:endParaRPr lang="en-US" sz="2800" dirty="0"/>
              </a:p>
            </p:txBody>
          </p:sp>
        </p:grpSp>
      </p:grpSp>
      <p:grpSp>
        <p:nvGrpSpPr>
          <p:cNvPr id="80" name="Group 79"/>
          <p:cNvGrpSpPr/>
          <p:nvPr/>
        </p:nvGrpSpPr>
        <p:grpSpPr>
          <a:xfrm>
            <a:off x="1093145" y="2925829"/>
            <a:ext cx="6778999" cy="848250"/>
            <a:chOff x="-2615514" y="372358"/>
            <a:chExt cx="6778999" cy="848250"/>
          </a:xfrm>
        </p:grpSpPr>
        <p:sp>
          <p:nvSpPr>
            <p:cNvPr id="38" name="Right Brace 37"/>
            <p:cNvSpPr/>
            <p:nvPr/>
          </p:nvSpPr>
          <p:spPr>
            <a:xfrm rot="16200000">
              <a:off x="613837" y="-2329040"/>
              <a:ext cx="320297" cy="6778999"/>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9" name="Content Placeholder 3"/>
            <p:cNvSpPr txBox="1">
              <a:spLocks/>
            </p:cNvSpPr>
            <p:nvPr/>
          </p:nvSpPr>
          <p:spPr>
            <a:xfrm>
              <a:off x="333379" y="372358"/>
              <a:ext cx="881211" cy="431305"/>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a:t>6</a:t>
              </a:r>
            </a:p>
          </p:txBody>
        </p:sp>
      </p:grpSp>
      <p:sp>
        <p:nvSpPr>
          <p:cNvPr id="40" name="Right Brace 39"/>
          <p:cNvSpPr/>
          <p:nvPr/>
        </p:nvSpPr>
        <p:spPr>
          <a:xfrm rot="16200000">
            <a:off x="4313359" y="1972966"/>
            <a:ext cx="340253" cy="3511836"/>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1" name="Content Placeholder 3"/>
          <p:cNvSpPr txBox="1">
            <a:spLocks/>
          </p:cNvSpPr>
          <p:nvPr/>
        </p:nvSpPr>
        <p:spPr>
          <a:xfrm>
            <a:off x="4081327" y="3009240"/>
            <a:ext cx="608495"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a:t>6</a:t>
            </a:r>
          </a:p>
        </p:txBody>
      </p:sp>
      <p:grpSp>
        <p:nvGrpSpPr>
          <p:cNvPr id="42" name="Group 41"/>
          <p:cNvGrpSpPr/>
          <p:nvPr/>
        </p:nvGrpSpPr>
        <p:grpSpPr>
          <a:xfrm>
            <a:off x="2718020" y="3909920"/>
            <a:ext cx="2349307" cy="1456239"/>
            <a:chOff x="1421343" y="4268208"/>
            <a:chExt cx="2349307" cy="1456239"/>
          </a:xfrm>
        </p:grpSpPr>
        <p:sp>
          <p:nvSpPr>
            <p:cNvPr id="43" name="Right Brace 42"/>
            <p:cNvSpPr/>
            <p:nvPr/>
          </p:nvSpPr>
          <p:spPr>
            <a:xfrm rot="5400000">
              <a:off x="2425870" y="3941728"/>
              <a:ext cx="340253" cy="2349307"/>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4" name="Content Placeholder 3"/>
            <p:cNvSpPr txBox="1">
              <a:spLocks/>
            </p:cNvSpPr>
            <p:nvPr/>
          </p:nvSpPr>
          <p:spPr>
            <a:xfrm>
              <a:off x="2085768" y="5242321"/>
              <a:ext cx="994538"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smtClean="0"/>
                <a:t>Tim</a:t>
              </a:r>
              <a:endParaRPr lang="en-US" sz="2800" dirty="0"/>
            </a:p>
          </p:txBody>
        </p:sp>
        <p:sp>
          <p:nvSpPr>
            <p:cNvPr id="45" name="Rectangle 44"/>
            <p:cNvSpPr/>
            <p:nvPr/>
          </p:nvSpPr>
          <p:spPr>
            <a:xfrm>
              <a:off x="1421344" y="4268208"/>
              <a:ext cx="585306"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sp>
          <p:nvSpPr>
            <p:cNvPr id="46" name="Rectangle 45"/>
            <p:cNvSpPr/>
            <p:nvPr/>
          </p:nvSpPr>
          <p:spPr>
            <a:xfrm>
              <a:off x="2006650" y="4268208"/>
              <a:ext cx="585306"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sp>
          <p:nvSpPr>
            <p:cNvPr id="47" name="Rectangle 46"/>
            <p:cNvSpPr/>
            <p:nvPr/>
          </p:nvSpPr>
          <p:spPr>
            <a:xfrm>
              <a:off x="2591956" y="4268208"/>
              <a:ext cx="585306"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sp>
          <p:nvSpPr>
            <p:cNvPr id="48" name="Rectangle 47"/>
            <p:cNvSpPr/>
            <p:nvPr/>
          </p:nvSpPr>
          <p:spPr>
            <a:xfrm>
              <a:off x="3177262" y="4268208"/>
              <a:ext cx="585306"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grpSp>
      <p:grpSp>
        <p:nvGrpSpPr>
          <p:cNvPr id="49" name="Group 48"/>
          <p:cNvGrpSpPr/>
          <p:nvPr/>
        </p:nvGrpSpPr>
        <p:grpSpPr>
          <a:xfrm>
            <a:off x="5044904" y="3909920"/>
            <a:ext cx="1170612" cy="1489693"/>
            <a:chOff x="3762568" y="4268208"/>
            <a:chExt cx="1170612" cy="1489693"/>
          </a:xfrm>
        </p:grpSpPr>
        <p:sp>
          <p:nvSpPr>
            <p:cNvPr id="50" name="Right Brace 49"/>
            <p:cNvSpPr/>
            <p:nvPr/>
          </p:nvSpPr>
          <p:spPr>
            <a:xfrm rot="5400000">
              <a:off x="4181789" y="4532126"/>
              <a:ext cx="340253" cy="1162529"/>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51" name="Content Placeholder 3"/>
            <p:cNvSpPr txBox="1">
              <a:spLocks/>
            </p:cNvSpPr>
            <p:nvPr/>
          </p:nvSpPr>
          <p:spPr>
            <a:xfrm>
              <a:off x="3920681" y="5275775"/>
              <a:ext cx="994538"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smtClean="0"/>
                <a:t>Ben</a:t>
              </a:r>
              <a:endParaRPr lang="en-US" sz="2800" dirty="0"/>
            </a:p>
          </p:txBody>
        </p:sp>
        <p:sp>
          <p:nvSpPr>
            <p:cNvPr id="52" name="Rectangle 51"/>
            <p:cNvSpPr/>
            <p:nvPr/>
          </p:nvSpPr>
          <p:spPr>
            <a:xfrm>
              <a:off x="3762568" y="4268208"/>
              <a:ext cx="585306"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sp>
          <p:nvSpPr>
            <p:cNvPr id="53" name="Rectangle 52"/>
            <p:cNvSpPr/>
            <p:nvPr/>
          </p:nvSpPr>
          <p:spPr>
            <a:xfrm>
              <a:off x="4347874" y="4268208"/>
              <a:ext cx="585306"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grpSp>
      <p:sp>
        <p:nvSpPr>
          <p:cNvPr id="54" name="Right Brace 53"/>
          <p:cNvSpPr/>
          <p:nvPr/>
        </p:nvSpPr>
        <p:spPr>
          <a:xfrm rot="16200000">
            <a:off x="4135670" y="1268277"/>
            <a:ext cx="340253" cy="4777960"/>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55" name="Content Placeholder 3"/>
          <p:cNvSpPr txBox="1">
            <a:spLocks/>
          </p:cNvSpPr>
          <p:nvPr/>
        </p:nvSpPr>
        <p:spPr>
          <a:xfrm>
            <a:off x="3975091" y="2999981"/>
            <a:ext cx="661410"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a:t>6</a:t>
            </a:r>
          </a:p>
        </p:txBody>
      </p:sp>
      <p:grpSp>
        <p:nvGrpSpPr>
          <p:cNvPr id="56" name="Group 55"/>
          <p:cNvGrpSpPr/>
          <p:nvPr/>
        </p:nvGrpSpPr>
        <p:grpSpPr>
          <a:xfrm>
            <a:off x="1900706" y="3901037"/>
            <a:ext cx="3001452" cy="1353378"/>
            <a:chOff x="769199" y="4268208"/>
            <a:chExt cx="3001452" cy="1353378"/>
          </a:xfrm>
        </p:grpSpPr>
        <p:sp>
          <p:nvSpPr>
            <p:cNvPr id="57" name="Right Brace 56"/>
            <p:cNvSpPr/>
            <p:nvPr/>
          </p:nvSpPr>
          <p:spPr>
            <a:xfrm rot="5400000">
              <a:off x="2099798" y="3615655"/>
              <a:ext cx="340253" cy="3001452"/>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58" name="Content Placeholder 3"/>
            <p:cNvSpPr txBox="1">
              <a:spLocks/>
            </p:cNvSpPr>
            <p:nvPr/>
          </p:nvSpPr>
          <p:spPr>
            <a:xfrm>
              <a:off x="1772731" y="5139460"/>
              <a:ext cx="994538"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smtClean="0"/>
                <a:t>Tim</a:t>
              </a:r>
              <a:endParaRPr lang="en-US" sz="2800" dirty="0"/>
            </a:p>
          </p:txBody>
        </p:sp>
        <p:sp>
          <p:nvSpPr>
            <p:cNvPr id="59" name="Rectangle 58"/>
            <p:cNvSpPr/>
            <p:nvPr/>
          </p:nvSpPr>
          <p:spPr>
            <a:xfrm>
              <a:off x="836038" y="4268208"/>
              <a:ext cx="2926530"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US" sz="3200" dirty="0"/>
                <a:t>4</a:t>
              </a:r>
            </a:p>
          </p:txBody>
        </p:sp>
      </p:grpSp>
      <p:grpSp>
        <p:nvGrpSpPr>
          <p:cNvPr id="75" name="Group 74"/>
          <p:cNvGrpSpPr/>
          <p:nvPr/>
        </p:nvGrpSpPr>
        <p:grpSpPr>
          <a:xfrm>
            <a:off x="4902158" y="3900006"/>
            <a:ext cx="1789147" cy="1354409"/>
            <a:chOff x="8984828" y="1973053"/>
            <a:chExt cx="1789147" cy="1354409"/>
          </a:xfrm>
        </p:grpSpPr>
        <p:grpSp>
          <p:nvGrpSpPr>
            <p:cNvPr id="60" name="Group 59"/>
            <p:cNvGrpSpPr/>
            <p:nvPr/>
          </p:nvGrpSpPr>
          <p:grpSpPr>
            <a:xfrm>
              <a:off x="8984828" y="1974084"/>
              <a:ext cx="1789147" cy="1353378"/>
              <a:chOff x="3762568" y="4268208"/>
              <a:chExt cx="1789147" cy="1353378"/>
            </a:xfrm>
          </p:grpSpPr>
          <p:sp>
            <p:nvSpPr>
              <p:cNvPr id="61" name="Right Brace 60"/>
              <p:cNvSpPr/>
              <p:nvPr/>
            </p:nvSpPr>
            <p:spPr>
              <a:xfrm rot="5400000">
                <a:off x="4491056" y="4222858"/>
                <a:ext cx="340253" cy="1781064"/>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2" name="Content Placeholder 3"/>
              <p:cNvSpPr txBox="1">
                <a:spLocks/>
              </p:cNvSpPr>
              <p:nvPr/>
            </p:nvSpPr>
            <p:spPr>
              <a:xfrm>
                <a:off x="4171024" y="5139460"/>
                <a:ext cx="994538"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smtClean="0"/>
                  <a:t>Ben</a:t>
                </a:r>
                <a:endParaRPr lang="en-US" sz="2800" dirty="0"/>
              </a:p>
            </p:txBody>
          </p:sp>
          <p:sp>
            <p:nvSpPr>
              <p:cNvPr id="63" name="Rectangle 62"/>
              <p:cNvSpPr/>
              <p:nvPr/>
            </p:nvSpPr>
            <p:spPr>
              <a:xfrm>
                <a:off x="3762568" y="4268208"/>
                <a:ext cx="876340"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grpSp>
        <p:sp>
          <p:nvSpPr>
            <p:cNvPr id="64" name="Rectangle 63"/>
            <p:cNvSpPr/>
            <p:nvPr/>
          </p:nvSpPr>
          <p:spPr>
            <a:xfrm>
              <a:off x="9867400" y="1973053"/>
              <a:ext cx="876340"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grpSp>
      <p:sp>
        <p:nvSpPr>
          <p:cNvPr id="65" name="Right Brace 64"/>
          <p:cNvSpPr/>
          <p:nvPr/>
        </p:nvSpPr>
        <p:spPr>
          <a:xfrm rot="16200000">
            <a:off x="4277310" y="1290321"/>
            <a:ext cx="340253" cy="4777960"/>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6" name="Content Placeholder 3"/>
          <p:cNvSpPr txBox="1">
            <a:spLocks/>
          </p:cNvSpPr>
          <p:nvPr/>
        </p:nvSpPr>
        <p:spPr>
          <a:xfrm>
            <a:off x="4131227" y="2875661"/>
            <a:ext cx="661410"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a:t>6</a:t>
            </a:r>
          </a:p>
        </p:txBody>
      </p:sp>
      <p:grpSp>
        <p:nvGrpSpPr>
          <p:cNvPr id="67" name="Group 66"/>
          <p:cNvGrpSpPr/>
          <p:nvPr/>
        </p:nvGrpSpPr>
        <p:grpSpPr>
          <a:xfrm>
            <a:off x="2058458" y="3956282"/>
            <a:ext cx="3001452" cy="1353378"/>
            <a:chOff x="769199" y="4268208"/>
            <a:chExt cx="3001452" cy="1353378"/>
          </a:xfrm>
        </p:grpSpPr>
        <p:sp>
          <p:nvSpPr>
            <p:cNvPr id="68" name="Right Brace 67"/>
            <p:cNvSpPr/>
            <p:nvPr/>
          </p:nvSpPr>
          <p:spPr>
            <a:xfrm rot="5400000">
              <a:off x="2099798" y="3615655"/>
              <a:ext cx="340253" cy="3001452"/>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9" name="Content Placeholder 3"/>
            <p:cNvSpPr txBox="1">
              <a:spLocks/>
            </p:cNvSpPr>
            <p:nvPr/>
          </p:nvSpPr>
          <p:spPr>
            <a:xfrm>
              <a:off x="1772731" y="5139460"/>
              <a:ext cx="994538"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smtClean="0"/>
                <a:t>Tim</a:t>
              </a:r>
              <a:endParaRPr lang="en-US" sz="2800" dirty="0"/>
            </a:p>
          </p:txBody>
        </p:sp>
        <p:sp>
          <p:nvSpPr>
            <p:cNvPr id="70" name="Rectangle 69"/>
            <p:cNvSpPr/>
            <p:nvPr/>
          </p:nvSpPr>
          <p:spPr>
            <a:xfrm>
              <a:off x="836038" y="4268208"/>
              <a:ext cx="2926530"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US" sz="3200" dirty="0"/>
                <a:t>4</a:t>
              </a:r>
            </a:p>
          </p:txBody>
        </p:sp>
      </p:grpSp>
      <p:grpSp>
        <p:nvGrpSpPr>
          <p:cNvPr id="71" name="Group 70"/>
          <p:cNvGrpSpPr/>
          <p:nvPr/>
        </p:nvGrpSpPr>
        <p:grpSpPr>
          <a:xfrm>
            <a:off x="5066627" y="3957639"/>
            <a:ext cx="1789148" cy="1353378"/>
            <a:chOff x="3762567" y="4268208"/>
            <a:chExt cx="1789148" cy="1353378"/>
          </a:xfrm>
        </p:grpSpPr>
        <p:sp>
          <p:nvSpPr>
            <p:cNvPr id="72" name="Right Brace 71"/>
            <p:cNvSpPr/>
            <p:nvPr/>
          </p:nvSpPr>
          <p:spPr>
            <a:xfrm rot="5400000">
              <a:off x="4491056" y="4222858"/>
              <a:ext cx="340253" cy="1781064"/>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73" name="Content Placeholder 3"/>
            <p:cNvSpPr txBox="1">
              <a:spLocks/>
            </p:cNvSpPr>
            <p:nvPr/>
          </p:nvSpPr>
          <p:spPr>
            <a:xfrm>
              <a:off x="4171024" y="5139460"/>
              <a:ext cx="994538"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smtClean="0"/>
                <a:t>Ben</a:t>
              </a:r>
              <a:endParaRPr lang="en-US" sz="2800" dirty="0"/>
            </a:p>
          </p:txBody>
        </p:sp>
        <p:sp>
          <p:nvSpPr>
            <p:cNvPr id="74" name="Rectangle 73"/>
            <p:cNvSpPr/>
            <p:nvPr/>
          </p:nvSpPr>
          <p:spPr>
            <a:xfrm>
              <a:off x="3762567" y="4268208"/>
              <a:ext cx="1789147"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US" sz="3200" dirty="0" smtClean="0"/>
                <a:t>2</a:t>
              </a:r>
              <a:endParaRPr lang="en-US" sz="3200" dirty="0"/>
            </a:p>
          </p:txBody>
        </p:sp>
      </p:grpSp>
    </p:spTree>
    <p:extLst>
      <p:ext uri="{BB962C8B-B14F-4D97-AF65-F5344CB8AC3E}">
        <p14:creationId xmlns:p14="http://schemas.microsoft.com/office/powerpoint/2010/main" val="3756219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4"/>
                                        </p:tgtEl>
                                      </p:cBhvr>
                                    </p:animEffect>
                                    <p:set>
                                      <p:cBhvr>
                                        <p:cTn id="22" dur="1" fill="hold">
                                          <p:stCondLst>
                                            <p:cond delay="499"/>
                                          </p:stCondLst>
                                        </p:cTn>
                                        <p:tgtEl>
                                          <p:spTgt spid="4"/>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15"/>
                                        </p:tgtEl>
                                      </p:cBhvr>
                                    </p:animEffect>
                                    <p:set>
                                      <p:cBhvr>
                                        <p:cTn id="25" dur="1" fill="hold">
                                          <p:stCondLst>
                                            <p:cond delay="499"/>
                                          </p:stCondLst>
                                        </p:cTn>
                                        <p:tgtEl>
                                          <p:spTgt spid="15"/>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18"/>
                                        </p:tgtEl>
                                      </p:cBhvr>
                                    </p:animEffect>
                                    <p:set>
                                      <p:cBhvr>
                                        <p:cTn id="28" dur="1" fill="hold">
                                          <p:stCondLst>
                                            <p:cond delay="499"/>
                                          </p:stCondLst>
                                        </p:cTn>
                                        <p:tgtEl>
                                          <p:spTgt spid="18"/>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78"/>
                                        </p:tgtEl>
                                        <p:attrNameLst>
                                          <p:attrName>style.visibility</p:attrName>
                                        </p:attrNameLst>
                                      </p:cBhvr>
                                      <p:to>
                                        <p:strVal val="visible"/>
                                      </p:to>
                                    </p:set>
                                    <p:animEffect transition="in" filter="fade">
                                      <p:cBhvr>
                                        <p:cTn id="33" dur="500"/>
                                        <p:tgtEl>
                                          <p:spTgt spid="78"/>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79"/>
                                        </p:tgtEl>
                                        <p:attrNameLst>
                                          <p:attrName>style.visibility</p:attrName>
                                        </p:attrNameLst>
                                      </p:cBhvr>
                                      <p:to>
                                        <p:strVal val="visible"/>
                                      </p:to>
                                    </p:set>
                                    <p:animEffect transition="in" filter="fade">
                                      <p:cBhvr>
                                        <p:cTn id="38" dur="500"/>
                                        <p:tgtEl>
                                          <p:spTgt spid="79"/>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80"/>
                                        </p:tgtEl>
                                        <p:attrNameLst>
                                          <p:attrName>style.visibility</p:attrName>
                                        </p:attrNameLst>
                                      </p:cBhvr>
                                      <p:to>
                                        <p:strVal val="visible"/>
                                      </p:to>
                                    </p:set>
                                    <p:animEffect transition="in" filter="fade">
                                      <p:cBhvr>
                                        <p:cTn id="43" dur="500"/>
                                        <p:tgtEl>
                                          <p:spTgt spid="80"/>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xit" presetSubtype="0" fill="hold" nodeType="clickEffect">
                                  <p:stCondLst>
                                    <p:cond delay="0"/>
                                  </p:stCondLst>
                                  <p:childTnLst>
                                    <p:animEffect transition="out" filter="fade">
                                      <p:cBhvr>
                                        <p:cTn id="47" dur="500"/>
                                        <p:tgtEl>
                                          <p:spTgt spid="78"/>
                                        </p:tgtEl>
                                      </p:cBhvr>
                                    </p:animEffect>
                                    <p:set>
                                      <p:cBhvr>
                                        <p:cTn id="48" dur="1" fill="hold">
                                          <p:stCondLst>
                                            <p:cond delay="499"/>
                                          </p:stCondLst>
                                        </p:cTn>
                                        <p:tgtEl>
                                          <p:spTgt spid="78"/>
                                        </p:tgtEl>
                                        <p:attrNameLst>
                                          <p:attrName>style.visibility</p:attrName>
                                        </p:attrNameLst>
                                      </p:cBhvr>
                                      <p:to>
                                        <p:strVal val="hidden"/>
                                      </p:to>
                                    </p:set>
                                  </p:childTnLst>
                                </p:cTn>
                              </p:par>
                              <p:par>
                                <p:cTn id="49" presetID="10" presetClass="exit" presetSubtype="0" fill="hold" nodeType="withEffect">
                                  <p:stCondLst>
                                    <p:cond delay="0"/>
                                  </p:stCondLst>
                                  <p:childTnLst>
                                    <p:animEffect transition="out" filter="fade">
                                      <p:cBhvr>
                                        <p:cTn id="50" dur="500"/>
                                        <p:tgtEl>
                                          <p:spTgt spid="79"/>
                                        </p:tgtEl>
                                      </p:cBhvr>
                                    </p:animEffect>
                                    <p:set>
                                      <p:cBhvr>
                                        <p:cTn id="51" dur="1" fill="hold">
                                          <p:stCondLst>
                                            <p:cond delay="499"/>
                                          </p:stCondLst>
                                        </p:cTn>
                                        <p:tgtEl>
                                          <p:spTgt spid="79"/>
                                        </p:tgtEl>
                                        <p:attrNameLst>
                                          <p:attrName>style.visibility</p:attrName>
                                        </p:attrNameLst>
                                      </p:cBhvr>
                                      <p:to>
                                        <p:strVal val="hidden"/>
                                      </p:to>
                                    </p:set>
                                  </p:childTnLst>
                                </p:cTn>
                              </p:par>
                              <p:par>
                                <p:cTn id="52" presetID="10" presetClass="exit" presetSubtype="0" fill="hold" nodeType="withEffect">
                                  <p:stCondLst>
                                    <p:cond delay="0"/>
                                  </p:stCondLst>
                                  <p:childTnLst>
                                    <p:animEffect transition="out" filter="fade">
                                      <p:cBhvr>
                                        <p:cTn id="53" dur="500"/>
                                        <p:tgtEl>
                                          <p:spTgt spid="80"/>
                                        </p:tgtEl>
                                      </p:cBhvr>
                                    </p:animEffect>
                                    <p:set>
                                      <p:cBhvr>
                                        <p:cTn id="54" dur="1" fill="hold">
                                          <p:stCondLst>
                                            <p:cond delay="499"/>
                                          </p:stCondLst>
                                        </p:cTn>
                                        <p:tgtEl>
                                          <p:spTgt spid="80"/>
                                        </p:tgtEl>
                                        <p:attrNameLst>
                                          <p:attrName>style.visibility</p:attrName>
                                        </p:attrNameLst>
                                      </p:cBhvr>
                                      <p:to>
                                        <p:strVal val="hidden"/>
                                      </p:to>
                                    </p:se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fade">
                                      <p:cBhvr>
                                        <p:cTn id="59" dur="500"/>
                                        <p:tgtEl>
                                          <p:spTgt spid="42"/>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49"/>
                                        </p:tgtEl>
                                        <p:attrNameLst>
                                          <p:attrName>style.visibility</p:attrName>
                                        </p:attrNameLst>
                                      </p:cBhvr>
                                      <p:to>
                                        <p:strVal val="visible"/>
                                      </p:to>
                                    </p:set>
                                    <p:animEffect transition="in" filter="fade">
                                      <p:cBhvr>
                                        <p:cTn id="64" dur="500"/>
                                        <p:tgtEl>
                                          <p:spTgt spid="49"/>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fade">
                                      <p:cBhvr>
                                        <p:cTn id="69" dur="500"/>
                                        <p:tgtEl>
                                          <p:spTgt spid="40"/>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41"/>
                                        </p:tgtEl>
                                        <p:attrNameLst>
                                          <p:attrName>style.visibility</p:attrName>
                                        </p:attrNameLst>
                                      </p:cBhvr>
                                      <p:to>
                                        <p:strVal val="visible"/>
                                      </p:to>
                                    </p:set>
                                    <p:animEffect transition="in" filter="fade">
                                      <p:cBhvr>
                                        <p:cTn id="72" dur="500"/>
                                        <p:tgtEl>
                                          <p:spTgt spid="41"/>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xit" presetSubtype="0" fill="hold" nodeType="clickEffect">
                                  <p:stCondLst>
                                    <p:cond delay="0"/>
                                  </p:stCondLst>
                                  <p:childTnLst>
                                    <p:animEffect transition="out" filter="fade">
                                      <p:cBhvr>
                                        <p:cTn id="76" dur="500"/>
                                        <p:tgtEl>
                                          <p:spTgt spid="42"/>
                                        </p:tgtEl>
                                      </p:cBhvr>
                                    </p:animEffect>
                                    <p:set>
                                      <p:cBhvr>
                                        <p:cTn id="77" dur="1" fill="hold">
                                          <p:stCondLst>
                                            <p:cond delay="499"/>
                                          </p:stCondLst>
                                        </p:cTn>
                                        <p:tgtEl>
                                          <p:spTgt spid="42"/>
                                        </p:tgtEl>
                                        <p:attrNameLst>
                                          <p:attrName>style.visibility</p:attrName>
                                        </p:attrNameLst>
                                      </p:cBhvr>
                                      <p:to>
                                        <p:strVal val="hidden"/>
                                      </p:to>
                                    </p:set>
                                  </p:childTnLst>
                                </p:cTn>
                              </p:par>
                              <p:par>
                                <p:cTn id="78" presetID="10" presetClass="exit" presetSubtype="0" fill="hold" nodeType="withEffect">
                                  <p:stCondLst>
                                    <p:cond delay="0"/>
                                  </p:stCondLst>
                                  <p:childTnLst>
                                    <p:animEffect transition="out" filter="fade">
                                      <p:cBhvr>
                                        <p:cTn id="79" dur="500"/>
                                        <p:tgtEl>
                                          <p:spTgt spid="49"/>
                                        </p:tgtEl>
                                      </p:cBhvr>
                                    </p:animEffect>
                                    <p:set>
                                      <p:cBhvr>
                                        <p:cTn id="80" dur="1" fill="hold">
                                          <p:stCondLst>
                                            <p:cond delay="499"/>
                                          </p:stCondLst>
                                        </p:cTn>
                                        <p:tgtEl>
                                          <p:spTgt spid="49"/>
                                        </p:tgtEl>
                                        <p:attrNameLst>
                                          <p:attrName>style.visibility</p:attrName>
                                        </p:attrNameLst>
                                      </p:cBhvr>
                                      <p:to>
                                        <p:strVal val="hidden"/>
                                      </p:to>
                                    </p:set>
                                  </p:childTnLst>
                                </p:cTn>
                              </p:par>
                              <p:par>
                                <p:cTn id="81" presetID="10" presetClass="exit" presetSubtype="0" fill="hold" grpId="1" nodeType="withEffect">
                                  <p:stCondLst>
                                    <p:cond delay="0"/>
                                  </p:stCondLst>
                                  <p:childTnLst>
                                    <p:animEffect transition="out" filter="fade">
                                      <p:cBhvr>
                                        <p:cTn id="82" dur="500"/>
                                        <p:tgtEl>
                                          <p:spTgt spid="40"/>
                                        </p:tgtEl>
                                      </p:cBhvr>
                                    </p:animEffect>
                                    <p:set>
                                      <p:cBhvr>
                                        <p:cTn id="83" dur="1" fill="hold">
                                          <p:stCondLst>
                                            <p:cond delay="499"/>
                                          </p:stCondLst>
                                        </p:cTn>
                                        <p:tgtEl>
                                          <p:spTgt spid="40"/>
                                        </p:tgtEl>
                                        <p:attrNameLst>
                                          <p:attrName>style.visibility</p:attrName>
                                        </p:attrNameLst>
                                      </p:cBhvr>
                                      <p:to>
                                        <p:strVal val="hidden"/>
                                      </p:to>
                                    </p:set>
                                  </p:childTnLst>
                                </p:cTn>
                              </p:par>
                              <p:par>
                                <p:cTn id="84" presetID="10" presetClass="exit" presetSubtype="0" fill="hold" grpId="1" nodeType="withEffect">
                                  <p:stCondLst>
                                    <p:cond delay="0"/>
                                  </p:stCondLst>
                                  <p:childTnLst>
                                    <p:animEffect transition="out" filter="fade">
                                      <p:cBhvr>
                                        <p:cTn id="85" dur="500"/>
                                        <p:tgtEl>
                                          <p:spTgt spid="41"/>
                                        </p:tgtEl>
                                      </p:cBhvr>
                                    </p:animEffect>
                                    <p:set>
                                      <p:cBhvr>
                                        <p:cTn id="86" dur="1" fill="hold">
                                          <p:stCondLst>
                                            <p:cond delay="499"/>
                                          </p:stCondLst>
                                        </p:cTn>
                                        <p:tgtEl>
                                          <p:spTgt spid="41"/>
                                        </p:tgtEl>
                                        <p:attrNameLst>
                                          <p:attrName>style.visibility</p:attrName>
                                        </p:attrNameLst>
                                      </p:cBhvr>
                                      <p:to>
                                        <p:strVal val="hidden"/>
                                      </p:to>
                                    </p:set>
                                  </p:childTnLst>
                                </p:cTn>
                              </p:par>
                            </p:childTnLst>
                          </p:cTn>
                        </p:par>
                      </p:childTnLst>
                    </p:cTn>
                  </p:par>
                  <p:par>
                    <p:cTn id="87" fill="hold">
                      <p:stCondLst>
                        <p:cond delay="indefinite"/>
                      </p:stCondLst>
                      <p:childTnLst>
                        <p:par>
                          <p:cTn id="88" fill="hold">
                            <p:stCondLst>
                              <p:cond delay="0"/>
                            </p:stCondLst>
                            <p:childTnLst>
                              <p:par>
                                <p:cTn id="89" presetID="10" presetClass="entr" presetSubtype="0" fill="hold" nodeType="clickEffect">
                                  <p:stCondLst>
                                    <p:cond delay="0"/>
                                  </p:stCondLst>
                                  <p:childTnLst>
                                    <p:set>
                                      <p:cBhvr>
                                        <p:cTn id="90" dur="1" fill="hold">
                                          <p:stCondLst>
                                            <p:cond delay="0"/>
                                          </p:stCondLst>
                                        </p:cTn>
                                        <p:tgtEl>
                                          <p:spTgt spid="56"/>
                                        </p:tgtEl>
                                        <p:attrNameLst>
                                          <p:attrName>style.visibility</p:attrName>
                                        </p:attrNameLst>
                                      </p:cBhvr>
                                      <p:to>
                                        <p:strVal val="visible"/>
                                      </p:to>
                                    </p:set>
                                    <p:animEffect transition="in" filter="fade">
                                      <p:cBhvr>
                                        <p:cTn id="91" dur="500"/>
                                        <p:tgtEl>
                                          <p:spTgt spid="56"/>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nodeType="clickEffect">
                                  <p:stCondLst>
                                    <p:cond delay="0"/>
                                  </p:stCondLst>
                                  <p:childTnLst>
                                    <p:set>
                                      <p:cBhvr>
                                        <p:cTn id="95" dur="1" fill="hold">
                                          <p:stCondLst>
                                            <p:cond delay="0"/>
                                          </p:stCondLst>
                                        </p:cTn>
                                        <p:tgtEl>
                                          <p:spTgt spid="75"/>
                                        </p:tgtEl>
                                        <p:attrNameLst>
                                          <p:attrName>style.visibility</p:attrName>
                                        </p:attrNameLst>
                                      </p:cBhvr>
                                      <p:to>
                                        <p:strVal val="visible"/>
                                      </p:to>
                                    </p:set>
                                    <p:animEffect transition="in" filter="fade">
                                      <p:cBhvr>
                                        <p:cTn id="96" dur="500"/>
                                        <p:tgtEl>
                                          <p:spTgt spid="75"/>
                                        </p:tgtEl>
                                      </p:cBhvr>
                                    </p:animEffect>
                                  </p:childTnLst>
                                </p:cTn>
                              </p:par>
                            </p:childTnLst>
                          </p:cTn>
                        </p:par>
                      </p:childTnLst>
                    </p:cTn>
                  </p:par>
                  <p:par>
                    <p:cTn id="97" fill="hold">
                      <p:stCondLst>
                        <p:cond delay="indefinite"/>
                      </p:stCondLst>
                      <p:childTnLst>
                        <p:par>
                          <p:cTn id="98" fill="hold">
                            <p:stCondLst>
                              <p:cond delay="0"/>
                            </p:stCondLst>
                            <p:childTnLst>
                              <p:par>
                                <p:cTn id="99" presetID="10" presetClass="entr" presetSubtype="0" fill="hold" grpId="0" nodeType="clickEffect">
                                  <p:stCondLst>
                                    <p:cond delay="0"/>
                                  </p:stCondLst>
                                  <p:childTnLst>
                                    <p:set>
                                      <p:cBhvr>
                                        <p:cTn id="100" dur="1" fill="hold">
                                          <p:stCondLst>
                                            <p:cond delay="0"/>
                                          </p:stCondLst>
                                        </p:cTn>
                                        <p:tgtEl>
                                          <p:spTgt spid="55"/>
                                        </p:tgtEl>
                                        <p:attrNameLst>
                                          <p:attrName>style.visibility</p:attrName>
                                        </p:attrNameLst>
                                      </p:cBhvr>
                                      <p:to>
                                        <p:strVal val="visible"/>
                                      </p:to>
                                    </p:set>
                                    <p:animEffect transition="in" filter="fade">
                                      <p:cBhvr>
                                        <p:cTn id="101" dur="500"/>
                                        <p:tgtEl>
                                          <p:spTgt spid="55"/>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54"/>
                                        </p:tgtEl>
                                        <p:attrNameLst>
                                          <p:attrName>style.visibility</p:attrName>
                                        </p:attrNameLst>
                                      </p:cBhvr>
                                      <p:to>
                                        <p:strVal val="visible"/>
                                      </p:to>
                                    </p:set>
                                    <p:animEffect transition="in" filter="fade">
                                      <p:cBhvr>
                                        <p:cTn id="104" dur="500"/>
                                        <p:tgtEl>
                                          <p:spTgt spid="54"/>
                                        </p:tgtEl>
                                      </p:cBhvr>
                                    </p:animEffect>
                                  </p:childTnLst>
                                </p:cTn>
                              </p:par>
                            </p:childTnLst>
                          </p:cTn>
                        </p:par>
                      </p:childTnLst>
                    </p:cTn>
                  </p:par>
                  <p:par>
                    <p:cTn id="105" fill="hold">
                      <p:stCondLst>
                        <p:cond delay="indefinite"/>
                      </p:stCondLst>
                      <p:childTnLst>
                        <p:par>
                          <p:cTn id="106" fill="hold">
                            <p:stCondLst>
                              <p:cond delay="0"/>
                            </p:stCondLst>
                            <p:childTnLst>
                              <p:par>
                                <p:cTn id="107" presetID="10" presetClass="exit" presetSubtype="0" fill="hold" nodeType="clickEffect">
                                  <p:stCondLst>
                                    <p:cond delay="0"/>
                                  </p:stCondLst>
                                  <p:childTnLst>
                                    <p:animEffect transition="out" filter="fade">
                                      <p:cBhvr>
                                        <p:cTn id="108" dur="500"/>
                                        <p:tgtEl>
                                          <p:spTgt spid="56"/>
                                        </p:tgtEl>
                                      </p:cBhvr>
                                    </p:animEffect>
                                    <p:set>
                                      <p:cBhvr>
                                        <p:cTn id="109" dur="1" fill="hold">
                                          <p:stCondLst>
                                            <p:cond delay="499"/>
                                          </p:stCondLst>
                                        </p:cTn>
                                        <p:tgtEl>
                                          <p:spTgt spid="56"/>
                                        </p:tgtEl>
                                        <p:attrNameLst>
                                          <p:attrName>style.visibility</p:attrName>
                                        </p:attrNameLst>
                                      </p:cBhvr>
                                      <p:to>
                                        <p:strVal val="hidden"/>
                                      </p:to>
                                    </p:set>
                                  </p:childTnLst>
                                </p:cTn>
                              </p:par>
                              <p:par>
                                <p:cTn id="110" presetID="10" presetClass="exit" presetSubtype="0" fill="hold" nodeType="withEffect">
                                  <p:stCondLst>
                                    <p:cond delay="0"/>
                                  </p:stCondLst>
                                  <p:childTnLst>
                                    <p:animEffect transition="out" filter="fade">
                                      <p:cBhvr>
                                        <p:cTn id="111" dur="500"/>
                                        <p:tgtEl>
                                          <p:spTgt spid="75"/>
                                        </p:tgtEl>
                                      </p:cBhvr>
                                    </p:animEffect>
                                    <p:set>
                                      <p:cBhvr>
                                        <p:cTn id="112" dur="1" fill="hold">
                                          <p:stCondLst>
                                            <p:cond delay="499"/>
                                          </p:stCondLst>
                                        </p:cTn>
                                        <p:tgtEl>
                                          <p:spTgt spid="75"/>
                                        </p:tgtEl>
                                        <p:attrNameLst>
                                          <p:attrName>style.visibility</p:attrName>
                                        </p:attrNameLst>
                                      </p:cBhvr>
                                      <p:to>
                                        <p:strVal val="hidden"/>
                                      </p:to>
                                    </p:set>
                                  </p:childTnLst>
                                </p:cTn>
                              </p:par>
                              <p:par>
                                <p:cTn id="113" presetID="10" presetClass="exit" presetSubtype="0" fill="hold" grpId="1" nodeType="withEffect">
                                  <p:stCondLst>
                                    <p:cond delay="0"/>
                                  </p:stCondLst>
                                  <p:childTnLst>
                                    <p:animEffect transition="out" filter="fade">
                                      <p:cBhvr>
                                        <p:cTn id="114" dur="500"/>
                                        <p:tgtEl>
                                          <p:spTgt spid="55"/>
                                        </p:tgtEl>
                                      </p:cBhvr>
                                    </p:animEffect>
                                    <p:set>
                                      <p:cBhvr>
                                        <p:cTn id="115" dur="1" fill="hold">
                                          <p:stCondLst>
                                            <p:cond delay="499"/>
                                          </p:stCondLst>
                                        </p:cTn>
                                        <p:tgtEl>
                                          <p:spTgt spid="55"/>
                                        </p:tgtEl>
                                        <p:attrNameLst>
                                          <p:attrName>style.visibility</p:attrName>
                                        </p:attrNameLst>
                                      </p:cBhvr>
                                      <p:to>
                                        <p:strVal val="hidden"/>
                                      </p:to>
                                    </p:set>
                                  </p:childTnLst>
                                </p:cTn>
                              </p:par>
                              <p:par>
                                <p:cTn id="116" presetID="10" presetClass="exit" presetSubtype="0" fill="hold" grpId="1" nodeType="withEffect">
                                  <p:stCondLst>
                                    <p:cond delay="0"/>
                                  </p:stCondLst>
                                  <p:childTnLst>
                                    <p:animEffect transition="out" filter="fade">
                                      <p:cBhvr>
                                        <p:cTn id="117" dur="500"/>
                                        <p:tgtEl>
                                          <p:spTgt spid="54"/>
                                        </p:tgtEl>
                                      </p:cBhvr>
                                    </p:animEffect>
                                    <p:set>
                                      <p:cBhvr>
                                        <p:cTn id="118" dur="1" fill="hold">
                                          <p:stCondLst>
                                            <p:cond delay="499"/>
                                          </p:stCondLst>
                                        </p:cTn>
                                        <p:tgtEl>
                                          <p:spTgt spid="54"/>
                                        </p:tgtEl>
                                        <p:attrNameLst>
                                          <p:attrName>style.visibility</p:attrName>
                                        </p:attrNameLst>
                                      </p:cBhvr>
                                      <p:to>
                                        <p:strVal val="hidden"/>
                                      </p:to>
                                    </p:set>
                                  </p:childTnLst>
                                </p:cTn>
                              </p:par>
                            </p:childTnLst>
                          </p:cTn>
                        </p:par>
                      </p:childTnLst>
                    </p:cTn>
                  </p:par>
                  <p:par>
                    <p:cTn id="119" fill="hold">
                      <p:stCondLst>
                        <p:cond delay="indefinite"/>
                      </p:stCondLst>
                      <p:childTnLst>
                        <p:par>
                          <p:cTn id="120" fill="hold">
                            <p:stCondLst>
                              <p:cond delay="0"/>
                            </p:stCondLst>
                            <p:childTnLst>
                              <p:par>
                                <p:cTn id="121" presetID="10" presetClass="entr" presetSubtype="0" fill="hold" nodeType="clickEffect">
                                  <p:stCondLst>
                                    <p:cond delay="0"/>
                                  </p:stCondLst>
                                  <p:childTnLst>
                                    <p:set>
                                      <p:cBhvr>
                                        <p:cTn id="122" dur="1" fill="hold">
                                          <p:stCondLst>
                                            <p:cond delay="0"/>
                                          </p:stCondLst>
                                        </p:cTn>
                                        <p:tgtEl>
                                          <p:spTgt spid="67"/>
                                        </p:tgtEl>
                                        <p:attrNameLst>
                                          <p:attrName>style.visibility</p:attrName>
                                        </p:attrNameLst>
                                      </p:cBhvr>
                                      <p:to>
                                        <p:strVal val="visible"/>
                                      </p:to>
                                    </p:set>
                                    <p:animEffect transition="in" filter="fade">
                                      <p:cBhvr>
                                        <p:cTn id="123" dur="500"/>
                                        <p:tgtEl>
                                          <p:spTgt spid="67"/>
                                        </p:tgtEl>
                                      </p:cBhvr>
                                    </p:animEffect>
                                  </p:childTnLst>
                                </p:cTn>
                              </p:par>
                            </p:childTnLst>
                          </p:cTn>
                        </p:par>
                      </p:childTnLst>
                    </p:cTn>
                  </p:par>
                  <p:par>
                    <p:cTn id="124" fill="hold">
                      <p:stCondLst>
                        <p:cond delay="indefinite"/>
                      </p:stCondLst>
                      <p:childTnLst>
                        <p:par>
                          <p:cTn id="125" fill="hold">
                            <p:stCondLst>
                              <p:cond delay="0"/>
                            </p:stCondLst>
                            <p:childTnLst>
                              <p:par>
                                <p:cTn id="126" presetID="10" presetClass="entr" presetSubtype="0" fill="hold" nodeType="clickEffect">
                                  <p:stCondLst>
                                    <p:cond delay="0"/>
                                  </p:stCondLst>
                                  <p:childTnLst>
                                    <p:set>
                                      <p:cBhvr>
                                        <p:cTn id="127" dur="1" fill="hold">
                                          <p:stCondLst>
                                            <p:cond delay="0"/>
                                          </p:stCondLst>
                                        </p:cTn>
                                        <p:tgtEl>
                                          <p:spTgt spid="71"/>
                                        </p:tgtEl>
                                        <p:attrNameLst>
                                          <p:attrName>style.visibility</p:attrName>
                                        </p:attrNameLst>
                                      </p:cBhvr>
                                      <p:to>
                                        <p:strVal val="visible"/>
                                      </p:to>
                                    </p:set>
                                    <p:animEffect transition="in" filter="fade">
                                      <p:cBhvr>
                                        <p:cTn id="128" dur="500"/>
                                        <p:tgtEl>
                                          <p:spTgt spid="71"/>
                                        </p:tgtEl>
                                      </p:cBhvr>
                                    </p:animEffect>
                                  </p:childTnLst>
                                </p:cTn>
                              </p:par>
                            </p:childTnLst>
                          </p:cTn>
                        </p:par>
                      </p:childTnLst>
                    </p:cTn>
                  </p:par>
                  <p:par>
                    <p:cTn id="129" fill="hold">
                      <p:stCondLst>
                        <p:cond delay="indefinite"/>
                      </p:stCondLst>
                      <p:childTnLst>
                        <p:par>
                          <p:cTn id="130" fill="hold">
                            <p:stCondLst>
                              <p:cond delay="0"/>
                            </p:stCondLst>
                            <p:childTnLst>
                              <p:par>
                                <p:cTn id="131" presetID="10" presetClass="entr" presetSubtype="0" fill="hold" grpId="0" nodeType="clickEffect">
                                  <p:stCondLst>
                                    <p:cond delay="0"/>
                                  </p:stCondLst>
                                  <p:childTnLst>
                                    <p:set>
                                      <p:cBhvr>
                                        <p:cTn id="132" dur="1" fill="hold">
                                          <p:stCondLst>
                                            <p:cond delay="0"/>
                                          </p:stCondLst>
                                        </p:cTn>
                                        <p:tgtEl>
                                          <p:spTgt spid="65"/>
                                        </p:tgtEl>
                                        <p:attrNameLst>
                                          <p:attrName>style.visibility</p:attrName>
                                        </p:attrNameLst>
                                      </p:cBhvr>
                                      <p:to>
                                        <p:strVal val="visible"/>
                                      </p:to>
                                    </p:set>
                                    <p:animEffect transition="in" filter="fade">
                                      <p:cBhvr>
                                        <p:cTn id="133" dur="500"/>
                                        <p:tgtEl>
                                          <p:spTgt spid="65"/>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66"/>
                                        </p:tgtEl>
                                        <p:attrNameLst>
                                          <p:attrName>style.visibility</p:attrName>
                                        </p:attrNameLst>
                                      </p:cBhvr>
                                      <p:to>
                                        <p:strVal val="visible"/>
                                      </p:to>
                                    </p:set>
                                    <p:animEffect transition="in" filter="fade">
                                      <p:cBhvr>
                                        <p:cTn id="136" dur="500"/>
                                        <p:tgtEl>
                                          <p:spTgt spid="66"/>
                                        </p:tgtEl>
                                      </p:cBhvr>
                                    </p:animEffect>
                                  </p:childTnLst>
                                </p:cTn>
                              </p:par>
                            </p:childTnLst>
                          </p:cTn>
                        </p:par>
                      </p:childTnLst>
                    </p:cTn>
                  </p:par>
                  <p:par>
                    <p:cTn id="137" fill="hold">
                      <p:stCondLst>
                        <p:cond delay="indefinite"/>
                      </p:stCondLst>
                      <p:childTnLst>
                        <p:par>
                          <p:cTn id="138" fill="hold">
                            <p:stCondLst>
                              <p:cond delay="0"/>
                            </p:stCondLst>
                            <p:childTnLst>
                              <p:par>
                                <p:cTn id="139" presetID="10" presetClass="exit" presetSubtype="0" fill="hold" nodeType="clickEffect">
                                  <p:stCondLst>
                                    <p:cond delay="0"/>
                                  </p:stCondLst>
                                  <p:childTnLst>
                                    <p:animEffect transition="out" filter="fade">
                                      <p:cBhvr>
                                        <p:cTn id="140" dur="500"/>
                                        <p:tgtEl>
                                          <p:spTgt spid="67"/>
                                        </p:tgtEl>
                                      </p:cBhvr>
                                    </p:animEffect>
                                    <p:set>
                                      <p:cBhvr>
                                        <p:cTn id="141" dur="1" fill="hold">
                                          <p:stCondLst>
                                            <p:cond delay="499"/>
                                          </p:stCondLst>
                                        </p:cTn>
                                        <p:tgtEl>
                                          <p:spTgt spid="67"/>
                                        </p:tgtEl>
                                        <p:attrNameLst>
                                          <p:attrName>style.visibility</p:attrName>
                                        </p:attrNameLst>
                                      </p:cBhvr>
                                      <p:to>
                                        <p:strVal val="hidden"/>
                                      </p:to>
                                    </p:set>
                                  </p:childTnLst>
                                </p:cTn>
                              </p:par>
                              <p:par>
                                <p:cTn id="142" presetID="10" presetClass="exit" presetSubtype="0" fill="hold" nodeType="withEffect">
                                  <p:stCondLst>
                                    <p:cond delay="0"/>
                                  </p:stCondLst>
                                  <p:childTnLst>
                                    <p:animEffect transition="out" filter="fade">
                                      <p:cBhvr>
                                        <p:cTn id="143" dur="500"/>
                                        <p:tgtEl>
                                          <p:spTgt spid="71"/>
                                        </p:tgtEl>
                                      </p:cBhvr>
                                    </p:animEffect>
                                    <p:set>
                                      <p:cBhvr>
                                        <p:cTn id="144" dur="1" fill="hold">
                                          <p:stCondLst>
                                            <p:cond delay="499"/>
                                          </p:stCondLst>
                                        </p:cTn>
                                        <p:tgtEl>
                                          <p:spTgt spid="71"/>
                                        </p:tgtEl>
                                        <p:attrNameLst>
                                          <p:attrName>style.visibility</p:attrName>
                                        </p:attrNameLst>
                                      </p:cBhvr>
                                      <p:to>
                                        <p:strVal val="hidden"/>
                                      </p:to>
                                    </p:set>
                                  </p:childTnLst>
                                </p:cTn>
                              </p:par>
                              <p:par>
                                <p:cTn id="145" presetID="10" presetClass="exit" presetSubtype="0" fill="hold" grpId="1" nodeType="withEffect">
                                  <p:stCondLst>
                                    <p:cond delay="0"/>
                                  </p:stCondLst>
                                  <p:childTnLst>
                                    <p:animEffect transition="out" filter="fade">
                                      <p:cBhvr>
                                        <p:cTn id="146" dur="500"/>
                                        <p:tgtEl>
                                          <p:spTgt spid="65"/>
                                        </p:tgtEl>
                                      </p:cBhvr>
                                    </p:animEffect>
                                    <p:set>
                                      <p:cBhvr>
                                        <p:cTn id="147" dur="1" fill="hold">
                                          <p:stCondLst>
                                            <p:cond delay="499"/>
                                          </p:stCondLst>
                                        </p:cTn>
                                        <p:tgtEl>
                                          <p:spTgt spid="65"/>
                                        </p:tgtEl>
                                        <p:attrNameLst>
                                          <p:attrName>style.visibility</p:attrName>
                                        </p:attrNameLst>
                                      </p:cBhvr>
                                      <p:to>
                                        <p:strVal val="hidden"/>
                                      </p:to>
                                    </p:set>
                                  </p:childTnLst>
                                </p:cTn>
                              </p:par>
                              <p:par>
                                <p:cTn id="148" presetID="10" presetClass="exit" presetSubtype="0" fill="hold" grpId="1" nodeType="withEffect">
                                  <p:stCondLst>
                                    <p:cond delay="0"/>
                                  </p:stCondLst>
                                  <p:childTnLst>
                                    <p:animEffect transition="out" filter="fade">
                                      <p:cBhvr>
                                        <p:cTn id="149" dur="500"/>
                                        <p:tgtEl>
                                          <p:spTgt spid="66"/>
                                        </p:tgtEl>
                                      </p:cBhvr>
                                    </p:animEffect>
                                    <p:set>
                                      <p:cBhvr>
                                        <p:cTn id="150" dur="1" fill="hold">
                                          <p:stCondLst>
                                            <p:cond delay="499"/>
                                          </p:stCondLst>
                                        </p:cTn>
                                        <p:tgtEl>
                                          <p:spTgt spid="6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0" grpId="1" animBg="1"/>
      <p:bldP spid="41" grpId="0"/>
      <p:bldP spid="41" grpId="1"/>
      <p:bldP spid="54" grpId="0" animBg="1"/>
      <p:bldP spid="54" grpId="1" animBg="1"/>
      <p:bldP spid="55" grpId="0"/>
      <p:bldP spid="55" grpId="1"/>
      <p:bldP spid="65" grpId="0" animBg="1"/>
      <p:bldP spid="65" grpId="1" animBg="1"/>
      <p:bldP spid="66" grpId="0"/>
      <p:bldP spid="66" grpId="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2"/>
          <a:stretch>
            <a:fillRect/>
          </a:stretch>
        </p:blipFill>
        <p:spPr>
          <a:xfrm>
            <a:off x="500729" y="2709333"/>
            <a:ext cx="3950250" cy="1854199"/>
          </a:xfrm>
          <a:prstGeom prst="rect">
            <a:avLst/>
          </a:prstGeom>
        </p:spPr>
      </p:pic>
      <p:pic>
        <p:nvPicPr>
          <p:cNvPr id="37" name="Picture 36"/>
          <p:cNvPicPr>
            <a:picLocks noChangeAspect="1"/>
          </p:cNvPicPr>
          <p:nvPr/>
        </p:nvPicPr>
        <p:blipFill>
          <a:blip r:embed="rId3"/>
          <a:stretch>
            <a:fillRect/>
          </a:stretch>
        </p:blipFill>
        <p:spPr>
          <a:xfrm>
            <a:off x="500728" y="1365236"/>
            <a:ext cx="3688452" cy="1344097"/>
          </a:xfrm>
          <a:prstGeom prst="rect">
            <a:avLst/>
          </a:prstGeom>
        </p:spPr>
      </p:pic>
      <p:pic>
        <p:nvPicPr>
          <p:cNvPr id="52" name="Picture 51"/>
          <p:cNvPicPr>
            <a:picLocks noChangeAspect="1"/>
          </p:cNvPicPr>
          <p:nvPr/>
        </p:nvPicPr>
        <p:blipFill>
          <a:blip r:embed="rId4"/>
          <a:stretch>
            <a:fillRect/>
          </a:stretch>
        </p:blipFill>
        <p:spPr>
          <a:xfrm>
            <a:off x="316932" y="4348043"/>
            <a:ext cx="4134047" cy="2509957"/>
          </a:xfrm>
          <a:prstGeom prst="rect">
            <a:avLst/>
          </a:prstGeom>
        </p:spPr>
      </p:pic>
      <p:pic>
        <p:nvPicPr>
          <p:cNvPr id="65" name="Picture 64"/>
          <p:cNvPicPr>
            <a:picLocks noChangeAspect="1"/>
          </p:cNvPicPr>
          <p:nvPr/>
        </p:nvPicPr>
        <p:blipFill>
          <a:blip r:embed="rId5"/>
          <a:stretch>
            <a:fillRect/>
          </a:stretch>
        </p:blipFill>
        <p:spPr>
          <a:xfrm>
            <a:off x="4961325" y="1197351"/>
            <a:ext cx="3623876" cy="1568023"/>
          </a:xfrm>
          <a:prstGeom prst="rect">
            <a:avLst/>
          </a:prstGeom>
        </p:spPr>
      </p:pic>
      <p:pic>
        <p:nvPicPr>
          <p:cNvPr id="76" name="Picture 75"/>
          <p:cNvPicPr>
            <a:picLocks noChangeAspect="1"/>
          </p:cNvPicPr>
          <p:nvPr/>
        </p:nvPicPr>
        <p:blipFill>
          <a:blip r:embed="rId6"/>
          <a:stretch>
            <a:fillRect/>
          </a:stretch>
        </p:blipFill>
        <p:spPr>
          <a:xfrm>
            <a:off x="4961325" y="2765374"/>
            <a:ext cx="3813927" cy="1798158"/>
          </a:xfrm>
          <a:prstGeom prst="rect">
            <a:avLst/>
          </a:prstGeom>
        </p:spPr>
      </p:pic>
      <p:sp>
        <p:nvSpPr>
          <p:cNvPr id="77" name="TextBox 76"/>
          <p:cNvSpPr txBox="1"/>
          <p:nvPr/>
        </p:nvSpPr>
        <p:spPr>
          <a:xfrm>
            <a:off x="5892800" y="5266267"/>
            <a:ext cx="1851789" cy="677108"/>
          </a:xfrm>
          <a:prstGeom prst="rect">
            <a:avLst/>
          </a:prstGeom>
          <a:noFill/>
        </p:spPr>
        <p:txBody>
          <a:bodyPr wrap="none" rtlCol="0">
            <a:spAutoFit/>
          </a:bodyPr>
          <a:lstStyle/>
          <a:p>
            <a:r>
              <a:rPr lang="en-US" sz="3800" dirty="0" smtClean="0"/>
              <a:t>4 + 2 = 6</a:t>
            </a:r>
            <a:endParaRPr lang="en-US" sz="3800" dirty="0"/>
          </a:p>
        </p:txBody>
      </p:sp>
      <p:sp>
        <p:nvSpPr>
          <p:cNvPr id="78" name="Title 77"/>
          <p:cNvSpPr>
            <a:spLocks noGrp="1"/>
          </p:cNvSpPr>
          <p:nvPr>
            <p:ph type="title"/>
          </p:nvPr>
        </p:nvSpPr>
        <p:spPr/>
        <p:txBody>
          <a:bodyPr/>
          <a:lstStyle/>
          <a:p>
            <a:pPr algn="l"/>
            <a:r>
              <a:rPr lang="en-US" dirty="0" smtClean="0"/>
              <a:t>Small steps</a:t>
            </a:r>
            <a:endParaRPr lang="en-US" dirty="0"/>
          </a:p>
        </p:txBody>
      </p:sp>
    </p:spTree>
    <p:extLst>
      <p:ext uri="{BB962C8B-B14F-4D97-AF65-F5344CB8AC3E}">
        <p14:creationId xmlns:p14="http://schemas.microsoft.com/office/powerpoint/2010/main" val="58103712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What Are Bar Models?</a:t>
            </a:r>
            <a:endParaRPr lang="en-US" dirty="0"/>
          </a:p>
        </p:txBody>
      </p:sp>
      <p:sp>
        <p:nvSpPr>
          <p:cNvPr id="12" name="Rectangle 11"/>
          <p:cNvSpPr/>
          <p:nvPr/>
        </p:nvSpPr>
        <p:spPr>
          <a:xfrm>
            <a:off x="767402" y="2882757"/>
            <a:ext cx="1969902" cy="475635"/>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US" sz="3200" dirty="0" smtClean="0"/>
              <a:t>9</a:t>
            </a:r>
            <a:endParaRPr lang="en-US" sz="3200" dirty="0"/>
          </a:p>
        </p:txBody>
      </p:sp>
      <p:sp>
        <p:nvSpPr>
          <p:cNvPr id="13" name="Rectangle 12"/>
          <p:cNvSpPr/>
          <p:nvPr/>
        </p:nvSpPr>
        <p:spPr>
          <a:xfrm>
            <a:off x="2737304" y="2882757"/>
            <a:ext cx="1329227" cy="475635"/>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US" sz="3200" dirty="0" smtClean="0"/>
              <a:t>7</a:t>
            </a:r>
            <a:endParaRPr lang="en-US" sz="3200" dirty="0"/>
          </a:p>
        </p:txBody>
      </p:sp>
      <p:sp>
        <p:nvSpPr>
          <p:cNvPr id="14" name="Right Brace 13"/>
          <p:cNvSpPr/>
          <p:nvPr/>
        </p:nvSpPr>
        <p:spPr>
          <a:xfrm rot="16200000">
            <a:off x="2306202" y="980389"/>
            <a:ext cx="221527" cy="3299129"/>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5" name="Content Placeholder 5"/>
          <p:cNvSpPr>
            <a:spLocks noGrp="1"/>
          </p:cNvSpPr>
          <p:nvPr>
            <p:ph sz="quarter" idx="4"/>
          </p:nvPr>
        </p:nvSpPr>
        <p:spPr>
          <a:xfrm>
            <a:off x="1874179" y="1925972"/>
            <a:ext cx="1147564" cy="516999"/>
          </a:xfrm>
          <a:noFill/>
          <a:ln>
            <a:noFill/>
          </a:ln>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pPr marL="0" indent="0" algn="ctr">
              <a:buNone/>
            </a:pPr>
            <a:r>
              <a:rPr lang="en-US" sz="3200" dirty="0" smtClean="0"/>
              <a:t>16</a:t>
            </a:r>
            <a:endParaRPr lang="en-US" sz="3200" dirty="0"/>
          </a:p>
        </p:txBody>
      </p:sp>
      <p:sp>
        <p:nvSpPr>
          <p:cNvPr id="9" name="Rectangle 8"/>
          <p:cNvSpPr/>
          <p:nvPr/>
        </p:nvSpPr>
        <p:spPr>
          <a:xfrm>
            <a:off x="908504" y="4553349"/>
            <a:ext cx="1969902" cy="475635"/>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US" sz="3200" dirty="0" smtClean="0"/>
              <a:t>9</a:t>
            </a:r>
            <a:endParaRPr lang="en-US" sz="3200" dirty="0"/>
          </a:p>
        </p:txBody>
      </p:sp>
      <p:sp>
        <p:nvSpPr>
          <p:cNvPr id="10" name="Rectangle 9"/>
          <p:cNvSpPr/>
          <p:nvPr/>
        </p:nvSpPr>
        <p:spPr>
          <a:xfrm>
            <a:off x="908505" y="5318731"/>
            <a:ext cx="1329227" cy="475635"/>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US" sz="3200" dirty="0" smtClean="0"/>
              <a:t>7</a:t>
            </a:r>
            <a:endParaRPr lang="en-US" sz="3200" dirty="0"/>
          </a:p>
        </p:txBody>
      </p:sp>
      <p:sp>
        <p:nvSpPr>
          <p:cNvPr id="11" name="Right Brace 10"/>
          <p:cNvSpPr/>
          <p:nvPr/>
        </p:nvSpPr>
        <p:spPr>
          <a:xfrm>
            <a:off x="3162846" y="4553349"/>
            <a:ext cx="311228" cy="1310585"/>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6" name="Content Placeholder 5"/>
          <p:cNvSpPr>
            <a:spLocks noGrp="1"/>
          </p:cNvSpPr>
          <p:nvPr>
            <p:ph sz="quarter" idx="4"/>
          </p:nvPr>
        </p:nvSpPr>
        <p:spPr>
          <a:xfrm>
            <a:off x="3190171" y="4885612"/>
            <a:ext cx="1147564" cy="516999"/>
          </a:xfrm>
          <a:noFill/>
          <a:ln>
            <a:noFill/>
          </a:ln>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pPr marL="0" indent="0" algn="ctr">
              <a:buNone/>
            </a:pPr>
            <a:r>
              <a:rPr lang="en-US" sz="3200" dirty="0" smtClean="0"/>
              <a:t>16</a:t>
            </a:r>
            <a:endParaRPr lang="en-US" sz="3200" dirty="0"/>
          </a:p>
        </p:txBody>
      </p:sp>
      <p:sp>
        <p:nvSpPr>
          <p:cNvPr id="30" name="Content Placeholder 5"/>
          <p:cNvSpPr>
            <a:spLocks noGrp="1"/>
          </p:cNvSpPr>
          <p:nvPr>
            <p:ph sz="quarter" idx="4"/>
          </p:nvPr>
        </p:nvSpPr>
        <p:spPr>
          <a:xfrm>
            <a:off x="7999696" y="5596786"/>
            <a:ext cx="258213" cy="354455"/>
          </a:xfrm>
          <a:noFill/>
          <a:ln>
            <a:noFill/>
          </a:ln>
        </p:spPr>
        <p:style>
          <a:lnRef idx="2">
            <a:schemeClr val="accent1"/>
          </a:lnRef>
          <a:fillRef idx="1">
            <a:schemeClr val="lt1"/>
          </a:fillRef>
          <a:effectRef idx="0">
            <a:schemeClr val="accent1"/>
          </a:effectRef>
          <a:fontRef idx="minor">
            <a:schemeClr val="dk1"/>
          </a:fontRef>
        </p:style>
        <p:txBody>
          <a:bodyPr>
            <a:noAutofit/>
          </a:bodyPr>
          <a:lstStyle/>
          <a:p>
            <a:pPr marL="0" indent="0" algn="ctr">
              <a:buNone/>
            </a:pPr>
            <a:r>
              <a:rPr lang="en-US" sz="1600" dirty="0" smtClean="0"/>
              <a:t>7</a:t>
            </a:r>
            <a:endParaRPr lang="en-US" sz="1600" dirty="0"/>
          </a:p>
        </p:txBody>
      </p:sp>
      <p:sp>
        <p:nvSpPr>
          <p:cNvPr id="31" name="Content Placeholder 5"/>
          <p:cNvSpPr>
            <a:spLocks noGrp="1"/>
          </p:cNvSpPr>
          <p:nvPr>
            <p:ph sz="quarter" idx="4"/>
          </p:nvPr>
        </p:nvSpPr>
        <p:spPr>
          <a:xfrm>
            <a:off x="8395193" y="5601690"/>
            <a:ext cx="258213" cy="354455"/>
          </a:xfrm>
          <a:noFill/>
          <a:ln>
            <a:noFill/>
          </a:ln>
        </p:spPr>
        <p:style>
          <a:lnRef idx="2">
            <a:schemeClr val="accent1"/>
          </a:lnRef>
          <a:fillRef idx="1">
            <a:schemeClr val="lt1"/>
          </a:fillRef>
          <a:effectRef idx="0">
            <a:schemeClr val="accent1"/>
          </a:effectRef>
          <a:fontRef idx="minor">
            <a:schemeClr val="dk1"/>
          </a:fontRef>
        </p:style>
        <p:txBody>
          <a:bodyPr>
            <a:noAutofit/>
          </a:bodyPr>
          <a:lstStyle/>
          <a:p>
            <a:pPr marL="0" indent="0" algn="ctr">
              <a:buNone/>
            </a:pPr>
            <a:r>
              <a:rPr lang="en-US" sz="1600" dirty="0" smtClean="0"/>
              <a:t>8</a:t>
            </a:r>
            <a:endParaRPr lang="en-US" sz="1600" dirty="0"/>
          </a:p>
        </p:txBody>
      </p:sp>
      <p:sp>
        <p:nvSpPr>
          <p:cNvPr id="33" name="Rectangle 32"/>
          <p:cNvSpPr/>
          <p:nvPr/>
        </p:nvSpPr>
        <p:spPr>
          <a:xfrm>
            <a:off x="5842324" y="2072174"/>
            <a:ext cx="939774" cy="909745"/>
          </a:xfrm>
          <a:prstGeom prst="rect">
            <a:avLst/>
          </a:prstGeom>
          <a:solidFill>
            <a:srgbClr val="FFFFFF"/>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sp>
        <p:nvSpPr>
          <p:cNvPr id="34" name="Rectangle 33"/>
          <p:cNvSpPr/>
          <p:nvPr/>
        </p:nvSpPr>
        <p:spPr>
          <a:xfrm>
            <a:off x="5841319" y="2981919"/>
            <a:ext cx="939774" cy="909745"/>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sp>
        <p:nvSpPr>
          <p:cNvPr id="35" name="Rectangle 34"/>
          <p:cNvSpPr/>
          <p:nvPr/>
        </p:nvSpPr>
        <p:spPr>
          <a:xfrm>
            <a:off x="6782098" y="2072174"/>
            <a:ext cx="939774" cy="909745"/>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sp>
        <p:nvSpPr>
          <p:cNvPr id="36" name="Rectangle 35"/>
          <p:cNvSpPr/>
          <p:nvPr/>
        </p:nvSpPr>
        <p:spPr>
          <a:xfrm>
            <a:off x="6781093" y="2981919"/>
            <a:ext cx="939774" cy="909745"/>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sp>
        <p:nvSpPr>
          <p:cNvPr id="32"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37"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46589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3302" y="267815"/>
            <a:ext cx="3087780" cy="3111054"/>
          </a:xfrm>
          <a:prstGeom prst="rect">
            <a:avLst/>
          </a:prstGeom>
        </p:spPr>
      </p:pic>
      <p:pic>
        <p:nvPicPr>
          <p:cNvPr id="3" name="Picture 2"/>
          <p:cNvPicPr>
            <a:picLocks noChangeAspect="1"/>
          </p:cNvPicPr>
          <p:nvPr/>
        </p:nvPicPr>
        <p:blipFill>
          <a:blip r:embed="rId3"/>
          <a:stretch>
            <a:fillRect/>
          </a:stretch>
        </p:blipFill>
        <p:spPr>
          <a:xfrm>
            <a:off x="5407152" y="1381123"/>
            <a:ext cx="3491439" cy="30474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p:cNvPicPr>
            <a:picLocks noChangeAspect="1"/>
          </p:cNvPicPr>
          <p:nvPr/>
        </p:nvPicPr>
        <p:blipFill>
          <a:blip r:embed="rId4"/>
          <a:stretch>
            <a:fillRect/>
          </a:stretch>
        </p:blipFill>
        <p:spPr>
          <a:xfrm>
            <a:off x="333375" y="3585825"/>
            <a:ext cx="4471707" cy="28003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6"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4719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2775" y="1414463"/>
            <a:ext cx="8581663" cy="3543300"/>
          </a:xfrm>
          <a:prstGeom prst="rect">
            <a:avLst/>
          </a:prstGeom>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803470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A Consistent Picture</a:t>
            </a:r>
            <a:endParaRPr lang="en-GB" dirty="0"/>
          </a:p>
        </p:txBody>
      </p:sp>
      <p:grpSp>
        <p:nvGrpSpPr>
          <p:cNvPr id="6" name="Group 5"/>
          <p:cNvGrpSpPr/>
          <p:nvPr/>
        </p:nvGrpSpPr>
        <p:grpSpPr>
          <a:xfrm>
            <a:off x="2612717" y="1202765"/>
            <a:ext cx="5869588" cy="5077679"/>
            <a:chOff x="1546444" y="4134089"/>
            <a:chExt cx="2501357" cy="2555577"/>
          </a:xfrm>
        </p:grpSpPr>
        <p:grpSp>
          <p:nvGrpSpPr>
            <p:cNvPr id="3" name="Group 2"/>
            <p:cNvGrpSpPr/>
            <p:nvPr/>
          </p:nvGrpSpPr>
          <p:grpSpPr>
            <a:xfrm>
              <a:off x="1748591" y="4134089"/>
              <a:ext cx="2299210" cy="1298168"/>
              <a:chOff x="4999222" y="5102474"/>
              <a:chExt cx="2299210" cy="1298168"/>
            </a:xfrm>
          </p:grpSpPr>
          <p:sp>
            <p:nvSpPr>
              <p:cNvPr id="51" name="Title 1"/>
              <p:cNvSpPr txBox="1">
                <a:spLocks/>
              </p:cNvSpPr>
              <p:nvPr/>
            </p:nvSpPr>
            <p:spPr>
              <a:xfrm>
                <a:off x="4999222" y="5102474"/>
                <a:ext cx="2299210" cy="1061614"/>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pPr algn="l"/>
                <a:r>
                  <a:rPr lang="en-US" sz="4000" u="sng" dirty="0" smtClean="0"/>
                  <a:t>2</a:t>
                </a:r>
                <a:r>
                  <a:rPr lang="en-US" sz="4000" dirty="0" smtClean="0"/>
                  <a:t> of 20 = ?</a:t>
                </a:r>
              </a:p>
            </p:txBody>
          </p:sp>
          <p:sp>
            <p:nvSpPr>
              <p:cNvPr id="52" name="Title 1"/>
              <p:cNvSpPr txBox="1">
                <a:spLocks/>
              </p:cNvSpPr>
              <p:nvPr/>
            </p:nvSpPr>
            <p:spPr>
              <a:xfrm>
                <a:off x="5005034" y="5339028"/>
                <a:ext cx="608373" cy="1061614"/>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pPr algn="l"/>
                <a:r>
                  <a:rPr lang="en-US" sz="4000" dirty="0" smtClean="0"/>
                  <a:t>5</a:t>
                </a:r>
              </a:p>
            </p:txBody>
          </p:sp>
        </p:grpSp>
        <p:sp>
          <p:nvSpPr>
            <p:cNvPr id="20" name="Pie 19"/>
            <p:cNvSpPr/>
            <p:nvPr/>
          </p:nvSpPr>
          <p:spPr>
            <a:xfrm>
              <a:off x="1546444" y="5201373"/>
              <a:ext cx="1450846" cy="1402641"/>
            </a:xfrm>
            <a:prstGeom prst="pie">
              <a:avLst>
                <a:gd name="adj1" fmla="val 12011030"/>
                <a:gd name="adj2" fmla="val 16200000"/>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122" name="Pie 121"/>
            <p:cNvSpPr/>
            <p:nvPr/>
          </p:nvSpPr>
          <p:spPr>
            <a:xfrm rot="17261953">
              <a:off x="1527729" y="5247374"/>
              <a:ext cx="1450846" cy="1402641"/>
            </a:xfrm>
            <a:prstGeom prst="pie">
              <a:avLst>
                <a:gd name="adj1" fmla="val 12070698"/>
                <a:gd name="adj2" fmla="val 16313361"/>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123" name="Pie 122"/>
            <p:cNvSpPr/>
            <p:nvPr/>
          </p:nvSpPr>
          <p:spPr>
            <a:xfrm rot="12945247">
              <a:off x="1553464" y="5287025"/>
              <a:ext cx="1450846" cy="1402641"/>
            </a:xfrm>
            <a:prstGeom prst="pie">
              <a:avLst>
                <a:gd name="adj1" fmla="val 12070698"/>
                <a:gd name="adj2" fmla="val 16355634"/>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124" name="Pie 123"/>
            <p:cNvSpPr/>
            <p:nvPr/>
          </p:nvSpPr>
          <p:spPr>
            <a:xfrm rot="8503425">
              <a:off x="1619789" y="5275624"/>
              <a:ext cx="1450846" cy="1402641"/>
            </a:xfrm>
            <a:prstGeom prst="pie">
              <a:avLst>
                <a:gd name="adj1" fmla="val 12070698"/>
                <a:gd name="adj2" fmla="val 16485114"/>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125" name="Pie 124"/>
            <p:cNvSpPr/>
            <p:nvPr/>
          </p:nvSpPr>
          <p:spPr>
            <a:xfrm rot="4144577">
              <a:off x="1599306" y="5216409"/>
              <a:ext cx="1450846" cy="1402641"/>
            </a:xfrm>
            <a:prstGeom prst="pie">
              <a:avLst>
                <a:gd name="adj1" fmla="val 12070698"/>
                <a:gd name="adj2" fmla="val 16403248"/>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grpSp>
      <p:grpSp>
        <p:nvGrpSpPr>
          <p:cNvPr id="5" name="Group 4"/>
          <p:cNvGrpSpPr/>
          <p:nvPr/>
        </p:nvGrpSpPr>
        <p:grpSpPr>
          <a:xfrm>
            <a:off x="1263046" y="2212531"/>
            <a:ext cx="6684967" cy="2931633"/>
            <a:chOff x="370104" y="2726450"/>
            <a:chExt cx="3748185" cy="1737258"/>
          </a:xfrm>
        </p:grpSpPr>
        <p:sp>
          <p:nvSpPr>
            <p:cNvPr id="48" name="Title 1"/>
            <p:cNvSpPr txBox="1">
              <a:spLocks/>
            </p:cNvSpPr>
            <p:nvPr/>
          </p:nvSpPr>
          <p:spPr>
            <a:xfrm>
              <a:off x="810649" y="2726450"/>
              <a:ext cx="2868137" cy="1061614"/>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800" dirty="0" smtClean="0"/>
                <a:t>5 x 4 = ?</a:t>
              </a:r>
              <a:endParaRPr lang="en-US" sz="4800" dirty="0"/>
            </a:p>
          </p:txBody>
        </p:sp>
        <p:grpSp>
          <p:nvGrpSpPr>
            <p:cNvPr id="23" name="Group 22"/>
            <p:cNvGrpSpPr/>
            <p:nvPr/>
          </p:nvGrpSpPr>
          <p:grpSpPr>
            <a:xfrm>
              <a:off x="370104" y="3823279"/>
              <a:ext cx="3748185" cy="640429"/>
              <a:chOff x="137585" y="3671113"/>
              <a:chExt cx="4224950" cy="787193"/>
            </a:xfrm>
          </p:grpSpPr>
          <p:sp>
            <p:nvSpPr>
              <p:cNvPr id="22" name="Oval 21"/>
              <p:cNvSpPr/>
              <p:nvPr/>
            </p:nvSpPr>
            <p:spPr>
              <a:xfrm>
                <a:off x="137585" y="3694493"/>
                <a:ext cx="819590" cy="763813"/>
              </a:xfrm>
              <a:prstGeom prst="ellipse">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4000"/>
              </a:p>
            </p:txBody>
          </p:sp>
          <p:pic>
            <p:nvPicPr>
              <p:cNvPr id="1027"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672" y="3815197"/>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33"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163" y="3815197"/>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35"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321" y="4107969"/>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36"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163" y="4101562"/>
                <a:ext cx="217976" cy="203573"/>
              </a:xfrm>
              <a:prstGeom prst="rect">
                <a:avLst/>
              </a:prstGeom>
              <a:noFill/>
              <a:extLst>
                <a:ext uri="{909E8E84-426E-40DD-AFC4-6F175D3DCCD1}">
                  <a14:hiddenFill xmlns:a14="http://schemas.microsoft.com/office/drawing/2010/main">
                    <a:solidFill>
                      <a:srgbClr val="FFFFFF"/>
                    </a:solidFill>
                  </a14:hiddenFill>
                </a:ext>
              </a:extLst>
            </p:spPr>
          </p:pic>
          <p:sp>
            <p:nvSpPr>
              <p:cNvPr id="137" name="Oval 136"/>
              <p:cNvSpPr/>
              <p:nvPr/>
            </p:nvSpPr>
            <p:spPr>
              <a:xfrm>
                <a:off x="988925" y="3688648"/>
                <a:ext cx="819590" cy="763813"/>
              </a:xfrm>
              <a:prstGeom prst="ellipse">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4000"/>
              </a:p>
            </p:txBody>
          </p:sp>
          <p:pic>
            <p:nvPicPr>
              <p:cNvPr id="138"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2012" y="3809352"/>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39"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5503" y="3809352"/>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40"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6661" y="4102124"/>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41"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5503" y="4095717"/>
                <a:ext cx="217976" cy="203573"/>
              </a:xfrm>
              <a:prstGeom prst="rect">
                <a:avLst/>
              </a:prstGeom>
              <a:noFill/>
              <a:extLst>
                <a:ext uri="{909E8E84-426E-40DD-AFC4-6F175D3DCCD1}">
                  <a14:hiddenFill xmlns:a14="http://schemas.microsoft.com/office/drawing/2010/main">
                    <a:solidFill>
                      <a:srgbClr val="FFFFFF"/>
                    </a:solidFill>
                  </a14:hiddenFill>
                </a:ext>
              </a:extLst>
            </p:spPr>
          </p:pic>
          <p:sp>
            <p:nvSpPr>
              <p:cNvPr id="142" name="Oval 141"/>
              <p:cNvSpPr/>
              <p:nvPr/>
            </p:nvSpPr>
            <p:spPr>
              <a:xfrm>
                <a:off x="1840265" y="3682803"/>
                <a:ext cx="819590" cy="763813"/>
              </a:xfrm>
              <a:prstGeom prst="ellipse">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4000"/>
              </a:p>
            </p:txBody>
          </p:sp>
          <p:pic>
            <p:nvPicPr>
              <p:cNvPr id="143"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3352" y="3803507"/>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44"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6843" y="3803507"/>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45"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8001" y="4096279"/>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46"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6843" y="4089872"/>
                <a:ext cx="217976" cy="203573"/>
              </a:xfrm>
              <a:prstGeom prst="rect">
                <a:avLst/>
              </a:prstGeom>
              <a:noFill/>
              <a:extLst>
                <a:ext uri="{909E8E84-426E-40DD-AFC4-6F175D3DCCD1}">
                  <a14:hiddenFill xmlns:a14="http://schemas.microsoft.com/office/drawing/2010/main">
                    <a:solidFill>
                      <a:srgbClr val="FFFFFF"/>
                    </a:solidFill>
                  </a14:hiddenFill>
                </a:ext>
              </a:extLst>
            </p:spPr>
          </p:pic>
          <p:sp>
            <p:nvSpPr>
              <p:cNvPr id="147" name="Oval 146"/>
              <p:cNvSpPr/>
              <p:nvPr/>
            </p:nvSpPr>
            <p:spPr>
              <a:xfrm>
                <a:off x="2691605" y="3676958"/>
                <a:ext cx="819590" cy="763813"/>
              </a:xfrm>
              <a:prstGeom prst="ellipse">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4000"/>
              </a:p>
            </p:txBody>
          </p:sp>
          <p:pic>
            <p:nvPicPr>
              <p:cNvPr id="148"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4692" y="3797662"/>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49"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8183" y="3797662"/>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50"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9341" y="4090434"/>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51"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8183" y="4084027"/>
                <a:ext cx="217976" cy="203573"/>
              </a:xfrm>
              <a:prstGeom prst="rect">
                <a:avLst/>
              </a:prstGeom>
              <a:noFill/>
              <a:extLst>
                <a:ext uri="{909E8E84-426E-40DD-AFC4-6F175D3DCCD1}">
                  <a14:hiddenFill xmlns:a14="http://schemas.microsoft.com/office/drawing/2010/main">
                    <a:solidFill>
                      <a:srgbClr val="FFFFFF"/>
                    </a:solidFill>
                  </a14:hiddenFill>
                </a:ext>
              </a:extLst>
            </p:spPr>
          </p:pic>
          <p:sp>
            <p:nvSpPr>
              <p:cNvPr id="152" name="Oval 151"/>
              <p:cNvSpPr/>
              <p:nvPr/>
            </p:nvSpPr>
            <p:spPr>
              <a:xfrm>
                <a:off x="3542945" y="3671113"/>
                <a:ext cx="819590" cy="763813"/>
              </a:xfrm>
              <a:prstGeom prst="ellipse">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4000"/>
              </a:p>
            </p:txBody>
          </p:sp>
          <p:pic>
            <p:nvPicPr>
              <p:cNvPr id="153"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6032" y="3791817"/>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54"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9523" y="3791817"/>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55"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0681" y="4084589"/>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56"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9523" y="4078182"/>
                <a:ext cx="217976" cy="203573"/>
              </a:xfrm>
              <a:prstGeom prst="rect">
                <a:avLst/>
              </a:prstGeom>
              <a:noFill/>
              <a:extLst>
                <a:ext uri="{909E8E84-426E-40DD-AFC4-6F175D3DCCD1}">
                  <a14:hiddenFill xmlns:a14="http://schemas.microsoft.com/office/drawing/2010/main">
                    <a:solidFill>
                      <a:srgbClr val="FFFFFF"/>
                    </a:solidFill>
                  </a14:hiddenFill>
                </a:ext>
              </a:extLst>
            </p:spPr>
          </p:pic>
        </p:grpSp>
      </p:grpSp>
      <p:grpSp>
        <p:nvGrpSpPr>
          <p:cNvPr id="4" name="Group 3"/>
          <p:cNvGrpSpPr/>
          <p:nvPr/>
        </p:nvGrpSpPr>
        <p:grpSpPr>
          <a:xfrm>
            <a:off x="1372851" y="1769666"/>
            <a:ext cx="6505076" cy="3676042"/>
            <a:chOff x="399144" y="920688"/>
            <a:chExt cx="3131174" cy="2059922"/>
          </a:xfrm>
        </p:grpSpPr>
        <p:sp>
          <p:nvSpPr>
            <p:cNvPr id="46" name="Title 1"/>
            <p:cNvSpPr txBox="1">
              <a:spLocks/>
            </p:cNvSpPr>
            <p:nvPr/>
          </p:nvSpPr>
          <p:spPr>
            <a:xfrm>
              <a:off x="880733" y="920688"/>
              <a:ext cx="2080305" cy="82396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000" dirty="0" smtClean="0"/>
                <a:t>4 + 11 = ?</a:t>
              </a:r>
              <a:endParaRPr lang="en-US" sz="4000" dirty="0"/>
            </a:p>
          </p:txBody>
        </p:sp>
        <p:cxnSp>
          <p:nvCxnSpPr>
            <p:cNvPr id="25" name="Straight Connector 24"/>
            <p:cNvCxnSpPr/>
            <p:nvPr/>
          </p:nvCxnSpPr>
          <p:spPr>
            <a:xfrm>
              <a:off x="399144" y="2365060"/>
              <a:ext cx="3069798" cy="0"/>
            </a:xfrm>
            <a:prstGeom prst="line">
              <a:avLst/>
            </a:prstGeom>
          </p:spPr>
          <p:style>
            <a:lnRef idx="2">
              <a:schemeClr val="dk1"/>
            </a:lnRef>
            <a:fillRef idx="0">
              <a:schemeClr val="dk1"/>
            </a:fillRef>
            <a:effectRef idx="1">
              <a:schemeClr val="dk1"/>
            </a:effectRef>
            <a:fontRef idx="minor">
              <a:schemeClr val="tx1"/>
            </a:fontRef>
          </p:style>
        </p:cxnSp>
        <p:sp>
          <p:nvSpPr>
            <p:cNvPr id="160" name="Title 1"/>
            <p:cNvSpPr txBox="1">
              <a:spLocks/>
            </p:cNvSpPr>
            <p:nvPr/>
          </p:nvSpPr>
          <p:spPr>
            <a:xfrm>
              <a:off x="537418" y="2155879"/>
              <a:ext cx="573442" cy="82396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000" dirty="0" smtClean="0"/>
                <a:t>0</a:t>
              </a:r>
              <a:endParaRPr lang="en-US" sz="4000" dirty="0"/>
            </a:p>
          </p:txBody>
        </p:sp>
        <p:sp>
          <p:nvSpPr>
            <p:cNvPr id="161" name="Title 1"/>
            <p:cNvSpPr txBox="1">
              <a:spLocks/>
            </p:cNvSpPr>
            <p:nvPr/>
          </p:nvSpPr>
          <p:spPr>
            <a:xfrm>
              <a:off x="1252580" y="2156650"/>
              <a:ext cx="573442" cy="82396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000" dirty="0"/>
                <a:t>4</a:t>
              </a:r>
            </a:p>
          </p:txBody>
        </p:sp>
        <p:sp>
          <p:nvSpPr>
            <p:cNvPr id="162" name="Title 1"/>
            <p:cNvSpPr txBox="1">
              <a:spLocks/>
            </p:cNvSpPr>
            <p:nvPr/>
          </p:nvSpPr>
          <p:spPr>
            <a:xfrm>
              <a:off x="2956876" y="2140155"/>
              <a:ext cx="573442" cy="82396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000" dirty="0" smtClean="0"/>
                <a:t>?</a:t>
              </a:r>
              <a:endParaRPr lang="en-US" sz="4000" dirty="0"/>
            </a:p>
          </p:txBody>
        </p:sp>
        <p:cxnSp>
          <p:nvCxnSpPr>
            <p:cNvPr id="163" name="Straight Connector 162"/>
            <p:cNvCxnSpPr/>
            <p:nvPr/>
          </p:nvCxnSpPr>
          <p:spPr>
            <a:xfrm>
              <a:off x="824139" y="2278673"/>
              <a:ext cx="0" cy="173471"/>
            </a:xfrm>
            <a:prstGeom prst="line">
              <a:avLst/>
            </a:prstGeom>
          </p:spPr>
          <p:style>
            <a:lnRef idx="2">
              <a:schemeClr val="dk1"/>
            </a:lnRef>
            <a:fillRef idx="0">
              <a:schemeClr val="dk1"/>
            </a:fillRef>
            <a:effectRef idx="1">
              <a:schemeClr val="dk1"/>
            </a:effectRef>
            <a:fontRef idx="minor">
              <a:schemeClr val="tx1"/>
            </a:fontRef>
          </p:style>
        </p:cxnSp>
        <p:cxnSp>
          <p:nvCxnSpPr>
            <p:cNvPr id="167" name="Straight Connector 166"/>
            <p:cNvCxnSpPr/>
            <p:nvPr/>
          </p:nvCxnSpPr>
          <p:spPr>
            <a:xfrm>
              <a:off x="1549885" y="2274261"/>
              <a:ext cx="0" cy="173471"/>
            </a:xfrm>
            <a:prstGeom prst="line">
              <a:avLst/>
            </a:prstGeom>
          </p:spPr>
          <p:style>
            <a:lnRef idx="2">
              <a:schemeClr val="dk1"/>
            </a:lnRef>
            <a:fillRef idx="0">
              <a:schemeClr val="dk1"/>
            </a:fillRef>
            <a:effectRef idx="1">
              <a:schemeClr val="dk1"/>
            </a:effectRef>
            <a:fontRef idx="minor">
              <a:schemeClr val="tx1"/>
            </a:fontRef>
          </p:style>
        </p:cxnSp>
        <p:cxnSp>
          <p:nvCxnSpPr>
            <p:cNvPr id="168" name="Straight Connector 167"/>
            <p:cNvCxnSpPr/>
            <p:nvPr/>
          </p:nvCxnSpPr>
          <p:spPr>
            <a:xfrm>
              <a:off x="3235600" y="2253405"/>
              <a:ext cx="0" cy="173471"/>
            </a:xfrm>
            <a:prstGeom prst="line">
              <a:avLst/>
            </a:prstGeom>
          </p:spPr>
          <p:style>
            <a:lnRef idx="2">
              <a:schemeClr val="dk1"/>
            </a:lnRef>
            <a:fillRef idx="0">
              <a:schemeClr val="dk1"/>
            </a:fillRef>
            <a:effectRef idx="1">
              <a:schemeClr val="dk1"/>
            </a:effectRef>
            <a:fontRef idx="minor">
              <a:schemeClr val="tx1"/>
            </a:fontRef>
          </p:style>
        </p:cxnSp>
        <p:sp>
          <p:nvSpPr>
            <p:cNvPr id="1031" name="Curved Down Arrow 1030"/>
            <p:cNvSpPr/>
            <p:nvPr/>
          </p:nvSpPr>
          <p:spPr>
            <a:xfrm>
              <a:off x="1555543" y="2076209"/>
              <a:ext cx="1710914" cy="249418"/>
            </a:xfrm>
            <a:prstGeom prst="curvedDownArrow">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3200">
                <a:solidFill>
                  <a:schemeClr val="tx1"/>
                </a:solidFill>
              </a:endParaRPr>
            </a:p>
          </p:txBody>
        </p:sp>
        <p:sp>
          <p:nvSpPr>
            <p:cNvPr id="171" name="Title 1"/>
            <p:cNvSpPr txBox="1">
              <a:spLocks/>
            </p:cNvSpPr>
            <p:nvPr/>
          </p:nvSpPr>
          <p:spPr>
            <a:xfrm>
              <a:off x="2113035" y="1524712"/>
              <a:ext cx="573442" cy="82396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000" dirty="0" smtClean="0"/>
                <a:t>11</a:t>
              </a:r>
              <a:endParaRPr lang="en-US" sz="4000" dirty="0"/>
            </a:p>
          </p:txBody>
        </p:sp>
      </p:grpSp>
      <p:sp>
        <p:nvSpPr>
          <p:cNvPr id="65"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66"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987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4"/>
                                        </p:tgtEl>
                                      </p:cBhvr>
                                    </p:animEffect>
                                    <p:set>
                                      <p:cBhvr>
                                        <p:cTn id="20" dur="1" fill="hold">
                                          <p:stCondLst>
                                            <p:cond delay="499"/>
                                          </p:stCondLst>
                                        </p:cTn>
                                        <p:tgtEl>
                                          <p:spTgt spid="4"/>
                                        </p:tgtEl>
                                        <p:attrNameLst>
                                          <p:attrName>style.visibility</p:attrName>
                                        </p:attrNameLst>
                                      </p:cBhvr>
                                      <p:to>
                                        <p:strVal val="hidden"/>
                                      </p:to>
                                    </p:set>
                                  </p:childTnLst>
                                </p:cTn>
                              </p:par>
                              <p:par>
                                <p:cTn id="21" presetID="10"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A Consistent Picture</a:t>
            </a:r>
            <a:endParaRPr lang="en-GB" dirty="0"/>
          </a:p>
        </p:txBody>
      </p:sp>
      <p:grpSp>
        <p:nvGrpSpPr>
          <p:cNvPr id="8" name="Group 7"/>
          <p:cNvGrpSpPr/>
          <p:nvPr/>
        </p:nvGrpSpPr>
        <p:grpSpPr>
          <a:xfrm>
            <a:off x="-67566" y="1196158"/>
            <a:ext cx="4024732" cy="1494773"/>
            <a:chOff x="-67566" y="1196158"/>
            <a:chExt cx="4024732" cy="1494773"/>
          </a:xfrm>
        </p:grpSpPr>
        <p:sp>
          <p:nvSpPr>
            <p:cNvPr id="5" name="Right Brace 4"/>
            <p:cNvSpPr/>
            <p:nvPr/>
          </p:nvSpPr>
          <p:spPr>
            <a:xfrm rot="16200000">
              <a:off x="2072552" y="301063"/>
              <a:ext cx="189911" cy="3579317"/>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1" name="Rectangle 10"/>
            <p:cNvSpPr/>
            <p:nvPr/>
          </p:nvSpPr>
          <p:spPr>
            <a:xfrm>
              <a:off x="377848" y="2213355"/>
              <a:ext cx="715864" cy="477576"/>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15" name="Rectangle 14"/>
            <p:cNvSpPr/>
            <p:nvPr/>
          </p:nvSpPr>
          <p:spPr>
            <a:xfrm>
              <a:off x="1093712" y="2213354"/>
              <a:ext cx="2863453" cy="477576"/>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46" name="Title 1"/>
            <p:cNvSpPr txBox="1">
              <a:spLocks/>
            </p:cNvSpPr>
            <p:nvPr/>
          </p:nvSpPr>
          <p:spPr>
            <a:xfrm>
              <a:off x="-67566" y="1196158"/>
              <a:ext cx="2080305" cy="82396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2400" dirty="0" smtClean="0"/>
                <a:t>4 + 11 = ?</a:t>
              </a:r>
              <a:endParaRPr lang="en-US" sz="2400" dirty="0"/>
            </a:p>
          </p:txBody>
        </p:sp>
        <p:sp>
          <p:nvSpPr>
            <p:cNvPr id="17" name="Content Placeholder 3"/>
            <p:cNvSpPr txBox="1">
              <a:spLocks/>
            </p:cNvSpPr>
            <p:nvPr/>
          </p:nvSpPr>
          <p:spPr>
            <a:xfrm>
              <a:off x="468923" y="2166234"/>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4</a:t>
              </a:r>
              <a:endParaRPr lang="en-US" sz="3200" dirty="0"/>
            </a:p>
          </p:txBody>
        </p:sp>
        <p:sp>
          <p:nvSpPr>
            <p:cNvPr id="18" name="Content Placeholder 3"/>
            <p:cNvSpPr txBox="1">
              <a:spLocks/>
            </p:cNvSpPr>
            <p:nvPr/>
          </p:nvSpPr>
          <p:spPr>
            <a:xfrm>
              <a:off x="2047094" y="2169183"/>
              <a:ext cx="845064" cy="49263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11</a:t>
              </a:r>
              <a:endParaRPr lang="en-US" sz="3200" dirty="0"/>
            </a:p>
          </p:txBody>
        </p:sp>
        <p:sp>
          <p:nvSpPr>
            <p:cNvPr id="21" name="Content Placeholder 3"/>
            <p:cNvSpPr txBox="1">
              <a:spLocks/>
            </p:cNvSpPr>
            <p:nvPr/>
          </p:nvSpPr>
          <p:spPr>
            <a:xfrm>
              <a:off x="1911532" y="1535354"/>
              <a:ext cx="535395" cy="37835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a:t>
              </a:r>
              <a:endParaRPr lang="en-US" sz="3200" dirty="0"/>
            </a:p>
          </p:txBody>
        </p:sp>
      </p:grpSp>
      <p:grpSp>
        <p:nvGrpSpPr>
          <p:cNvPr id="9" name="Group 8"/>
          <p:cNvGrpSpPr/>
          <p:nvPr/>
        </p:nvGrpSpPr>
        <p:grpSpPr>
          <a:xfrm>
            <a:off x="4457599" y="1221558"/>
            <a:ext cx="4034906" cy="1469374"/>
            <a:chOff x="4457599" y="1221558"/>
            <a:chExt cx="4034906" cy="1469374"/>
          </a:xfrm>
        </p:grpSpPr>
        <p:sp>
          <p:nvSpPr>
            <p:cNvPr id="47" name="Title 1"/>
            <p:cNvSpPr txBox="1">
              <a:spLocks/>
            </p:cNvSpPr>
            <p:nvPr/>
          </p:nvSpPr>
          <p:spPr>
            <a:xfrm>
              <a:off x="4457599" y="1221558"/>
              <a:ext cx="1980844" cy="733536"/>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2400" dirty="0" smtClean="0"/>
                <a:t>15 - 4 = ?</a:t>
              </a:r>
              <a:endParaRPr lang="en-US" sz="2400" dirty="0"/>
            </a:p>
          </p:txBody>
        </p:sp>
        <p:sp>
          <p:nvSpPr>
            <p:cNvPr id="53" name="Right Brace 52"/>
            <p:cNvSpPr/>
            <p:nvPr/>
          </p:nvSpPr>
          <p:spPr>
            <a:xfrm rot="16200000">
              <a:off x="6607891" y="301064"/>
              <a:ext cx="189911" cy="3579317"/>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54" name="Rectangle 53"/>
            <p:cNvSpPr/>
            <p:nvPr/>
          </p:nvSpPr>
          <p:spPr>
            <a:xfrm>
              <a:off x="4913187" y="2213356"/>
              <a:ext cx="715864" cy="477576"/>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55" name="Rectangle 54"/>
            <p:cNvSpPr/>
            <p:nvPr/>
          </p:nvSpPr>
          <p:spPr>
            <a:xfrm>
              <a:off x="5629051" y="2213355"/>
              <a:ext cx="2863453" cy="477576"/>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58" name="Content Placeholder 3"/>
            <p:cNvSpPr txBox="1">
              <a:spLocks/>
            </p:cNvSpPr>
            <p:nvPr/>
          </p:nvSpPr>
          <p:spPr>
            <a:xfrm>
              <a:off x="5004262" y="2166235"/>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4</a:t>
              </a:r>
              <a:endParaRPr lang="en-US" sz="3200" dirty="0"/>
            </a:p>
          </p:txBody>
        </p:sp>
        <p:sp>
          <p:nvSpPr>
            <p:cNvPr id="59" name="Content Placeholder 3"/>
            <p:cNvSpPr txBox="1">
              <a:spLocks/>
            </p:cNvSpPr>
            <p:nvPr/>
          </p:nvSpPr>
          <p:spPr>
            <a:xfrm>
              <a:off x="6262605" y="1501659"/>
              <a:ext cx="845064" cy="49263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15</a:t>
              </a:r>
              <a:endParaRPr lang="en-US" sz="3200" dirty="0"/>
            </a:p>
          </p:txBody>
        </p:sp>
        <p:sp>
          <p:nvSpPr>
            <p:cNvPr id="60" name="Content Placeholder 3"/>
            <p:cNvSpPr txBox="1">
              <a:spLocks/>
            </p:cNvSpPr>
            <p:nvPr/>
          </p:nvSpPr>
          <p:spPr>
            <a:xfrm>
              <a:off x="6769633" y="2169183"/>
              <a:ext cx="535395" cy="457462"/>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a:t>
              </a:r>
              <a:endParaRPr lang="en-US" sz="3200" dirty="0"/>
            </a:p>
          </p:txBody>
        </p:sp>
      </p:grpSp>
      <p:grpSp>
        <p:nvGrpSpPr>
          <p:cNvPr id="10" name="Group 9"/>
          <p:cNvGrpSpPr/>
          <p:nvPr/>
        </p:nvGrpSpPr>
        <p:grpSpPr>
          <a:xfrm>
            <a:off x="-4468" y="2882325"/>
            <a:ext cx="3976412" cy="1566007"/>
            <a:chOff x="-4468" y="2882325"/>
            <a:chExt cx="3976412" cy="1566007"/>
          </a:xfrm>
        </p:grpSpPr>
        <p:grpSp>
          <p:nvGrpSpPr>
            <p:cNvPr id="34" name="Group 33"/>
            <p:cNvGrpSpPr/>
            <p:nvPr/>
          </p:nvGrpSpPr>
          <p:grpSpPr>
            <a:xfrm>
              <a:off x="393466" y="3969190"/>
              <a:ext cx="3572017" cy="479142"/>
              <a:chOff x="1315006" y="4456215"/>
              <a:chExt cx="6482618" cy="795487"/>
            </a:xfrm>
          </p:grpSpPr>
          <p:sp>
            <p:nvSpPr>
              <p:cNvPr id="26" name="Rectangle 25"/>
              <p:cNvSpPr/>
              <p:nvPr/>
            </p:nvSpPr>
            <p:spPr>
              <a:xfrm>
                <a:off x="2600932"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27" name="Rectangle 26"/>
              <p:cNvSpPr/>
              <p:nvPr/>
            </p:nvSpPr>
            <p:spPr>
              <a:xfrm>
                <a:off x="3900105"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28" name="Rectangle 27"/>
              <p:cNvSpPr/>
              <p:nvPr/>
            </p:nvSpPr>
            <p:spPr>
              <a:xfrm>
                <a:off x="5199278"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29" name="Rectangle 28"/>
              <p:cNvSpPr/>
              <p:nvPr/>
            </p:nvSpPr>
            <p:spPr>
              <a:xfrm>
                <a:off x="6498451"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99" name="Rectangle 98"/>
              <p:cNvSpPr/>
              <p:nvPr/>
            </p:nvSpPr>
            <p:spPr>
              <a:xfrm>
                <a:off x="1315006" y="44588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grpSp>
        <p:sp>
          <p:nvSpPr>
            <p:cNvPr id="48" name="Title 1"/>
            <p:cNvSpPr txBox="1">
              <a:spLocks/>
            </p:cNvSpPr>
            <p:nvPr/>
          </p:nvSpPr>
          <p:spPr>
            <a:xfrm>
              <a:off x="-4468" y="2882325"/>
              <a:ext cx="1843928" cy="1061614"/>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2400" dirty="0" smtClean="0"/>
                <a:t>5 x 4 = ?</a:t>
              </a:r>
              <a:endParaRPr lang="en-US" sz="2400" dirty="0"/>
            </a:p>
          </p:txBody>
        </p:sp>
        <p:sp>
          <p:nvSpPr>
            <p:cNvPr id="61" name="Right Brace 60"/>
            <p:cNvSpPr/>
            <p:nvPr/>
          </p:nvSpPr>
          <p:spPr>
            <a:xfrm rot="16200000">
              <a:off x="2087330" y="2050845"/>
              <a:ext cx="189911" cy="3579317"/>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6" name="Content Placeholder 3"/>
            <p:cNvSpPr txBox="1">
              <a:spLocks/>
            </p:cNvSpPr>
            <p:nvPr/>
          </p:nvSpPr>
          <p:spPr>
            <a:xfrm>
              <a:off x="483701" y="3916016"/>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4</a:t>
              </a:r>
              <a:endParaRPr lang="en-US" sz="3200" dirty="0"/>
            </a:p>
          </p:txBody>
        </p:sp>
        <p:sp>
          <p:nvSpPr>
            <p:cNvPr id="68" name="Content Placeholder 3"/>
            <p:cNvSpPr txBox="1">
              <a:spLocks/>
            </p:cNvSpPr>
            <p:nvPr/>
          </p:nvSpPr>
          <p:spPr>
            <a:xfrm>
              <a:off x="1926310" y="3285136"/>
              <a:ext cx="535395" cy="37835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a:t>
              </a:r>
              <a:endParaRPr lang="en-US" sz="3200" dirty="0"/>
            </a:p>
          </p:txBody>
        </p:sp>
        <p:sp>
          <p:nvSpPr>
            <p:cNvPr id="69" name="Content Placeholder 3"/>
            <p:cNvSpPr txBox="1">
              <a:spLocks/>
            </p:cNvSpPr>
            <p:nvPr/>
          </p:nvSpPr>
          <p:spPr>
            <a:xfrm>
              <a:off x="1203986" y="3904522"/>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4</a:t>
              </a:r>
              <a:endParaRPr lang="en-US" sz="3200" dirty="0"/>
            </a:p>
          </p:txBody>
        </p:sp>
        <p:sp>
          <p:nvSpPr>
            <p:cNvPr id="70" name="Content Placeholder 3"/>
            <p:cNvSpPr txBox="1">
              <a:spLocks/>
            </p:cNvSpPr>
            <p:nvPr/>
          </p:nvSpPr>
          <p:spPr>
            <a:xfrm>
              <a:off x="1924271" y="3916474"/>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4</a:t>
              </a:r>
              <a:endParaRPr lang="en-US" sz="3200" dirty="0"/>
            </a:p>
          </p:txBody>
        </p:sp>
        <p:sp>
          <p:nvSpPr>
            <p:cNvPr id="71" name="Content Placeholder 3"/>
            <p:cNvSpPr txBox="1">
              <a:spLocks/>
            </p:cNvSpPr>
            <p:nvPr/>
          </p:nvSpPr>
          <p:spPr>
            <a:xfrm>
              <a:off x="2644556" y="3916703"/>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4</a:t>
              </a:r>
              <a:endParaRPr lang="en-US" sz="3200" dirty="0"/>
            </a:p>
          </p:txBody>
        </p:sp>
        <p:sp>
          <p:nvSpPr>
            <p:cNvPr id="72" name="Content Placeholder 3"/>
            <p:cNvSpPr txBox="1">
              <a:spLocks/>
            </p:cNvSpPr>
            <p:nvPr/>
          </p:nvSpPr>
          <p:spPr>
            <a:xfrm>
              <a:off x="3364841" y="3916932"/>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4</a:t>
              </a:r>
              <a:endParaRPr lang="en-US" sz="3200" dirty="0"/>
            </a:p>
          </p:txBody>
        </p:sp>
      </p:grpSp>
      <p:grpSp>
        <p:nvGrpSpPr>
          <p:cNvPr id="12" name="Group 11"/>
          <p:cNvGrpSpPr/>
          <p:nvPr/>
        </p:nvGrpSpPr>
        <p:grpSpPr>
          <a:xfrm>
            <a:off x="4367373" y="2985311"/>
            <a:ext cx="4123918" cy="1463022"/>
            <a:chOff x="4367373" y="2985311"/>
            <a:chExt cx="4123918" cy="1463022"/>
          </a:xfrm>
        </p:grpSpPr>
        <p:sp>
          <p:nvSpPr>
            <p:cNvPr id="49" name="Title 1"/>
            <p:cNvSpPr txBox="1">
              <a:spLocks/>
            </p:cNvSpPr>
            <p:nvPr/>
          </p:nvSpPr>
          <p:spPr>
            <a:xfrm>
              <a:off x="4367373" y="2985311"/>
              <a:ext cx="2267725" cy="756016"/>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2400" dirty="0" smtClean="0"/>
                <a:t>20 </a:t>
              </a:r>
              <a:r>
                <a:rPr lang="en-US" sz="2400" dirty="0" smtClean="0">
                  <a:latin typeface="Cambria Math"/>
                  <a:ea typeface="Cambria Math"/>
                </a:rPr>
                <a:t>÷ </a:t>
              </a:r>
              <a:r>
                <a:rPr lang="en-US" sz="2400" dirty="0" smtClean="0"/>
                <a:t>5 = ?</a:t>
              </a:r>
              <a:endParaRPr lang="en-US" sz="2400" dirty="0"/>
            </a:p>
          </p:txBody>
        </p:sp>
        <p:grpSp>
          <p:nvGrpSpPr>
            <p:cNvPr id="73" name="Group 72"/>
            <p:cNvGrpSpPr/>
            <p:nvPr/>
          </p:nvGrpSpPr>
          <p:grpSpPr>
            <a:xfrm>
              <a:off x="5621377" y="3969190"/>
              <a:ext cx="2863453" cy="477576"/>
              <a:chOff x="2600932" y="4456215"/>
              <a:chExt cx="5196692" cy="792887"/>
            </a:xfrm>
          </p:grpSpPr>
          <p:sp>
            <p:nvSpPr>
              <p:cNvPr id="74" name="Rectangle 73"/>
              <p:cNvSpPr/>
              <p:nvPr/>
            </p:nvSpPr>
            <p:spPr>
              <a:xfrm>
                <a:off x="2600932"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75" name="Rectangle 74"/>
              <p:cNvSpPr/>
              <p:nvPr/>
            </p:nvSpPr>
            <p:spPr>
              <a:xfrm>
                <a:off x="3900105"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76" name="Rectangle 75"/>
              <p:cNvSpPr/>
              <p:nvPr/>
            </p:nvSpPr>
            <p:spPr>
              <a:xfrm>
                <a:off x="5199278"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77" name="Rectangle 76"/>
              <p:cNvSpPr/>
              <p:nvPr/>
            </p:nvSpPr>
            <p:spPr>
              <a:xfrm>
                <a:off x="6498451"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grpSp>
        <p:sp>
          <p:nvSpPr>
            <p:cNvPr id="78" name="Right Brace 77"/>
            <p:cNvSpPr/>
            <p:nvPr/>
          </p:nvSpPr>
          <p:spPr>
            <a:xfrm rot="16200000">
              <a:off x="6606677" y="2050845"/>
              <a:ext cx="189911" cy="3579317"/>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79" name="Rectangle 78"/>
            <p:cNvSpPr/>
            <p:nvPr/>
          </p:nvSpPr>
          <p:spPr>
            <a:xfrm>
              <a:off x="4911973" y="3970757"/>
              <a:ext cx="715864" cy="477576"/>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80" name="Content Placeholder 3"/>
            <p:cNvSpPr txBox="1">
              <a:spLocks/>
            </p:cNvSpPr>
            <p:nvPr/>
          </p:nvSpPr>
          <p:spPr>
            <a:xfrm>
              <a:off x="5003048" y="3916016"/>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a:t>
              </a:r>
              <a:endParaRPr lang="en-US" sz="3200" dirty="0"/>
            </a:p>
          </p:txBody>
        </p:sp>
        <p:sp>
          <p:nvSpPr>
            <p:cNvPr id="81" name="Content Placeholder 3"/>
            <p:cNvSpPr txBox="1">
              <a:spLocks/>
            </p:cNvSpPr>
            <p:nvPr/>
          </p:nvSpPr>
          <p:spPr>
            <a:xfrm>
              <a:off x="6344059" y="3285136"/>
              <a:ext cx="718246" cy="37835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20</a:t>
              </a:r>
              <a:endParaRPr lang="en-US" sz="3200" dirty="0"/>
            </a:p>
          </p:txBody>
        </p:sp>
        <p:sp>
          <p:nvSpPr>
            <p:cNvPr id="82" name="Content Placeholder 3"/>
            <p:cNvSpPr txBox="1">
              <a:spLocks/>
            </p:cNvSpPr>
            <p:nvPr/>
          </p:nvSpPr>
          <p:spPr>
            <a:xfrm>
              <a:off x="5723333" y="3904522"/>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a:t>
              </a:r>
              <a:endParaRPr lang="en-US" sz="3200" dirty="0"/>
            </a:p>
          </p:txBody>
        </p:sp>
        <p:sp>
          <p:nvSpPr>
            <p:cNvPr id="83" name="Content Placeholder 3"/>
            <p:cNvSpPr txBox="1">
              <a:spLocks/>
            </p:cNvSpPr>
            <p:nvPr/>
          </p:nvSpPr>
          <p:spPr>
            <a:xfrm>
              <a:off x="6443618" y="3916474"/>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a:t>
              </a:r>
              <a:endParaRPr lang="en-US" sz="3200" dirty="0"/>
            </a:p>
          </p:txBody>
        </p:sp>
        <p:sp>
          <p:nvSpPr>
            <p:cNvPr id="84" name="Content Placeholder 3"/>
            <p:cNvSpPr txBox="1">
              <a:spLocks/>
            </p:cNvSpPr>
            <p:nvPr/>
          </p:nvSpPr>
          <p:spPr>
            <a:xfrm>
              <a:off x="7163903" y="3916703"/>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a:t>
              </a:r>
              <a:endParaRPr lang="en-US" sz="3200" dirty="0"/>
            </a:p>
          </p:txBody>
        </p:sp>
        <p:sp>
          <p:nvSpPr>
            <p:cNvPr id="85" name="Content Placeholder 3"/>
            <p:cNvSpPr txBox="1">
              <a:spLocks/>
            </p:cNvSpPr>
            <p:nvPr/>
          </p:nvSpPr>
          <p:spPr>
            <a:xfrm>
              <a:off x="7884188" y="3916932"/>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a:t>
              </a:r>
              <a:endParaRPr lang="en-US" sz="3200" dirty="0"/>
            </a:p>
          </p:txBody>
        </p:sp>
      </p:grpSp>
      <p:grpSp>
        <p:nvGrpSpPr>
          <p:cNvPr id="13" name="Group 12"/>
          <p:cNvGrpSpPr/>
          <p:nvPr/>
        </p:nvGrpSpPr>
        <p:grpSpPr>
          <a:xfrm>
            <a:off x="312458" y="4446421"/>
            <a:ext cx="3711833" cy="2357877"/>
            <a:chOff x="312458" y="4446421"/>
            <a:chExt cx="3711833" cy="2357877"/>
          </a:xfrm>
        </p:grpSpPr>
        <p:grpSp>
          <p:nvGrpSpPr>
            <p:cNvPr id="3" name="Group 2"/>
            <p:cNvGrpSpPr/>
            <p:nvPr/>
          </p:nvGrpSpPr>
          <p:grpSpPr>
            <a:xfrm>
              <a:off x="312458" y="4446421"/>
              <a:ext cx="2312886" cy="1355666"/>
              <a:chOff x="3563089" y="5414806"/>
              <a:chExt cx="2312886" cy="1355666"/>
            </a:xfrm>
          </p:grpSpPr>
          <p:sp>
            <p:nvSpPr>
              <p:cNvPr id="51" name="Title 1"/>
              <p:cNvSpPr txBox="1">
                <a:spLocks/>
              </p:cNvSpPr>
              <p:nvPr/>
            </p:nvSpPr>
            <p:spPr>
              <a:xfrm>
                <a:off x="3576765" y="5414806"/>
                <a:ext cx="2299210" cy="1061614"/>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pPr algn="l"/>
                <a:r>
                  <a:rPr lang="en-US" sz="2400" u="sng" dirty="0" smtClean="0"/>
                  <a:t>2</a:t>
                </a:r>
                <a:r>
                  <a:rPr lang="en-US" sz="2400" dirty="0" smtClean="0"/>
                  <a:t> of 20 = ?</a:t>
                </a:r>
              </a:p>
            </p:txBody>
          </p:sp>
          <p:sp>
            <p:nvSpPr>
              <p:cNvPr id="52" name="Title 1"/>
              <p:cNvSpPr txBox="1">
                <a:spLocks/>
              </p:cNvSpPr>
              <p:nvPr/>
            </p:nvSpPr>
            <p:spPr>
              <a:xfrm>
                <a:off x="3563089" y="5708858"/>
                <a:ext cx="608373" cy="1061614"/>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pPr algn="l"/>
                <a:r>
                  <a:rPr lang="en-US" sz="2400" dirty="0" smtClean="0"/>
                  <a:t>5</a:t>
                </a:r>
              </a:p>
            </p:txBody>
          </p:sp>
        </p:grpSp>
        <p:grpSp>
          <p:nvGrpSpPr>
            <p:cNvPr id="86" name="Group 85"/>
            <p:cNvGrpSpPr/>
            <p:nvPr/>
          </p:nvGrpSpPr>
          <p:grpSpPr>
            <a:xfrm>
              <a:off x="437712" y="5783501"/>
              <a:ext cx="3580118" cy="477576"/>
              <a:chOff x="1300304" y="4456215"/>
              <a:chExt cx="6497320" cy="792887"/>
            </a:xfrm>
          </p:grpSpPr>
          <p:sp>
            <p:nvSpPr>
              <p:cNvPr id="87" name="Rectangle 86"/>
              <p:cNvSpPr/>
              <p:nvPr/>
            </p:nvSpPr>
            <p:spPr>
              <a:xfrm>
                <a:off x="2600932"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88" name="Rectangle 87"/>
              <p:cNvSpPr/>
              <p:nvPr/>
            </p:nvSpPr>
            <p:spPr>
              <a:xfrm>
                <a:off x="3900105"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89" name="Rectangle 88"/>
              <p:cNvSpPr/>
              <p:nvPr/>
            </p:nvSpPr>
            <p:spPr>
              <a:xfrm>
                <a:off x="5199278"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90" name="Rectangle 89"/>
              <p:cNvSpPr/>
              <p:nvPr/>
            </p:nvSpPr>
            <p:spPr>
              <a:xfrm>
                <a:off x="6498451"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102" name="Rectangle 101"/>
              <p:cNvSpPr/>
              <p:nvPr/>
            </p:nvSpPr>
            <p:spPr>
              <a:xfrm>
                <a:off x="1300304"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grpSp>
        <p:sp>
          <p:nvSpPr>
            <p:cNvPr id="91" name="Right Brace 90"/>
            <p:cNvSpPr/>
            <p:nvPr/>
          </p:nvSpPr>
          <p:spPr>
            <a:xfrm rot="16200000">
              <a:off x="2139677" y="3865156"/>
              <a:ext cx="189911" cy="3579317"/>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94" name="Content Placeholder 3"/>
            <p:cNvSpPr txBox="1">
              <a:spLocks/>
            </p:cNvSpPr>
            <p:nvPr/>
          </p:nvSpPr>
          <p:spPr>
            <a:xfrm>
              <a:off x="1869439" y="5099447"/>
              <a:ext cx="718246" cy="37835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20</a:t>
              </a:r>
              <a:endParaRPr lang="en-US" sz="3200" dirty="0"/>
            </a:p>
          </p:txBody>
        </p:sp>
        <p:sp>
          <p:nvSpPr>
            <p:cNvPr id="98" name="Content Placeholder 3"/>
            <p:cNvSpPr txBox="1">
              <a:spLocks/>
            </p:cNvSpPr>
            <p:nvPr/>
          </p:nvSpPr>
          <p:spPr>
            <a:xfrm>
              <a:off x="899165" y="6308718"/>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a:t>
              </a:r>
              <a:endParaRPr lang="en-US" sz="3200" dirty="0"/>
            </a:p>
          </p:txBody>
        </p:sp>
        <p:sp>
          <p:nvSpPr>
            <p:cNvPr id="101" name="Right Brace 100"/>
            <p:cNvSpPr/>
            <p:nvPr/>
          </p:nvSpPr>
          <p:spPr>
            <a:xfrm rot="5400000">
              <a:off x="1086821" y="5629587"/>
              <a:ext cx="133509" cy="1431726"/>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grpSp>
      <p:sp>
        <p:nvSpPr>
          <p:cNvPr id="92"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93"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79126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23306" y="1278324"/>
            <a:ext cx="6078576" cy="4552926"/>
          </a:xfrm>
          <a:prstGeom prst="rect">
            <a:avLst/>
          </a:prstGeom>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323385" y="312234"/>
            <a:ext cx="5408342" cy="461665"/>
          </a:xfrm>
          <a:prstGeom prst="rect">
            <a:avLst/>
          </a:prstGeom>
          <a:noFill/>
        </p:spPr>
        <p:txBody>
          <a:bodyPr wrap="square" rtlCol="0">
            <a:spAutoFit/>
          </a:bodyPr>
          <a:lstStyle/>
          <a:p>
            <a:r>
              <a:rPr lang="en-GB" sz="2400" b="1" dirty="0" smtClean="0"/>
              <a:t>We are promoting Mathematical Talk </a:t>
            </a:r>
            <a:endParaRPr lang="en-GB" sz="2400" b="1" dirty="0"/>
          </a:p>
        </p:txBody>
      </p:sp>
    </p:spTree>
    <p:extLst>
      <p:ext uri="{BB962C8B-B14F-4D97-AF65-F5344CB8AC3E}">
        <p14:creationId xmlns:p14="http://schemas.microsoft.com/office/powerpoint/2010/main" val="122127656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7224" y="1333416"/>
            <a:ext cx="7517176" cy="5970865"/>
          </a:xfrm>
          <a:prstGeom prst="rect">
            <a:avLst/>
          </a:prstGeom>
        </p:spPr>
        <p:txBody>
          <a:bodyPr wrap="square">
            <a:spAutoFit/>
          </a:bodyPr>
          <a:lstStyle/>
          <a:p>
            <a:pPr marL="342900" indent="-342900">
              <a:buAutoNum type="arabicPeriod"/>
            </a:pPr>
            <a:endParaRPr lang="en-GB" b="1" dirty="0" smtClean="0">
              <a:solidFill>
                <a:srgbClr val="222222"/>
              </a:solidFill>
              <a:latin typeface="Effra"/>
            </a:endParaRPr>
          </a:p>
          <a:p>
            <a:pPr marL="342900" indent="-342900">
              <a:buAutoNum type="arabicPeriod"/>
            </a:pPr>
            <a:r>
              <a:rPr lang="en-GB" sz="2400" b="1" dirty="0">
                <a:solidFill>
                  <a:srgbClr val="FF0000"/>
                </a:solidFill>
              </a:rPr>
              <a:t>Promote a positive attitude to </a:t>
            </a:r>
            <a:r>
              <a:rPr lang="en-GB" sz="2400" b="1" dirty="0" smtClean="0">
                <a:solidFill>
                  <a:srgbClr val="FF0000"/>
                </a:solidFill>
              </a:rPr>
              <a:t>maths</a:t>
            </a:r>
          </a:p>
          <a:p>
            <a:pPr marL="342900" indent="-342900">
              <a:buAutoNum type="arabicPeriod"/>
            </a:pPr>
            <a:r>
              <a:rPr lang="en-GB" b="1" dirty="0" smtClean="0"/>
              <a:t>Look </a:t>
            </a:r>
            <a:r>
              <a:rPr lang="en-GB" b="1" dirty="0"/>
              <a:t>at tables </a:t>
            </a:r>
            <a:r>
              <a:rPr lang="en-GB" b="1" dirty="0" smtClean="0"/>
              <a:t>differently</a:t>
            </a:r>
          </a:p>
          <a:p>
            <a:pPr marL="342900" indent="-342900">
              <a:buAutoNum type="arabicPeriod"/>
            </a:pPr>
            <a:r>
              <a:rPr lang="en-GB" sz="2400" b="1" dirty="0" smtClean="0">
                <a:solidFill>
                  <a:srgbClr val="FF0000"/>
                </a:solidFill>
              </a:rPr>
              <a:t>Ask </a:t>
            </a:r>
            <a:r>
              <a:rPr lang="en-GB" sz="2400" b="1" dirty="0">
                <a:solidFill>
                  <a:srgbClr val="FF0000"/>
                </a:solidFill>
              </a:rPr>
              <a:t>your child to teach you </a:t>
            </a:r>
            <a:r>
              <a:rPr lang="en-GB" sz="2400" b="1" dirty="0" smtClean="0">
                <a:solidFill>
                  <a:srgbClr val="FF0000"/>
                </a:solidFill>
              </a:rPr>
              <a:t>maths</a:t>
            </a:r>
          </a:p>
          <a:p>
            <a:pPr marL="342900" indent="-342900">
              <a:buAutoNum type="arabicPeriod"/>
            </a:pPr>
            <a:r>
              <a:rPr lang="en-GB" b="1" dirty="0" smtClean="0"/>
              <a:t>Encourage </a:t>
            </a:r>
            <a:r>
              <a:rPr lang="en-GB" b="1" dirty="0"/>
              <a:t>your child to be independent in </a:t>
            </a:r>
            <a:r>
              <a:rPr lang="en-GB" b="1" dirty="0" smtClean="0"/>
              <a:t>maths</a:t>
            </a:r>
          </a:p>
          <a:p>
            <a:pPr marL="342900" indent="-342900">
              <a:buAutoNum type="arabicPeriod"/>
            </a:pPr>
            <a:r>
              <a:rPr lang="en-GB" sz="2400" b="1" dirty="0" smtClean="0">
                <a:solidFill>
                  <a:srgbClr val="FF0000"/>
                </a:solidFill>
              </a:rPr>
              <a:t>Use </a:t>
            </a:r>
            <a:r>
              <a:rPr lang="en-GB" sz="2400" b="1" dirty="0">
                <a:solidFill>
                  <a:srgbClr val="FF0000"/>
                </a:solidFill>
              </a:rPr>
              <a:t>maths with your child in daily </a:t>
            </a:r>
            <a:r>
              <a:rPr lang="en-GB" sz="2400" b="1" dirty="0" smtClean="0">
                <a:solidFill>
                  <a:srgbClr val="FF0000"/>
                </a:solidFill>
              </a:rPr>
              <a:t>life</a:t>
            </a:r>
          </a:p>
          <a:p>
            <a:pPr marL="342900" indent="-342900">
              <a:buAutoNum type="arabicPeriod"/>
            </a:pPr>
            <a:r>
              <a:rPr lang="en-GB" b="1" dirty="0" smtClean="0"/>
              <a:t>Display </a:t>
            </a:r>
            <a:r>
              <a:rPr lang="en-GB" b="1" dirty="0"/>
              <a:t>maths work at </a:t>
            </a:r>
            <a:r>
              <a:rPr lang="en-GB" b="1" dirty="0" smtClean="0"/>
              <a:t>home</a:t>
            </a:r>
          </a:p>
          <a:p>
            <a:pPr marL="342900" indent="-342900">
              <a:buAutoNum type="arabicPeriod"/>
            </a:pPr>
            <a:r>
              <a:rPr lang="en-GB" b="1" dirty="0" smtClean="0"/>
              <a:t>Communicate </a:t>
            </a:r>
            <a:r>
              <a:rPr lang="en-GB" b="1" dirty="0"/>
              <a:t>with your child’s </a:t>
            </a:r>
            <a:r>
              <a:rPr lang="en-GB" b="1" dirty="0" smtClean="0"/>
              <a:t>teacher</a:t>
            </a:r>
          </a:p>
          <a:p>
            <a:pPr marL="342900" indent="-342900">
              <a:buAutoNum type="arabicPeriod"/>
            </a:pPr>
            <a:r>
              <a:rPr lang="en-GB" b="1" dirty="0" smtClean="0"/>
              <a:t>Play </a:t>
            </a:r>
            <a:r>
              <a:rPr lang="en-GB" b="1" dirty="0"/>
              <a:t>games that encourage mathematical </a:t>
            </a:r>
            <a:r>
              <a:rPr lang="en-GB" b="1" dirty="0" smtClean="0"/>
              <a:t>thinking</a:t>
            </a:r>
          </a:p>
          <a:p>
            <a:endParaRPr lang="en-GB" b="1" dirty="0">
              <a:solidFill>
                <a:srgbClr val="222222"/>
              </a:solidFill>
              <a:latin typeface="Effra"/>
            </a:endParaRPr>
          </a:p>
          <a:p>
            <a:endParaRPr lang="en-GB" b="1" dirty="0">
              <a:solidFill>
                <a:srgbClr val="222222"/>
              </a:solidFill>
              <a:latin typeface="Effra"/>
            </a:endParaRPr>
          </a:p>
          <a:p>
            <a:r>
              <a:rPr lang="en-GB" b="1" u="sng" dirty="0" smtClean="0">
                <a:solidFill>
                  <a:srgbClr val="222222"/>
                </a:solidFill>
                <a:latin typeface="Effra"/>
              </a:rPr>
              <a:t>Let us Remember: </a:t>
            </a:r>
          </a:p>
          <a:p>
            <a:endParaRPr lang="en-GB" b="1" dirty="0" smtClean="0">
              <a:solidFill>
                <a:srgbClr val="222222"/>
              </a:solidFill>
              <a:latin typeface="Effra"/>
            </a:endParaRPr>
          </a:p>
          <a:p>
            <a:pPr marL="342900" indent="-342900">
              <a:buAutoNum type="arabicPeriod"/>
            </a:pPr>
            <a:r>
              <a:rPr lang="en-GB" sz="2000" b="1" i="0" dirty="0" smtClean="0">
                <a:solidFill>
                  <a:srgbClr val="FF0000"/>
                </a:solidFill>
                <a:effectLst/>
                <a:latin typeface="Effra"/>
              </a:rPr>
              <a:t>Children need to wonder and struggle</a:t>
            </a:r>
          </a:p>
          <a:p>
            <a:endParaRPr lang="en-GB" sz="2000" b="1" i="0" dirty="0" smtClean="0">
              <a:solidFill>
                <a:srgbClr val="FF0000"/>
              </a:solidFill>
              <a:effectLst/>
              <a:latin typeface="Effra"/>
            </a:endParaRPr>
          </a:p>
          <a:p>
            <a:pPr marL="342900" indent="-342900">
              <a:buAutoNum type="arabicPeriod"/>
            </a:pPr>
            <a:r>
              <a:rPr lang="en-GB" b="1" dirty="0" smtClean="0">
                <a:solidFill>
                  <a:srgbClr val="222222"/>
                </a:solidFill>
                <a:latin typeface="Effra"/>
              </a:rPr>
              <a:t> You are not the answer key</a:t>
            </a:r>
          </a:p>
          <a:p>
            <a:pPr marL="342900" indent="-342900">
              <a:buAutoNum type="arabicPeriod"/>
            </a:pPr>
            <a:endParaRPr lang="en-GB" b="1" dirty="0" smtClean="0">
              <a:solidFill>
                <a:srgbClr val="222222"/>
              </a:solidFill>
              <a:latin typeface="Effra"/>
            </a:endParaRPr>
          </a:p>
          <a:p>
            <a:pPr marL="342900" indent="-342900">
              <a:buAutoNum type="arabicPeriod"/>
            </a:pPr>
            <a:r>
              <a:rPr lang="en-GB" b="1" i="0" dirty="0" smtClean="0">
                <a:solidFill>
                  <a:srgbClr val="222222"/>
                </a:solidFill>
                <a:effectLst/>
                <a:latin typeface="Effra"/>
              </a:rPr>
              <a:t>Encourage their origina</a:t>
            </a:r>
            <a:r>
              <a:rPr lang="en-GB" b="1" dirty="0" smtClean="0">
                <a:solidFill>
                  <a:srgbClr val="222222"/>
                </a:solidFill>
                <a:latin typeface="Effra"/>
              </a:rPr>
              <a:t>l ideas</a:t>
            </a:r>
          </a:p>
          <a:p>
            <a:pPr marL="342900" indent="-342900">
              <a:buAutoNum type="arabicPeriod"/>
            </a:pPr>
            <a:endParaRPr lang="en-GB" b="1" dirty="0" smtClean="0">
              <a:solidFill>
                <a:srgbClr val="222222"/>
              </a:solidFill>
              <a:latin typeface="Effra"/>
            </a:endParaRPr>
          </a:p>
          <a:p>
            <a:pPr marL="342900" indent="-342900">
              <a:buAutoNum type="arabicPeriod"/>
            </a:pPr>
            <a:endParaRPr lang="en-GB" b="1" i="0" dirty="0">
              <a:solidFill>
                <a:srgbClr val="222222"/>
              </a:solidFill>
              <a:effectLst/>
              <a:latin typeface="Effra"/>
            </a:endParaRPr>
          </a:p>
        </p:txBody>
      </p:sp>
      <p:pic>
        <p:nvPicPr>
          <p:cNvPr id="4" name="Picture 3"/>
          <p:cNvPicPr>
            <a:picLocks noChangeAspect="1"/>
          </p:cNvPicPr>
          <p:nvPr/>
        </p:nvPicPr>
        <p:blipFill>
          <a:blip r:embed="rId2"/>
          <a:stretch>
            <a:fillRect/>
          </a:stretch>
        </p:blipFill>
        <p:spPr>
          <a:xfrm>
            <a:off x="197224" y="0"/>
            <a:ext cx="2581835" cy="1506070"/>
          </a:xfrm>
          <a:prstGeom prst="rect">
            <a:avLst/>
          </a:prstGeom>
        </p:spPr>
      </p:pic>
      <p:pic>
        <p:nvPicPr>
          <p:cNvPr id="5" name="Picture 4"/>
          <p:cNvPicPr>
            <a:picLocks noChangeAspect="1"/>
          </p:cNvPicPr>
          <p:nvPr/>
        </p:nvPicPr>
        <p:blipFill>
          <a:blip r:embed="rId3"/>
          <a:stretch>
            <a:fillRect/>
          </a:stretch>
        </p:blipFill>
        <p:spPr>
          <a:xfrm>
            <a:off x="6203576" y="2033932"/>
            <a:ext cx="2581836" cy="2016095"/>
          </a:xfrm>
          <a:prstGeom prst="rect">
            <a:avLst/>
          </a:prstGeom>
        </p:spPr>
      </p:pic>
      <p:sp>
        <p:nvSpPr>
          <p:cNvPr id="6"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7"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453187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07467" y="849818"/>
            <a:ext cx="4726436" cy="3148441"/>
          </a:xfrm>
          <a:prstGeom prst="rect">
            <a:avLst/>
          </a:prstGeom>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stretch>
            <a:fillRect/>
          </a:stretch>
        </p:blipFill>
        <p:spPr>
          <a:xfrm>
            <a:off x="1840387" y="4204949"/>
            <a:ext cx="3565331" cy="2378452"/>
          </a:xfrm>
          <a:prstGeom prst="rect">
            <a:avLst/>
          </a:prstGeom>
        </p:spPr>
      </p:pic>
    </p:spTree>
    <p:extLst>
      <p:ext uri="{BB962C8B-B14F-4D97-AF65-F5344CB8AC3E}">
        <p14:creationId xmlns:p14="http://schemas.microsoft.com/office/powerpoint/2010/main" val="379507713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0D0B8086E6BE546A3B68B0B67698D5C" ma:contentTypeVersion="2" ma:contentTypeDescription="Create a new document." ma:contentTypeScope="" ma:versionID="ad4d2eaf5c7de5a3bcc5c12015f6c17d">
  <xsd:schema xmlns:xsd="http://www.w3.org/2001/XMLSchema" xmlns:xs="http://www.w3.org/2001/XMLSchema" xmlns:p="http://schemas.microsoft.com/office/2006/metadata/properties" xmlns:ns2="e1f4abce-fd6f-458f-a988-2e73a14070b5" targetNamespace="http://schemas.microsoft.com/office/2006/metadata/properties" ma:root="true" ma:fieldsID="4a6dcdf03b14d3352b723034b4a743ec" ns2:_="">
    <xsd:import namespace="e1f4abce-fd6f-458f-a988-2e73a14070b5"/>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f4abce-fd6f-458f-a988-2e73a14070b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9C49FE9-B0B1-43EB-9FA8-83EA8EA40500}">
  <ds:schemaRefs>
    <ds:schemaRef ds:uri="http://purl.org/dc/elements/1.1/"/>
    <ds:schemaRef ds:uri="http://schemas.microsoft.com/office/2006/metadata/properties"/>
    <ds:schemaRef ds:uri="http://schemas.microsoft.com/office/2006/documentManagement/types"/>
    <ds:schemaRef ds:uri="e1f4abce-fd6f-458f-a988-2e73a14070b5"/>
    <ds:schemaRef ds:uri="http://purl.org/dc/terms/"/>
    <ds:schemaRef ds:uri="http://schemas.openxmlformats.org/package/2006/metadata/core-properties"/>
    <ds:schemaRef ds:uri="http://purl.org/dc/dcmitype/"/>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B152083A-5B0B-40E8-868F-64AA919D68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1f4abce-fd6f-458f-a988-2e73a14070b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879F67D-76B6-46F2-8D96-F5F9CBB6CC4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30</TotalTime>
  <Words>1990</Words>
  <Application>Microsoft Office PowerPoint</Application>
  <PresentationFormat>On-screen Show (4:3)</PresentationFormat>
  <Paragraphs>342</Paragraphs>
  <Slides>58</Slides>
  <Notes>27</Notes>
  <HiddenSlides>0</HiddenSlides>
  <MMClips>0</MMClips>
  <ScaleCrop>false</ScaleCrop>
  <HeadingPairs>
    <vt:vector size="8" baseType="variant">
      <vt:variant>
        <vt:lpstr>Fonts Used</vt:lpstr>
      </vt:variant>
      <vt:variant>
        <vt:i4>16</vt:i4>
      </vt:variant>
      <vt:variant>
        <vt:lpstr>Theme</vt:lpstr>
      </vt:variant>
      <vt:variant>
        <vt:i4>1</vt:i4>
      </vt:variant>
      <vt:variant>
        <vt:lpstr>Embedded OLE Servers</vt:lpstr>
      </vt:variant>
      <vt:variant>
        <vt:i4>1</vt:i4>
      </vt:variant>
      <vt:variant>
        <vt:lpstr>Slide Titles</vt:lpstr>
      </vt:variant>
      <vt:variant>
        <vt:i4>58</vt:i4>
      </vt:variant>
    </vt:vector>
  </HeadingPairs>
  <TitlesOfParts>
    <vt:vector size="76" baseType="lpstr">
      <vt:lpstr>宋体</vt:lpstr>
      <vt:lpstr>Arial</vt:lpstr>
      <vt:lpstr>Calibri</vt:lpstr>
      <vt:lpstr>Cambria</vt:lpstr>
      <vt:lpstr>Cambria Math</vt:lpstr>
      <vt:lpstr>CCW Cursive Writing 24</vt:lpstr>
      <vt:lpstr>Century Gothic</vt:lpstr>
      <vt:lpstr>Comic Sans MS</vt:lpstr>
      <vt:lpstr>Effra</vt:lpstr>
      <vt:lpstr>Letter-join 6</vt:lpstr>
      <vt:lpstr>Nunito</vt:lpstr>
      <vt:lpstr>Sassoon Infant Rg</vt:lpstr>
      <vt:lpstr>Symbol</vt:lpstr>
      <vt:lpstr>System</vt:lpstr>
      <vt:lpstr>Times New Roman</vt:lpstr>
      <vt:lpstr>Wingdings</vt:lpstr>
      <vt:lpstr>Office Theme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Make 7</vt:lpstr>
      <vt:lpstr>Partitioning numbers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Importance of Bar Models</vt:lpstr>
      <vt:lpstr>PowerPoint Presentation</vt:lpstr>
      <vt:lpstr>PowerPoint Presentation</vt:lpstr>
      <vt:lpstr>PowerPoint Presentation</vt:lpstr>
      <vt:lpstr>KS1 bar modelling</vt:lpstr>
      <vt:lpstr>KS1 Bar Modelling </vt:lpstr>
      <vt:lpstr>Small steps</vt:lpstr>
      <vt:lpstr>What Are Bar Models?</vt:lpstr>
      <vt:lpstr>PowerPoint Presentation</vt:lpstr>
      <vt:lpstr>PowerPoint Presentation</vt:lpstr>
      <vt:lpstr>A Consistent Picture</vt:lpstr>
      <vt:lpstr>A Consistent Picture</vt:lpstr>
      <vt:lpstr>PowerPoint Presentation</vt:lpstr>
      <vt:lpstr>PowerPoint Presentation</vt:lpstr>
      <vt:lpstr>PowerPoint Presentation</vt:lpstr>
    </vt:vector>
  </TitlesOfParts>
  <Company>Trinity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Singapore  ‘Bar Models’</dc:title>
  <dc:creator>Paul Rowlandson</dc:creator>
  <cp:lastModifiedBy>Delia Jameson</cp:lastModifiedBy>
  <cp:revision>223</cp:revision>
  <dcterms:created xsi:type="dcterms:W3CDTF">2015-02-01T12:25:25Z</dcterms:created>
  <dcterms:modified xsi:type="dcterms:W3CDTF">2019-01-19T21:36:26Z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0x01010000D0B8086E6BE546A3B68B0B67698D5C</vt:lpwstr>
  </property>
  <property fmtid="{D5CDD505-2E9C-101B-9397-08002B2CF9AE}" pid="3" name="MSIP_Label_0359f705-2ba0-454b-9cfc-6ce5bcaac040_Enabled">
    <vt:lpwstr>True</vt:lpwstr>
  </property>
  <property fmtid="{D5CDD505-2E9C-101B-9397-08002B2CF9AE}" pid="4" name="MSIP_Label_0359f705-2ba0-454b-9cfc-6ce5bcaac040_SiteId">
    <vt:lpwstr>68283f3b-8487-4c86-adb3-a5228f18b893</vt:lpwstr>
  </property>
  <property fmtid="{D5CDD505-2E9C-101B-9397-08002B2CF9AE}" pid="5" name="MSIP_Label_0359f705-2ba0-454b-9cfc-6ce5bcaac040_Owner">
    <vt:lpwstr>vikas.poddar1@vodafone.com</vt:lpwstr>
  </property>
  <property fmtid="{D5CDD505-2E9C-101B-9397-08002B2CF9AE}" pid="6" name="MSIP_Label_0359f705-2ba0-454b-9cfc-6ce5bcaac040_SetDate">
    <vt:lpwstr>2018-11-25T19:56:51.1665286Z</vt:lpwstr>
  </property>
  <property fmtid="{D5CDD505-2E9C-101B-9397-08002B2CF9AE}" pid="7" name="MSIP_Label_0359f705-2ba0-454b-9cfc-6ce5bcaac040_Name">
    <vt:lpwstr>C2 General</vt:lpwstr>
  </property>
  <property fmtid="{D5CDD505-2E9C-101B-9397-08002B2CF9AE}" pid="8" name="MSIP_Label_0359f705-2ba0-454b-9cfc-6ce5bcaac040_Application">
    <vt:lpwstr>Microsoft Azure Information Protection</vt:lpwstr>
  </property>
  <property fmtid="{D5CDD505-2E9C-101B-9397-08002B2CF9AE}" pid="9" name="MSIP_Label_0359f705-2ba0-454b-9cfc-6ce5bcaac040_Extended_MSFT_Method">
    <vt:lpwstr>Automatic</vt:lpwstr>
  </property>
  <property fmtid="{D5CDD505-2E9C-101B-9397-08002B2CF9AE}" pid="10" name="Sensitivity">
    <vt:lpwstr>C2 General</vt:lpwstr>
  </property>
</Properties>
</file>