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81" r:id="rId2"/>
    <p:sldId id="282" r:id="rId3"/>
    <p:sldId id="283" r:id="rId4"/>
    <p:sldId id="284" r:id="rId5"/>
    <p:sldId id="285" r:id="rId6"/>
    <p:sldId id="286" r:id="rId7"/>
    <p:sldId id="287" r:id="rId8"/>
    <p:sldId id="305" r:id="rId9"/>
    <p:sldId id="262" r:id="rId10"/>
    <p:sldId id="256" r:id="rId11"/>
    <p:sldId id="257" r:id="rId12"/>
    <p:sldId id="258" r:id="rId13"/>
    <p:sldId id="259" r:id="rId14"/>
    <p:sldId id="263" r:id="rId15"/>
    <p:sldId id="264" r:id="rId16"/>
    <p:sldId id="277" r:id="rId17"/>
    <p:sldId id="315" r:id="rId18"/>
    <p:sldId id="298" r:id="rId19"/>
    <p:sldId id="325" r:id="rId20"/>
    <p:sldId id="299" r:id="rId21"/>
    <p:sldId id="320" r:id="rId22"/>
    <p:sldId id="321" r:id="rId23"/>
    <p:sldId id="317" r:id="rId24"/>
    <p:sldId id="318" r:id="rId25"/>
    <p:sldId id="328" r:id="rId26"/>
    <p:sldId id="326" r:id="rId27"/>
    <p:sldId id="319" r:id="rId28"/>
    <p:sldId id="314" r:id="rId29"/>
    <p:sldId id="313" r:id="rId30"/>
    <p:sldId id="300" r:id="rId31"/>
    <p:sldId id="322" r:id="rId32"/>
    <p:sldId id="323" r:id="rId33"/>
    <p:sldId id="266" r:id="rId34"/>
    <p:sldId id="267" r:id="rId35"/>
    <p:sldId id="268" r:id="rId36"/>
    <p:sldId id="309" r:id="rId37"/>
    <p:sldId id="310" r:id="rId38"/>
    <p:sldId id="324" r:id="rId39"/>
    <p:sldId id="293" r:id="rId40"/>
    <p:sldId id="296" r:id="rId41"/>
    <p:sldId id="295" r:id="rId42"/>
    <p:sldId id="294" r:id="rId43"/>
    <p:sldId id="301" r:id="rId44"/>
    <p:sldId id="302" r:id="rId45"/>
    <p:sldId id="278" r:id="rId46"/>
    <p:sldId id="290" r:id="rId47"/>
    <p:sldId id="291" r:id="rId48"/>
    <p:sldId id="312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83E0AB-36BF-4840-AB31-F595E29FA401}" type="doc">
      <dgm:prSet loTypeId="urn:microsoft.com/office/officeart/2005/8/layout/cycle4#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22E323C3-B103-4E06-B904-468704DD69F8}">
      <dgm:prSet phldrT="[Text]" custT="1"/>
      <dgm:spPr/>
      <dgm:t>
        <a:bodyPr/>
        <a:lstStyle/>
        <a:p>
          <a:r>
            <a:rPr lang="en-GB" sz="1900" b="1" dirty="0" smtClean="0">
              <a:solidFill>
                <a:schemeClr val="tx1"/>
              </a:solidFill>
            </a:rPr>
            <a:t>Representation</a:t>
          </a:r>
        </a:p>
        <a:p>
          <a:r>
            <a:rPr lang="en-GB" sz="1900" b="1" dirty="0" smtClean="0">
              <a:solidFill>
                <a:schemeClr val="tx1"/>
              </a:solidFill>
            </a:rPr>
            <a:t>&amp; Structure</a:t>
          </a:r>
          <a:endParaRPr lang="en-GB" sz="1900" b="1" dirty="0">
            <a:solidFill>
              <a:schemeClr val="tx1"/>
            </a:solidFill>
          </a:endParaRPr>
        </a:p>
      </dgm:t>
    </dgm:pt>
    <dgm:pt modelId="{AC6A9C30-4265-465E-8BDC-22B8D9E39BF3}" type="parTrans" cxnId="{C09BD8AB-3525-4E8C-BC84-FD2B5EEB7571}">
      <dgm:prSet/>
      <dgm:spPr/>
      <dgm:t>
        <a:bodyPr/>
        <a:lstStyle/>
        <a:p>
          <a:endParaRPr lang="en-GB"/>
        </a:p>
      </dgm:t>
    </dgm:pt>
    <dgm:pt modelId="{5021CA2F-D158-41BD-952B-F57281645E8E}" type="sibTrans" cxnId="{C09BD8AB-3525-4E8C-BC84-FD2B5EEB7571}">
      <dgm:prSet/>
      <dgm:spPr/>
      <dgm:t>
        <a:bodyPr/>
        <a:lstStyle/>
        <a:p>
          <a:endParaRPr lang="en-GB"/>
        </a:p>
      </dgm:t>
    </dgm:pt>
    <dgm:pt modelId="{3530731D-79A7-4A6F-B2B4-28B8C9C75CAB}">
      <dgm:prSet phldrT="[Text]"/>
      <dgm:spPr/>
      <dgm:t>
        <a:bodyPr/>
        <a:lstStyle/>
        <a:p>
          <a:r>
            <a:rPr lang="en-GB" dirty="0" smtClean="0"/>
            <a:t>Access</a:t>
          </a:r>
          <a:endParaRPr lang="en-GB" dirty="0"/>
        </a:p>
      </dgm:t>
    </dgm:pt>
    <dgm:pt modelId="{823BB718-FCEA-4901-AD19-6C33D2D8EF09}" type="parTrans" cxnId="{00A3D434-C224-42F0-AAAB-275AA7B73AB3}">
      <dgm:prSet/>
      <dgm:spPr/>
      <dgm:t>
        <a:bodyPr/>
        <a:lstStyle/>
        <a:p>
          <a:endParaRPr lang="en-GB"/>
        </a:p>
      </dgm:t>
    </dgm:pt>
    <dgm:pt modelId="{BF63D3F5-E901-414A-8072-D03C4E359189}" type="sibTrans" cxnId="{00A3D434-C224-42F0-AAAB-275AA7B73AB3}">
      <dgm:prSet/>
      <dgm:spPr/>
      <dgm:t>
        <a:bodyPr/>
        <a:lstStyle/>
        <a:p>
          <a:endParaRPr lang="en-GB"/>
        </a:p>
      </dgm:t>
    </dgm:pt>
    <dgm:pt modelId="{2A58493D-D840-4D21-BADB-892F52C2765B}">
      <dgm:prSet phldrT="[Text]" custT="1"/>
      <dgm:spPr/>
      <dgm:t>
        <a:bodyPr/>
        <a:lstStyle/>
        <a:p>
          <a:r>
            <a:rPr lang="en-GB" sz="1900" b="1" dirty="0" smtClean="0">
              <a:solidFill>
                <a:schemeClr val="tx1"/>
              </a:solidFill>
            </a:rPr>
            <a:t>Mathematical Thinking</a:t>
          </a:r>
          <a:endParaRPr lang="en-GB" sz="1900" b="1" dirty="0">
            <a:solidFill>
              <a:schemeClr val="tx1"/>
            </a:solidFill>
          </a:endParaRPr>
        </a:p>
      </dgm:t>
    </dgm:pt>
    <dgm:pt modelId="{3E379897-019F-4AAB-9C4F-E6E8BB6FF46C}" type="parTrans" cxnId="{05FCD9C7-35F5-4447-B14C-FD319B1A6AD3}">
      <dgm:prSet/>
      <dgm:spPr/>
      <dgm:t>
        <a:bodyPr/>
        <a:lstStyle/>
        <a:p>
          <a:endParaRPr lang="en-GB"/>
        </a:p>
      </dgm:t>
    </dgm:pt>
    <dgm:pt modelId="{417741D1-017B-41B5-B74E-1E78A27123BF}" type="sibTrans" cxnId="{05FCD9C7-35F5-4447-B14C-FD319B1A6AD3}">
      <dgm:prSet/>
      <dgm:spPr/>
      <dgm:t>
        <a:bodyPr/>
        <a:lstStyle/>
        <a:p>
          <a:endParaRPr lang="en-GB"/>
        </a:p>
      </dgm:t>
    </dgm:pt>
    <dgm:pt modelId="{80DB8F0E-0584-4227-88E5-0EA537F0BD7B}">
      <dgm:prSet phldrT="[Text]"/>
      <dgm:spPr/>
      <dgm:t>
        <a:bodyPr/>
        <a:lstStyle/>
        <a:p>
          <a:r>
            <a:rPr lang="en-GB" dirty="0" smtClean="0"/>
            <a:t>Chains of Reasoning</a:t>
          </a:r>
          <a:endParaRPr lang="en-GB" dirty="0"/>
        </a:p>
      </dgm:t>
    </dgm:pt>
    <dgm:pt modelId="{6CD5B008-C8F8-4879-B581-B1E3462E7DB4}" type="parTrans" cxnId="{9849B9FC-C283-4B9C-B2C8-6BC37FE2EEF8}">
      <dgm:prSet/>
      <dgm:spPr/>
      <dgm:t>
        <a:bodyPr/>
        <a:lstStyle/>
        <a:p>
          <a:endParaRPr lang="en-GB"/>
        </a:p>
      </dgm:t>
    </dgm:pt>
    <dgm:pt modelId="{74DDB3FE-DC03-4787-9C8E-BF40C6B14C22}" type="sibTrans" cxnId="{9849B9FC-C283-4B9C-B2C8-6BC37FE2EEF8}">
      <dgm:prSet/>
      <dgm:spPr/>
      <dgm:t>
        <a:bodyPr/>
        <a:lstStyle/>
        <a:p>
          <a:endParaRPr lang="en-GB"/>
        </a:p>
      </dgm:t>
    </dgm:pt>
    <dgm:pt modelId="{74389412-38CB-4EEC-8073-F1DA990246C2}">
      <dgm:prSet phldrT="[Text]"/>
      <dgm:spPr/>
      <dgm:t>
        <a:bodyPr/>
        <a:lstStyle/>
        <a:p>
          <a:r>
            <a:rPr lang="en-GB" b="1" dirty="0" smtClean="0">
              <a:solidFill>
                <a:schemeClr val="tx1"/>
              </a:solidFill>
            </a:rPr>
            <a:t>Fluency</a:t>
          </a:r>
          <a:endParaRPr lang="en-GB" b="1" dirty="0">
            <a:solidFill>
              <a:schemeClr val="tx1"/>
            </a:solidFill>
          </a:endParaRPr>
        </a:p>
      </dgm:t>
    </dgm:pt>
    <dgm:pt modelId="{ACA5FC57-3195-499D-9DDC-C7D250DE6182}" type="parTrans" cxnId="{57140D74-A084-4E10-979A-DCC6953F6A69}">
      <dgm:prSet/>
      <dgm:spPr/>
      <dgm:t>
        <a:bodyPr/>
        <a:lstStyle/>
        <a:p>
          <a:endParaRPr lang="en-GB"/>
        </a:p>
      </dgm:t>
    </dgm:pt>
    <dgm:pt modelId="{51BE3CF1-7132-4D5D-874D-1FB573AC0F39}" type="sibTrans" cxnId="{57140D74-A084-4E10-979A-DCC6953F6A69}">
      <dgm:prSet/>
      <dgm:spPr/>
      <dgm:t>
        <a:bodyPr/>
        <a:lstStyle/>
        <a:p>
          <a:endParaRPr lang="en-GB"/>
        </a:p>
      </dgm:t>
    </dgm:pt>
    <dgm:pt modelId="{4161C7C7-FF8C-4485-B947-AD005A87130D}">
      <dgm:prSet phldrT="[Text]"/>
      <dgm:spPr/>
      <dgm:t>
        <a:bodyPr/>
        <a:lstStyle/>
        <a:p>
          <a:r>
            <a:rPr lang="en-GB" dirty="0" smtClean="0"/>
            <a:t>Number Facts</a:t>
          </a:r>
          <a:endParaRPr lang="en-GB" dirty="0"/>
        </a:p>
      </dgm:t>
    </dgm:pt>
    <dgm:pt modelId="{26EB904A-CFE2-4FEB-8222-733DAD21002A}" type="parTrans" cxnId="{A280EBA6-CD31-4938-8CBA-1B7514895087}">
      <dgm:prSet/>
      <dgm:spPr/>
      <dgm:t>
        <a:bodyPr/>
        <a:lstStyle/>
        <a:p>
          <a:endParaRPr lang="en-GB"/>
        </a:p>
      </dgm:t>
    </dgm:pt>
    <dgm:pt modelId="{1964AFA4-9998-4691-83F9-0CE249B16144}" type="sibTrans" cxnId="{A280EBA6-CD31-4938-8CBA-1B7514895087}">
      <dgm:prSet/>
      <dgm:spPr/>
      <dgm:t>
        <a:bodyPr/>
        <a:lstStyle/>
        <a:p>
          <a:endParaRPr lang="en-GB"/>
        </a:p>
      </dgm:t>
    </dgm:pt>
    <dgm:pt modelId="{8E639659-3F5C-43C7-9400-9ECA486EFD8B}">
      <dgm:prSet phldrT="[Text]"/>
      <dgm:spPr/>
      <dgm:t>
        <a:bodyPr/>
        <a:lstStyle/>
        <a:p>
          <a:r>
            <a:rPr lang="en-GB" b="1" dirty="0" smtClean="0">
              <a:solidFill>
                <a:schemeClr val="tx1"/>
              </a:solidFill>
            </a:rPr>
            <a:t>Variation</a:t>
          </a:r>
          <a:endParaRPr lang="en-GB" b="1" dirty="0">
            <a:solidFill>
              <a:schemeClr val="tx1"/>
            </a:solidFill>
          </a:endParaRPr>
        </a:p>
      </dgm:t>
    </dgm:pt>
    <dgm:pt modelId="{EEB896D4-BF7E-402C-A701-0CDB404D564E}" type="parTrans" cxnId="{8C26FFE9-4987-438B-ABBF-B6B535013D57}">
      <dgm:prSet/>
      <dgm:spPr/>
      <dgm:t>
        <a:bodyPr/>
        <a:lstStyle/>
        <a:p>
          <a:endParaRPr lang="en-GB"/>
        </a:p>
      </dgm:t>
    </dgm:pt>
    <dgm:pt modelId="{FBDF778C-D1C4-43D8-9059-AB9371C7E615}" type="sibTrans" cxnId="{8C26FFE9-4987-438B-ABBF-B6B535013D57}">
      <dgm:prSet/>
      <dgm:spPr/>
      <dgm:t>
        <a:bodyPr/>
        <a:lstStyle/>
        <a:p>
          <a:endParaRPr lang="en-GB"/>
        </a:p>
      </dgm:t>
    </dgm:pt>
    <dgm:pt modelId="{9B117384-E209-4A2A-A4E8-84B50D8EBA83}">
      <dgm:prSet phldrT="[Text]"/>
      <dgm:spPr/>
      <dgm:t>
        <a:bodyPr/>
        <a:lstStyle/>
        <a:p>
          <a:r>
            <a:rPr lang="en-GB" dirty="0" smtClean="0"/>
            <a:t>Procedural</a:t>
          </a:r>
          <a:endParaRPr lang="en-GB" dirty="0"/>
        </a:p>
      </dgm:t>
    </dgm:pt>
    <dgm:pt modelId="{2B25C48D-BDCD-4CD9-ACC9-3E12B10E5D93}" type="parTrans" cxnId="{F99A544B-E6E7-438D-8D1A-282636FCF47E}">
      <dgm:prSet/>
      <dgm:spPr/>
      <dgm:t>
        <a:bodyPr/>
        <a:lstStyle/>
        <a:p>
          <a:endParaRPr lang="en-GB"/>
        </a:p>
      </dgm:t>
    </dgm:pt>
    <dgm:pt modelId="{284639CF-9E75-410F-8DE7-C0311306B9DB}" type="sibTrans" cxnId="{F99A544B-E6E7-438D-8D1A-282636FCF47E}">
      <dgm:prSet/>
      <dgm:spPr/>
      <dgm:t>
        <a:bodyPr/>
        <a:lstStyle/>
        <a:p>
          <a:endParaRPr lang="en-GB"/>
        </a:p>
      </dgm:t>
    </dgm:pt>
    <dgm:pt modelId="{60BF146E-32ED-49A7-9622-6EB150A45B8C}">
      <dgm:prSet/>
      <dgm:spPr/>
      <dgm:t>
        <a:bodyPr/>
        <a:lstStyle/>
        <a:p>
          <a:r>
            <a:rPr lang="en-GB" dirty="0" smtClean="0"/>
            <a:t>Conceptual</a:t>
          </a:r>
          <a:endParaRPr lang="en-GB" dirty="0"/>
        </a:p>
      </dgm:t>
    </dgm:pt>
    <dgm:pt modelId="{F48CE58E-8000-4A2B-9C55-0F46D46D9C29}" type="parTrans" cxnId="{D3EB8995-C95F-449E-9A16-DBC49AB31200}">
      <dgm:prSet/>
      <dgm:spPr/>
      <dgm:t>
        <a:bodyPr/>
        <a:lstStyle/>
        <a:p>
          <a:endParaRPr lang="en-GB"/>
        </a:p>
      </dgm:t>
    </dgm:pt>
    <dgm:pt modelId="{FB410023-2686-47EF-815B-7B003D53B854}" type="sibTrans" cxnId="{D3EB8995-C95F-449E-9A16-DBC49AB31200}">
      <dgm:prSet/>
      <dgm:spPr/>
      <dgm:t>
        <a:bodyPr/>
        <a:lstStyle/>
        <a:p>
          <a:endParaRPr lang="en-GB"/>
        </a:p>
      </dgm:t>
    </dgm:pt>
    <dgm:pt modelId="{796FB5F6-1374-466D-BD8A-1BE79B725736}">
      <dgm:prSet phldrT="[Text]"/>
      <dgm:spPr/>
      <dgm:t>
        <a:bodyPr/>
        <a:lstStyle/>
        <a:p>
          <a:r>
            <a:rPr lang="en-GB" dirty="0" smtClean="0"/>
            <a:t>Table Facts</a:t>
          </a:r>
          <a:endParaRPr lang="en-GB" dirty="0"/>
        </a:p>
      </dgm:t>
    </dgm:pt>
    <dgm:pt modelId="{F25CE0FB-22B5-4F8D-9001-AF09712FC8A2}" type="parTrans" cxnId="{DFA808DF-B625-4043-8539-17B00FFE081D}">
      <dgm:prSet/>
      <dgm:spPr/>
      <dgm:t>
        <a:bodyPr/>
        <a:lstStyle/>
        <a:p>
          <a:endParaRPr lang="en-GB"/>
        </a:p>
      </dgm:t>
    </dgm:pt>
    <dgm:pt modelId="{D3697825-63C2-4966-8D86-DEDCFD57BEE3}" type="sibTrans" cxnId="{DFA808DF-B625-4043-8539-17B00FFE081D}">
      <dgm:prSet/>
      <dgm:spPr/>
      <dgm:t>
        <a:bodyPr/>
        <a:lstStyle/>
        <a:p>
          <a:endParaRPr lang="en-GB"/>
        </a:p>
      </dgm:t>
    </dgm:pt>
    <dgm:pt modelId="{097D2E13-0A43-46A7-9C85-8F66660FEA22}">
      <dgm:prSet phldrT="[Text]"/>
      <dgm:spPr/>
      <dgm:t>
        <a:bodyPr/>
        <a:lstStyle/>
        <a:p>
          <a:r>
            <a:rPr lang="en-GB" dirty="0" smtClean="0"/>
            <a:t>Pattern</a:t>
          </a:r>
          <a:endParaRPr lang="en-GB" dirty="0"/>
        </a:p>
      </dgm:t>
    </dgm:pt>
    <dgm:pt modelId="{FCC8AB38-0848-44A3-AEC9-DF45086CC2E4}" type="parTrans" cxnId="{71975241-F59E-4816-9B29-48A1822A750C}">
      <dgm:prSet/>
      <dgm:spPr/>
      <dgm:t>
        <a:bodyPr/>
        <a:lstStyle/>
        <a:p>
          <a:endParaRPr lang="en-GB"/>
        </a:p>
      </dgm:t>
    </dgm:pt>
    <dgm:pt modelId="{0F2F9D9C-B84E-4F34-B1D4-54F707B47FD5}" type="sibTrans" cxnId="{71975241-F59E-4816-9B29-48A1822A750C}">
      <dgm:prSet/>
      <dgm:spPr/>
      <dgm:t>
        <a:bodyPr/>
        <a:lstStyle/>
        <a:p>
          <a:endParaRPr lang="en-GB"/>
        </a:p>
      </dgm:t>
    </dgm:pt>
    <dgm:pt modelId="{4722707C-02C0-4593-82C2-F2C42050B480}">
      <dgm:prSet phldrT="[Text]"/>
      <dgm:spPr/>
      <dgm:t>
        <a:bodyPr/>
        <a:lstStyle/>
        <a:p>
          <a:r>
            <a:rPr lang="en-GB" dirty="0" smtClean="0"/>
            <a:t>Making Connections</a:t>
          </a:r>
          <a:endParaRPr lang="en-GB" dirty="0"/>
        </a:p>
      </dgm:t>
    </dgm:pt>
    <dgm:pt modelId="{A27419D1-E9E8-4BD1-9E2A-EC33C95B4F8C}" type="parTrans" cxnId="{C1FDCE29-0A78-4A53-B286-B0F04AD6A093}">
      <dgm:prSet/>
      <dgm:spPr/>
      <dgm:t>
        <a:bodyPr/>
        <a:lstStyle/>
        <a:p>
          <a:endParaRPr lang="en-GB"/>
        </a:p>
      </dgm:t>
    </dgm:pt>
    <dgm:pt modelId="{99AD0CF7-6120-4D49-9297-74D7AFEFBEC4}" type="sibTrans" cxnId="{C1FDCE29-0A78-4A53-B286-B0F04AD6A093}">
      <dgm:prSet/>
      <dgm:spPr/>
      <dgm:t>
        <a:bodyPr/>
        <a:lstStyle/>
        <a:p>
          <a:endParaRPr lang="en-GB"/>
        </a:p>
      </dgm:t>
    </dgm:pt>
    <dgm:pt modelId="{CCAC4D98-EA18-48FB-9F64-F179F19FCE96}">
      <dgm:prSet phldrT="[Text]"/>
      <dgm:spPr/>
      <dgm:t>
        <a:bodyPr/>
        <a:lstStyle/>
        <a:p>
          <a:r>
            <a:rPr lang="en-GB" dirty="0" smtClean="0"/>
            <a:t>Making Connections</a:t>
          </a:r>
          <a:endParaRPr lang="en-GB" dirty="0"/>
        </a:p>
      </dgm:t>
    </dgm:pt>
    <dgm:pt modelId="{206EA1B7-81AB-4402-816B-2313B7FDFF96}" type="parTrans" cxnId="{2ECE6DD3-4800-4DD4-A24A-49C397352BCE}">
      <dgm:prSet/>
      <dgm:spPr/>
      <dgm:t>
        <a:bodyPr/>
        <a:lstStyle/>
        <a:p>
          <a:endParaRPr lang="en-GB"/>
        </a:p>
      </dgm:t>
    </dgm:pt>
    <dgm:pt modelId="{DB451673-33A6-4B32-800B-6E953CB1BED6}" type="sibTrans" cxnId="{2ECE6DD3-4800-4DD4-A24A-49C397352BCE}">
      <dgm:prSet/>
      <dgm:spPr/>
      <dgm:t>
        <a:bodyPr/>
        <a:lstStyle/>
        <a:p>
          <a:endParaRPr lang="en-GB"/>
        </a:p>
      </dgm:t>
    </dgm:pt>
    <dgm:pt modelId="{CCFDEAFB-B0E1-48E5-9214-2A0649B73FEB}">
      <dgm:prSet/>
      <dgm:spPr/>
      <dgm:t>
        <a:bodyPr/>
        <a:lstStyle/>
        <a:p>
          <a:r>
            <a:rPr lang="en-GB" dirty="0" smtClean="0"/>
            <a:t>Making Connections</a:t>
          </a:r>
          <a:endParaRPr lang="en-GB" dirty="0"/>
        </a:p>
      </dgm:t>
    </dgm:pt>
    <dgm:pt modelId="{B8A6E30A-C727-4C33-841F-36C211ECE0E7}" type="parTrans" cxnId="{CEFF7302-BB1B-4BF1-8409-64588431E87D}">
      <dgm:prSet/>
      <dgm:spPr/>
      <dgm:t>
        <a:bodyPr/>
        <a:lstStyle/>
        <a:p>
          <a:endParaRPr lang="en-GB"/>
        </a:p>
      </dgm:t>
    </dgm:pt>
    <dgm:pt modelId="{27C5CCAE-F00F-4258-B82D-1DBD481E073D}" type="sibTrans" cxnId="{CEFF7302-BB1B-4BF1-8409-64588431E87D}">
      <dgm:prSet/>
      <dgm:spPr/>
      <dgm:t>
        <a:bodyPr/>
        <a:lstStyle/>
        <a:p>
          <a:endParaRPr lang="en-GB"/>
        </a:p>
      </dgm:t>
    </dgm:pt>
    <dgm:pt modelId="{42601DCD-48EE-48C2-BF8C-0393365B34B0}">
      <dgm:prSet phldrT="[Text]"/>
      <dgm:spPr/>
      <dgm:t>
        <a:bodyPr/>
        <a:lstStyle/>
        <a:p>
          <a:r>
            <a:rPr lang="en-GB" dirty="0" smtClean="0"/>
            <a:t>Making Connections</a:t>
          </a:r>
          <a:endParaRPr lang="en-GB" dirty="0"/>
        </a:p>
      </dgm:t>
    </dgm:pt>
    <dgm:pt modelId="{D25959E7-4BD9-4DAE-BBD0-49E5A0A13F59}" type="parTrans" cxnId="{4E9179B9-4DD8-4607-8984-D3C428EFEACB}">
      <dgm:prSet/>
      <dgm:spPr/>
      <dgm:t>
        <a:bodyPr/>
        <a:lstStyle/>
        <a:p>
          <a:endParaRPr lang="en-GB"/>
        </a:p>
      </dgm:t>
    </dgm:pt>
    <dgm:pt modelId="{EC23EB49-2CD3-4189-8562-62A4BEC04AF0}" type="sibTrans" cxnId="{4E9179B9-4DD8-4607-8984-D3C428EFEACB}">
      <dgm:prSet/>
      <dgm:spPr/>
      <dgm:t>
        <a:bodyPr/>
        <a:lstStyle/>
        <a:p>
          <a:endParaRPr lang="en-GB"/>
        </a:p>
      </dgm:t>
    </dgm:pt>
    <dgm:pt modelId="{98312319-2538-4198-B6DA-B0F934700EAF}" type="pres">
      <dgm:prSet presAssocID="{F483E0AB-36BF-4840-AB31-F595E29FA401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517F00B-FC82-4BA2-B2D8-3163E0B76F23}" type="pres">
      <dgm:prSet presAssocID="{F483E0AB-36BF-4840-AB31-F595E29FA401}" presName="children" presStyleCnt="0"/>
      <dgm:spPr/>
    </dgm:pt>
    <dgm:pt modelId="{F862E0ED-7B42-4762-92F7-044BDB6C119A}" type="pres">
      <dgm:prSet presAssocID="{F483E0AB-36BF-4840-AB31-F595E29FA401}" presName="child1group" presStyleCnt="0"/>
      <dgm:spPr/>
    </dgm:pt>
    <dgm:pt modelId="{2B94B00E-2568-4441-956B-A22D3C4EED0E}" type="pres">
      <dgm:prSet presAssocID="{F483E0AB-36BF-4840-AB31-F595E29FA401}" presName="child1" presStyleLbl="bgAcc1" presStyleIdx="0" presStyleCnt="4"/>
      <dgm:spPr/>
      <dgm:t>
        <a:bodyPr/>
        <a:lstStyle/>
        <a:p>
          <a:endParaRPr lang="en-GB"/>
        </a:p>
      </dgm:t>
    </dgm:pt>
    <dgm:pt modelId="{1365C95A-FF09-4939-9585-6FF1FD590202}" type="pres">
      <dgm:prSet presAssocID="{F483E0AB-36BF-4840-AB31-F595E29FA401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48DF67F-2252-4E59-B27D-35668A38BE1C}" type="pres">
      <dgm:prSet presAssocID="{F483E0AB-36BF-4840-AB31-F595E29FA401}" presName="child2group" presStyleCnt="0"/>
      <dgm:spPr/>
    </dgm:pt>
    <dgm:pt modelId="{5AD39154-A209-4AC8-8855-C0F6E69B60AD}" type="pres">
      <dgm:prSet presAssocID="{F483E0AB-36BF-4840-AB31-F595E29FA401}" presName="child2" presStyleLbl="bgAcc1" presStyleIdx="1" presStyleCnt="4"/>
      <dgm:spPr/>
      <dgm:t>
        <a:bodyPr/>
        <a:lstStyle/>
        <a:p>
          <a:endParaRPr lang="en-GB"/>
        </a:p>
      </dgm:t>
    </dgm:pt>
    <dgm:pt modelId="{FB6E1734-39F0-4953-AE16-81F9D681331D}" type="pres">
      <dgm:prSet presAssocID="{F483E0AB-36BF-4840-AB31-F595E29FA401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5AC227-CED8-471F-B9D7-058182DBCE30}" type="pres">
      <dgm:prSet presAssocID="{F483E0AB-36BF-4840-AB31-F595E29FA401}" presName="child3group" presStyleCnt="0"/>
      <dgm:spPr/>
    </dgm:pt>
    <dgm:pt modelId="{983D7330-B899-4B1C-B58F-41A5EC504C16}" type="pres">
      <dgm:prSet presAssocID="{F483E0AB-36BF-4840-AB31-F595E29FA401}" presName="child3" presStyleLbl="bgAcc1" presStyleIdx="2" presStyleCnt="4" custLinFactNeighborX="1397" custLinFactNeighborY="15047"/>
      <dgm:spPr/>
      <dgm:t>
        <a:bodyPr/>
        <a:lstStyle/>
        <a:p>
          <a:endParaRPr lang="en-GB"/>
        </a:p>
      </dgm:t>
    </dgm:pt>
    <dgm:pt modelId="{7E5EE65D-ACE1-4CAB-AE81-652619F679AD}" type="pres">
      <dgm:prSet presAssocID="{F483E0AB-36BF-4840-AB31-F595E29FA401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3846F67-5FA4-48C8-B048-A2412538224A}" type="pres">
      <dgm:prSet presAssocID="{F483E0AB-36BF-4840-AB31-F595E29FA401}" presName="child4group" presStyleCnt="0"/>
      <dgm:spPr/>
    </dgm:pt>
    <dgm:pt modelId="{24306224-40E3-4BD3-AE82-CE61C8405A28}" type="pres">
      <dgm:prSet presAssocID="{F483E0AB-36BF-4840-AB31-F595E29FA401}" presName="child4" presStyleLbl="bgAcc1" presStyleIdx="3" presStyleCnt="4" custLinFactNeighborX="-5296" custLinFactNeighborY="15047"/>
      <dgm:spPr/>
      <dgm:t>
        <a:bodyPr/>
        <a:lstStyle/>
        <a:p>
          <a:endParaRPr lang="en-GB"/>
        </a:p>
      </dgm:t>
    </dgm:pt>
    <dgm:pt modelId="{32420C53-4C5F-4036-B496-5CE0CFF74817}" type="pres">
      <dgm:prSet presAssocID="{F483E0AB-36BF-4840-AB31-F595E29FA401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F335ABF-5416-44EE-ACE0-6222B79A39D8}" type="pres">
      <dgm:prSet presAssocID="{F483E0AB-36BF-4840-AB31-F595E29FA401}" presName="childPlaceholder" presStyleCnt="0"/>
      <dgm:spPr/>
    </dgm:pt>
    <dgm:pt modelId="{B1481DF9-FE19-4B26-9BF1-7AA65010C63A}" type="pres">
      <dgm:prSet presAssocID="{F483E0AB-36BF-4840-AB31-F595E29FA401}" presName="circle" presStyleCnt="0"/>
      <dgm:spPr/>
    </dgm:pt>
    <dgm:pt modelId="{E70BA328-C568-4538-8468-5240056195EA}" type="pres">
      <dgm:prSet presAssocID="{F483E0AB-36BF-4840-AB31-F595E29FA401}" presName="quadrant1" presStyleLbl="node1" presStyleIdx="0" presStyleCnt="4" custLinFactNeighborX="9" custLinFactNeighborY="9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8CC1600-32E7-47A6-9CAA-16434BE81CD3}" type="pres">
      <dgm:prSet presAssocID="{F483E0AB-36BF-4840-AB31-F595E29FA401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D6F1DFA-D33F-4976-9E90-9218015D64A9}" type="pres">
      <dgm:prSet presAssocID="{F483E0AB-36BF-4840-AB31-F595E29FA401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72309E7-5DFE-401A-87AA-77BE6BBF3E42}" type="pres">
      <dgm:prSet presAssocID="{F483E0AB-36BF-4840-AB31-F595E29FA401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77CA086-8A14-44C6-B778-A9AC6F5BF926}" type="pres">
      <dgm:prSet presAssocID="{F483E0AB-36BF-4840-AB31-F595E29FA401}" presName="quadrantPlaceholder" presStyleCnt="0"/>
      <dgm:spPr/>
    </dgm:pt>
    <dgm:pt modelId="{2477DBA9-141C-43DB-B34F-60ECA3D54DAA}" type="pres">
      <dgm:prSet presAssocID="{F483E0AB-36BF-4840-AB31-F595E29FA401}" presName="center1" presStyleLbl="fgShp" presStyleIdx="0" presStyleCnt="2"/>
      <dgm:spPr/>
    </dgm:pt>
    <dgm:pt modelId="{A06D21F1-AE5D-4FC8-B64E-A7E8CD8D7EF2}" type="pres">
      <dgm:prSet presAssocID="{F483E0AB-36BF-4840-AB31-F595E29FA401}" presName="center2" presStyleLbl="fgShp" presStyleIdx="1" presStyleCnt="2"/>
      <dgm:spPr/>
    </dgm:pt>
  </dgm:ptLst>
  <dgm:cxnLst>
    <dgm:cxn modelId="{00A3D434-C224-42F0-AAAB-275AA7B73AB3}" srcId="{22E323C3-B103-4E06-B904-468704DD69F8}" destId="{3530731D-79A7-4A6F-B2B4-28B8C9C75CAB}" srcOrd="0" destOrd="0" parTransId="{823BB718-FCEA-4901-AD19-6C33D2D8EF09}" sibTransId="{BF63D3F5-E901-414A-8072-D03C4E359189}"/>
    <dgm:cxn modelId="{DDAB463D-0B7A-431B-802A-C01A114E80F5}" type="presOf" srcId="{4722707C-02C0-4593-82C2-F2C42050B480}" destId="{2B94B00E-2568-4441-956B-A22D3C4EED0E}" srcOrd="0" destOrd="2" presId="urn:microsoft.com/office/officeart/2005/8/layout/cycle4#1"/>
    <dgm:cxn modelId="{C3C6AA1D-7AAE-4A55-B256-4BAB619988C0}" type="presOf" srcId="{4722707C-02C0-4593-82C2-F2C42050B480}" destId="{1365C95A-FF09-4939-9585-6FF1FD590202}" srcOrd="1" destOrd="2" presId="urn:microsoft.com/office/officeart/2005/8/layout/cycle4#1"/>
    <dgm:cxn modelId="{10FEA4D0-25DD-479D-B76E-99BB0D571B29}" type="presOf" srcId="{8E639659-3F5C-43C7-9400-9ECA486EFD8B}" destId="{D72309E7-5DFE-401A-87AA-77BE6BBF3E42}" srcOrd="0" destOrd="0" presId="urn:microsoft.com/office/officeart/2005/8/layout/cycle4#1"/>
    <dgm:cxn modelId="{F5A6B018-7968-41CA-AA97-35A65D3325E5}" type="presOf" srcId="{097D2E13-0A43-46A7-9C85-8F66660FEA22}" destId="{1365C95A-FF09-4939-9585-6FF1FD590202}" srcOrd="1" destOrd="1" presId="urn:microsoft.com/office/officeart/2005/8/layout/cycle4#1"/>
    <dgm:cxn modelId="{4B56CD05-DF44-4DF1-ACE4-9E6E9F7FFC04}" type="presOf" srcId="{CCAC4D98-EA18-48FB-9F64-F179F19FCE96}" destId="{5AD39154-A209-4AC8-8855-C0F6E69B60AD}" srcOrd="0" destOrd="1" presId="urn:microsoft.com/office/officeart/2005/8/layout/cycle4#1"/>
    <dgm:cxn modelId="{BE6342C7-1A66-4A17-965E-C5283C6ECE23}" type="presOf" srcId="{4161C7C7-FF8C-4485-B947-AD005A87130D}" destId="{983D7330-B899-4B1C-B58F-41A5EC504C16}" srcOrd="0" destOrd="0" presId="urn:microsoft.com/office/officeart/2005/8/layout/cycle4#1"/>
    <dgm:cxn modelId="{A3DC076C-8081-4BBA-A94D-1FDE8B227C10}" type="presOf" srcId="{60BF146E-32ED-49A7-9622-6EB150A45B8C}" destId="{32420C53-4C5F-4036-B496-5CE0CFF74817}" srcOrd="1" destOrd="1" presId="urn:microsoft.com/office/officeart/2005/8/layout/cycle4#1"/>
    <dgm:cxn modelId="{3C730823-0D62-4044-B2C0-9D7CD07BB90B}" type="presOf" srcId="{22E323C3-B103-4E06-B904-468704DD69F8}" destId="{E70BA328-C568-4538-8468-5240056195EA}" srcOrd="0" destOrd="0" presId="urn:microsoft.com/office/officeart/2005/8/layout/cycle4#1"/>
    <dgm:cxn modelId="{EF4F0C1C-7CA6-45ED-AC6A-00F37AEB39E9}" type="presOf" srcId="{74389412-38CB-4EEC-8073-F1DA990246C2}" destId="{2D6F1DFA-D33F-4976-9E90-9218015D64A9}" srcOrd="0" destOrd="0" presId="urn:microsoft.com/office/officeart/2005/8/layout/cycle4#1"/>
    <dgm:cxn modelId="{F126E5DB-9176-47DB-A2A2-8402B8D235CA}" type="presOf" srcId="{796FB5F6-1374-466D-BD8A-1BE79B725736}" destId="{983D7330-B899-4B1C-B58F-41A5EC504C16}" srcOrd="0" destOrd="1" presId="urn:microsoft.com/office/officeart/2005/8/layout/cycle4#1"/>
    <dgm:cxn modelId="{DFA808DF-B625-4043-8539-17B00FFE081D}" srcId="{74389412-38CB-4EEC-8073-F1DA990246C2}" destId="{796FB5F6-1374-466D-BD8A-1BE79B725736}" srcOrd="1" destOrd="0" parTransId="{F25CE0FB-22B5-4F8D-9001-AF09712FC8A2}" sibTransId="{D3697825-63C2-4966-8D86-DEDCFD57BEE3}"/>
    <dgm:cxn modelId="{8A1DFACD-413A-44B9-820E-2BAB867E5655}" type="presOf" srcId="{CCFDEAFB-B0E1-48E5-9214-2A0649B73FEB}" destId="{32420C53-4C5F-4036-B496-5CE0CFF74817}" srcOrd="1" destOrd="2" presId="urn:microsoft.com/office/officeart/2005/8/layout/cycle4#1"/>
    <dgm:cxn modelId="{2ECE6DD3-4800-4DD4-A24A-49C397352BCE}" srcId="{2A58493D-D840-4D21-BADB-892F52C2765B}" destId="{CCAC4D98-EA18-48FB-9F64-F179F19FCE96}" srcOrd="1" destOrd="0" parTransId="{206EA1B7-81AB-4402-816B-2313B7FDFF96}" sibTransId="{DB451673-33A6-4B32-800B-6E953CB1BED6}"/>
    <dgm:cxn modelId="{71975241-F59E-4816-9B29-48A1822A750C}" srcId="{22E323C3-B103-4E06-B904-468704DD69F8}" destId="{097D2E13-0A43-46A7-9C85-8F66660FEA22}" srcOrd="1" destOrd="0" parTransId="{FCC8AB38-0848-44A3-AEC9-DF45086CC2E4}" sibTransId="{0F2F9D9C-B84E-4F34-B1D4-54F707B47FD5}"/>
    <dgm:cxn modelId="{03DFB15B-B15E-486F-8F8B-4A6ED14A316B}" type="presOf" srcId="{4161C7C7-FF8C-4485-B947-AD005A87130D}" destId="{7E5EE65D-ACE1-4CAB-AE81-652619F679AD}" srcOrd="1" destOrd="0" presId="urn:microsoft.com/office/officeart/2005/8/layout/cycle4#1"/>
    <dgm:cxn modelId="{C82DF45C-EB3D-4BA6-81F4-F86CFC949358}" type="presOf" srcId="{F483E0AB-36BF-4840-AB31-F595E29FA401}" destId="{98312319-2538-4198-B6DA-B0F934700EAF}" srcOrd="0" destOrd="0" presId="urn:microsoft.com/office/officeart/2005/8/layout/cycle4#1"/>
    <dgm:cxn modelId="{D3EB8995-C95F-449E-9A16-DBC49AB31200}" srcId="{8E639659-3F5C-43C7-9400-9ECA486EFD8B}" destId="{60BF146E-32ED-49A7-9622-6EB150A45B8C}" srcOrd="1" destOrd="0" parTransId="{F48CE58E-8000-4A2B-9C55-0F46D46D9C29}" sibTransId="{FB410023-2686-47EF-815B-7B003D53B854}"/>
    <dgm:cxn modelId="{8DFE20DA-07A3-4EBB-B7B8-D13DCAF7B371}" type="presOf" srcId="{9B117384-E209-4A2A-A4E8-84B50D8EBA83}" destId="{32420C53-4C5F-4036-B496-5CE0CFF74817}" srcOrd="1" destOrd="0" presId="urn:microsoft.com/office/officeart/2005/8/layout/cycle4#1"/>
    <dgm:cxn modelId="{A280EBA6-CD31-4938-8CBA-1B7514895087}" srcId="{74389412-38CB-4EEC-8073-F1DA990246C2}" destId="{4161C7C7-FF8C-4485-B947-AD005A87130D}" srcOrd="0" destOrd="0" parTransId="{26EB904A-CFE2-4FEB-8222-733DAD21002A}" sibTransId="{1964AFA4-9998-4691-83F9-0CE249B16144}"/>
    <dgm:cxn modelId="{57140D74-A084-4E10-979A-DCC6953F6A69}" srcId="{F483E0AB-36BF-4840-AB31-F595E29FA401}" destId="{74389412-38CB-4EEC-8073-F1DA990246C2}" srcOrd="2" destOrd="0" parTransId="{ACA5FC57-3195-499D-9DDC-C7D250DE6182}" sibTransId="{51BE3CF1-7132-4D5D-874D-1FB573AC0F39}"/>
    <dgm:cxn modelId="{41863602-84C6-4D18-8B23-2B808950FEE5}" type="presOf" srcId="{3530731D-79A7-4A6F-B2B4-28B8C9C75CAB}" destId="{1365C95A-FF09-4939-9585-6FF1FD590202}" srcOrd="1" destOrd="0" presId="urn:microsoft.com/office/officeart/2005/8/layout/cycle4#1"/>
    <dgm:cxn modelId="{F37DFAF2-26A3-4C92-9B82-33D2B653223D}" type="presOf" srcId="{CCFDEAFB-B0E1-48E5-9214-2A0649B73FEB}" destId="{24306224-40E3-4BD3-AE82-CE61C8405A28}" srcOrd="0" destOrd="2" presId="urn:microsoft.com/office/officeart/2005/8/layout/cycle4#1"/>
    <dgm:cxn modelId="{C09BD8AB-3525-4E8C-BC84-FD2B5EEB7571}" srcId="{F483E0AB-36BF-4840-AB31-F595E29FA401}" destId="{22E323C3-B103-4E06-B904-468704DD69F8}" srcOrd="0" destOrd="0" parTransId="{AC6A9C30-4265-465E-8BDC-22B8D9E39BF3}" sibTransId="{5021CA2F-D158-41BD-952B-F57281645E8E}"/>
    <dgm:cxn modelId="{C1FDCE29-0A78-4A53-B286-B0F04AD6A093}" srcId="{22E323C3-B103-4E06-B904-468704DD69F8}" destId="{4722707C-02C0-4593-82C2-F2C42050B480}" srcOrd="2" destOrd="0" parTransId="{A27419D1-E9E8-4BD1-9E2A-EC33C95B4F8C}" sibTransId="{99AD0CF7-6120-4D49-9297-74D7AFEFBEC4}"/>
    <dgm:cxn modelId="{8C26FFE9-4987-438B-ABBF-B6B535013D57}" srcId="{F483E0AB-36BF-4840-AB31-F595E29FA401}" destId="{8E639659-3F5C-43C7-9400-9ECA486EFD8B}" srcOrd="3" destOrd="0" parTransId="{EEB896D4-BF7E-402C-A701-0CDB404D564E}" sibTransId="{FBDF778C-D1C4-43D8-9059-AB9371C7E615}"/>
    <dgm:cxn modelId="{64A7BAEC-8DCF-4E8C-B86B-557453D043DE}" type="presOf" srcId="{80DB8F0E-0584-4227-88E5-0EA537F0BD7B}" destId="{5AD39154-A209-4AC8-8855-C0F6E69B60AD}" srcOrd="0" destOrd="0" presId="urn:microsoft.com/office/officeart/2005/8/layout/cycle4#1"/>
    <dgm:cxn modelId="{CEFF7302-BB1B-4BF1-8409-64588431E87D}" srcId="{8E639659-3F5C-43C7-9400-9ECA486EFD8B}" destId="{CCFDEAFB-B0E1-48E5-9214-2A0649B73FEB}" srcOrd="2" destOrd="0" parTransId="{B8A6E30A-C727-4C33-841F-36C211ECE0E7}" sibTransId="{27C5CCAE-F00F-4258-B82D-1DBD481E073D}"/>
    <dgm:cxn modelId="{4E9179B9-4DD8-4607-8984-D3C428EFEACB}" srcId="{74389412-38CB-4EEC-8073-F1DA990246C2}" destId="{42601DCD-48EE-48C2-BF8C-0393365B34B0}" srcOrd="2" destOrd="0" parTransId="{D25959E7-4BD9-4DAE-BBD0-49E5A0A13F59}" sibTransId="{EC23EB49-2CD3-4189-8562-62A4BEC04AF0}"/>
    <dgm:cxn modelId="{039564F6-3384-45AE-872E-032989936730}" type="presOf" srcId="{097D2E13-0A43-46A7-9C85-8F66660FEA22}" destId="{2B94B00E-2568-4441-956B-A22D3C4EED0E}" srcOrd="0" destOrd="1" presId="urn:microsoft.com/office/officeart/2005/8/layout/cycle4#1"/>
    <dgm:cxn modelId="{996A9F02-11E4-4F80-B328-203B28F6278D}" type="presOf" srcId="{80DB8F0E-0584-4227-88E5-0EA537F0BD7B}" destId="{FB6E1734-39F0-4953-AE16-81F9D681331D}" srcOrd="1" destOrd="0" presId="urn:microsoft.com/office/officeart/2005/8/layout/cycle4#1"/>
    <dgm:cxn modelId="{47EA2640-2491-4C53-8B91-3D0583CF3F06}" type="presOf" srcId="{42601DCD-48EE-48C2-BF8C-0393365B34B0}" destId="{7E5EE65D-ACE1-4CAB-AE81-652619F679AD}" srcOrd="1" destOrd="2" presId="urn:microsoft.com/office/officeart/2005/8/layout/cycle4#1"/>
    <dgm:cxn modelId="{226E17AF-148C-43E8-B145-34C9A48AC2CE}" type="presOf" srcId="{3530731D-79A7-4A6F-B2B4-28B8C9C75CAB}" destId="{2B94B00E-2568-4441-956B-A22D3C4EED0E}" srcOrd="0" destOrd="0" presId="urn:microsoft.com/office/officeart/2005/8/layout/cycle4#1"/>
    <dgm:cxn modelId="{9849B9FC-C283-4B9C-B2C8-6BC37FE2EEF8}" srcId="{2A58493D-D840-4D21-BADB-892F52C2765B}" destId="{80DB8F0E-0584-4227-88E5-0EA537F0BD7B}" srcOrd="0" destOrd="0" parTransId="{6CD5B008-C8F8-4879-B581-B1E3462E7DB4}" sibTransId="{74DDB3FE-DC03-4787-9C8E-BF40C6B14C22}"/>
    <dgm:cxn modelId="{F99A544B-E6E7-438D-8D1A-282636FCF47E}" srcId="{8E639659-3F5C-43C7-9400-9ECA486EFD8B}" destId="{9B117384-E209-4A2A-A4E8-84B50D8EBA83}" srcOrd="0" destOrd="0" parTransId="{2B25C48D-BDCD-4CD9-ACC9-3E12B10E5D93}" sibTransId="{284639CF-9E75-410F-8DE7-C0311306B9DB}"/>
    <dgm:cxn modelId="{B7B2CD78-0D01-471D-AD39-D825AFA1E8A2}" type="presOf" srcId="{796FB5F6-1374-466D-BD8A-1BE79B725736}" destId="{7E5EE65D-ACE1-4CAB-AE81-652619F679AD}" srcOrd="1" destOrd="1" presId="urn:microsoft.com/office/officeart/2005/8/layout/cycle4#1"/>
    <dgm:cxn modelId="{477000DF-B65D-4D53-ADB7-48998DDB9B02}" type="presOf" srcId="{CCAC4D98-EA18-48FB-9F64-F179F19FCE96}" destId="{FB6E1734-39F0-4953-AE16-81F9D681331D}" srcOrd="1" destOrd="1" presId="urn:microsoft.com/office/officeart/2005/8/layout/cycle4#1"/>
    <dgm:cxn modelId="{76AB15B6-2D79-40F7-AD04-47770B71B5AD}" type="presOf" srcId="{9B117384-E209-4A2A-A4E8-84B50D8EBA83}" destId="{24306224-40E3-4BD3-AE82-CE61C8405A28}" srcOrd="0" destOrd="0" presId="urn:microsoft.com/office/officeart/2005/8/layout/cycle4#1"/>
    <dgm:cxn modelId="{2BA18A63-CF76-4159-A105-52B7118A5056}" type="presOf" srcId="{2A58493D-D840-4D21-BADB-892F52C2765B}" destId="{38CC1600-32E7-47A6-9CAA-16434BE81CD3}" srcOrd="0" destOrd="0" presId="urn:microsoft.com/office/officeart/2005/8/layout/cycle4#1"/>
    <dgm:cxn modelId="{C66DEE1E-59E0-4E9C-8064-50A627369AE8}" type="presOf" srcId="{60BF146E-32ED-49A7-9622-6EB150A45B8C}" destId="{24306224-40E3-4BD3-AE82-CE61C8405A28}" srcOrd="0" destOrd="1" presId="urn:microsoft.com/office/officeart/2005/8/layout/cycle4#1"/>
    <dgm:cxn modelId="{05FCD9C7-35F5-4447-B14C-FD319B1A6AD3}" srcId="{F483E0AB-36BF-4840-AB31-F595E29FA401}" destId="{2A58493D-D840-4D21-BADB-892F52C2765B}" srcOrd="1" destOrd="0" parTransId="{3E379897-019F-4AAB-9C4F-E6E8BB6FF46C}" sibTransId="{417741D1-017B-41B5-B74E-1E78A27123BF}"/>
    <dgm:cxn modelId="{679E7822-A87E-4E11-BC07-ADEFE3F53230}" type="presOf" srcId="{42601DCD-48EE-48C2-BF8C-0393365B34B0}" destId="{983D7330-B899-4B1C-B58F-41A5EC504C16}" srcOrd="0" destOrd="2" presId="urn:microsoft.com/office/officeart/2005/8/layout/cycle4#1"/>
    <dgm:cxn modelId="{EFDB7221-ACC4-4FBF-B6AF-A9F35AAAC065}" type="presParOf" srcId="{98312319-2538-4198-B6DA-B0F934700EAF}" destId="{9517F00B-FC82-4BA2-B2D8-3163E0B76F23}" srcOrd="0" destOrd="0" presId="urn:microsoft.com/office/officeart/2005/8/layout/cycle4#1"/>
    <dgm:cxn modelId="{B77D1CF6-C015-4CA5-9364-A069840C79FD}" type="presParOf" srcId="{9517F00B-FC82-4BA2-B2D8-3163E0B76F23}" destId="{F862E0ED-7B42-4762-92F7-044BDB6C119A}" srcOrd="0" destOrd="0" presId="urn:microsoft.com/office/officeart/2005/8/layout/cycle4#1"/>
    <dgm:cxn modelId="{2DFCB3E1-0CC2-4C99-8F87-AA54E1578F34}" type="presParOf" srcId="{F862E0ED-7B42-4762-92F7-044BDB6C119A}" destId="{2B94B00E-2568-4441-956B-A22D3C4EED0E}" srcOrd="0" destOrd="0" presId="urn:microsoft.com/office/officeart/2005/8/layout/cycle4#1"/>
    <dgm:cxn modelId="{28D208C3-21C3-4808-9387-45571C537910}" type="presParOf" srcId="{F862E0ED-7B42-4762-92F7-044BDB6C119A}" destId="{1365C95A-FF09-4939-9585-6FF1FD590202}" srcOrd="1" destOrd="0" presId="urn:microsoft.com/office/officeart/2005/8/layout/cycle4#1"/>
    <dgm:cxn modelId="{55A2EB62-AF87-471C-82B4-D0DA32E301C2}" type="presParOf" srcId="{9517F00B-FC82-4BA2-B2D8-3163E0B76F23}" destId="{348DF67F-2252-4E59-B27D-35668A38BE1C}" srcOrd="1" destOrd="0" presId="urn:microsoft.com/office/officeart/2005/8/layout/cycle4#1"/>
    <dgm:cxn modelId="{FF150354-1F5F-4BC2-B593-F7085AEC1736}" type="presParOf" srcId="{348DF67F-2252-4E59-B27D-35668A38BE1C}" destId="{5AD39154-A209-4AC8-8855-C0F6E69B60AD}" srcOrd="0" destOrd="0" presId="urn:microsoft.com/office/officeart/2005/8/layout/cycle4#1"/>
    <dgm:cxn modelId="{16C17E66-C541-4736-B1CB-93EA05860191}" type="presParOf" srcId="{348DF67F-2252-4E59-B27D-35668A38BE1C}" destId="{FB6E1734-39F0-4953-AE16-81F9D681331D}" srcOrd="1" destOrd="0" presId="urn:microsoft.com/office/officeart/2005/8/layout/cycle4#1"/>
    <dgm:cxn modelId="{C1105EBD-1F96-4890-9672-95AEBD2F6936}" type="presParOf" srcId="{9517F00B-FC82-4BA2-B2D8-3163E0B76F23}" destId="{8B5AC227-CED8-471F-B9D7-058182DBCE30}" srcOrd="2" destOrd="0" presId="urn:microsoft.com/office/officeart/2005/8/layout/cycle4#1"/>
    <dgm:cxn modelId="{3654C1F8-1521-41D6-9CEC-03F11C4446DE}" type="presParOf" srcId="{8B5AC227-CED8-471F-B9D7-058182DBCE30}" destId="{983D7330-B899-4B1C-B58F-41A5EC504C16}" srcOrd="0" destOrd="0" presId="urn:microsoft.com/office/officeart/2005/8/layout/cycle4#1"/>
    <dgm:cxn modelId="{490BC538-D3D1-46FA-BDCE-EFA3F404EFB0}" type="presParOf" srcId="{8B5AC227-CED8-471F-B9D7-058182DBCE30}" destId="{7E5EE65D-ACE1-4CAB-AE81-652619F679AD}" srcOrd="1" destOrd="0" presId="urn:microsoft.com/office/officeart/2005/8/layout/cycle4#1"/>
    <dgm:cxn modelId="{C2D0C311-E83A-43EC-BFE6-44038B67C2CC}" type="presParOf" srcId="{9517F00B-FC82-4BA2-B2D8-3163E0B76F23}" destId="{33846F67-5FA4-48C8-B048-A2412538224A}" srcOrd="3" destOrd="0" presId="urn:microsoft.com/office/officeart/2005/8/layout/cycle4#1"/>
    <dgm:cxn modelId="{B7712074-20BB-43EA-B56A-903E69AE317F}" type="presParOf" srcId="{33846F67-5FA4-48C8-B048-A2412538224A}" destId="{24306224-40E3-4BD3-AE82-CE61C8405A28}" srcOrd="0" destOrd="0" presId="urn:microsoft.com/office/officeart/2005/8/layout/cycle4#1"/>
    <dgm:cxn modelId="{B785B492-E34C-4E3A-8750-D476A762514B}" type="presParOf" srcId="{33846F67-5FA4-48C8-B048-A2412538224A}" destId="{32420C53-4C5F-4036-B496-5CE0CFF74817}" srcOrd="1" destOrd="0" presId="urn:microsoft.com/office/officeart/2005/8/layout/cycle4#1"/>
    <dgm:cxn modelId="{BFE86918-86F1-4014-88F6-4951F5C778C7}" type="presParOf" srcId="{9517F00B-FC82-4BA2-B2D8-3163E0B76F23}" destId="{EF335ABF-5416-44EE-ACE0-6222B79A39D8}" srcOrd="4" destOrd="0" presId="urn:microsoft.com/office/officeart/2005/8/layout/cycle4#1"/>
    <dgm:cxn modelId="{1EC142E5-88A8-4253-A326-DA7921DC8B7A}" type="presParOf" srcId="{98312319-2538-4198-B6DA-B0F934700EAF}" destId="{B1481DF9-FE19-4B26-9BF1-7AA65010C63A}" srcOrd="1" destOrd="0" presId="urn:microsoft.com/office/officeart/2005/8/layout/cycle4#1"/>
    <dgm:cxn modelId="{0C258BD3-4189-4598-941E-6861DB1BD671}" type="presParOf" srcId="{B1481DF9-FE19-4B26-9BF1-7AA65010C63A}" destId="{E70BA328-C568-4538-8468-5240056195EA}" srcOrd="0" destOrd="0" presId="urn:microsoft.com/office/officeart/2005/8/layout/cycle4#1"/>
    <dgm:cxn modelId="{44042246-CFFB-43E1-B6A1-CA30B66E215D}" type="presParOf" srcId="{B1481DF9-FE19-4B26-9BF1-7AA65010C63A}" destId="{38CC1600-32E7-47A6-9CAA-16434BE81CD3}" srcOrd="1" destOrd="0" presId="urn:microsoft.com/office/officeart/2005/8/layout/cycle4#1"/>
    <dgm:cxn modelId="{1298DA4C-A00C-42A5-B9FA-982C419EF91F}" type="presParOf" srcId="{B1481DF9-FE19-4B26-9BF1-7AA65010C63A}" destId="{2D6F1DFA-D33F-4976-9E90-9218015D64A9}" srcOrd="2" destOrd="0" presId="urn:microsoft.com/office/officeart/2005/8/layout/cycle4#1"/>
    <dgm:cxn modelId="{99372549-7060-481D-BFE8-6868BC934D69}" type="presParOf" srcId="{B1481DF9-FE19-4B26-9BF1-7AA65010C63A}" destId="{D72309E7-5DFE-401A-87AA-77BE6BBF3E42}" srcOrd="3" destOrd="0" presId="urn:microsoft.com/office/officeart/2005/8/layout/cycle4#1"/>
    <dgm:cxn modelId="{CB79C6DE-1521-47F1-B67F-18B40ABB9D71}" type="presParOf" srcId="{B1481DF9-FE19-4B26-9BF1-7AA65010C63A}" destId="{377CA086-8A14-44C6-B778-A9AC6F5BF926}" srcOrd="4" destOrd="0" presId="urn:microsoft.com/office/officeart/2005/8/layout/cycle4#1"/>
    <dgm:cxn modelId="{29F49D2E-182B-476E-A4E4-D5EA44F6E970}" type="presParOf" srcId="{98312319-2538-4198-B6DA-B0F934700EAF}" destId="{2477DBA9-141C-43DB-B34F-60ECA3D54DAA}" srcOrd="2" destOrd="0" presId="urn:microsoft.com/office/officeart/2005/8/layout/cycle4#1"/>
    <dgm:cxn modelId="{0133A8C3-022E-475A-9555-AA8874DBDA40}" type="presParOf" srcId="{98312319-2538-4198-B6DA-B0F934700EAF}" destId="{A06D21F1-AE5D-4FC8-B64E-A7E8CD8D7EF2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D7330-B899-4B1C-B58F-41A5EC504C16}">
      <dsp:nvSpPr>
        <dsp:cNvPr id="0" name=""/>
        <dsp:cNvSpPr/>
      </dsp:nvSpPr>
      <dsp:spPr>
        <a:xfrm>
          <a:off x="5771594" y="3647404"/>
          <a:ext cx="2649732" cy="1716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902230"/>
              <a:satOff val="-6819"/>
              <a:lumOff val="-26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Number Facts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Table Facts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Making Connections</a:t>
          </a:r>
          <a:endParaRPr lang="en-GB" sz="1700" kern="1200" dirty="0"/>
        </a:p>
      </dsp:txBody>
      <dsp:txXfrm>
        <a:off x="6604218" y="4114214"/>
        <a:ext cx="1779404" cy="1211911"/>
      </dsp:txXfrm>
    </dsp:sp>
    <dsp:sp modelId="{24306224-40E3-4BD3-AE82-CE61C8405A28}">
      <dsp:nvSpPr>
        <dsp:cNvPr id="0" name=""/>
        <dsp:cNvSpPr/>
      </dsp:nvSpPr>
      <dsp:spPr>
        <a:xfrm>
          <a:off x="1271001" y="3647404"/>
          <a:ext cx="2649732" cy="1716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Procedural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Conceptual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Making Connections</a:t>
          </a:r>
          <a:endParaRPr lang="en-GB" sz="1700" kern="1200" dirty="0"/>
        </a:p>
      </dsp:txBody>
      <dsp:txXfrm>
        <a:off x="1308705" y="4114214"/>
        <a:ext cx="1779404" cy="1211911"/>
      </dsp:txXfrm>
    </dsp:sp>
    <dsp:sp modelId="{5AD39154-A209-4AC8-8855-C0F6E69B60AD}">
      <dsp:nvSpPr>
        <dsp:cNvPr id="0" name=""/>
        <dsp:cNvSpPr/>
      </dsp:nvSpPr>
      <dsp:spPr>
        <a:xfrm>
          <a:off x="5734577" y="0"/>
          <a:ext cx="2649732" cy="1716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451115"/>
              <a:satOff val="-3409"/>
              <a:lumOff val="-13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Chains of Reasoning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Making Connections</a:t>
          </a:r>
          <a:endParaRPr lang="en-GB" sz="1700" kern="1200" dirty="0"/>
        </a:p>
      </dsp:txBody>
      <dsp:txXfrm>
        <a:off x="6567201" y="37704"/>
        <a:ext cx="1779404" cy="1211911"/>
      </dsp:txXfrm>
    </dsp:sp>
    <dsp:sp modelId="{2B94B00E-2568-4441-956B-A22D3C4EED0E}">
      <dsp:nvSpPr>
        <dsp:cNvPr id="0" name=""/>
        <dsp:cNvSpPr/>
      </dsp:nvSpPr>
      <dsp:spPr>
        <a:xfrm>
          <a:off x="1411331" y="0"/>
          <a:ext cx="2649732" cy="1716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Access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Pattern</a:t>
          </a:r>
          <a:endParaRPr lang="en-GB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Making Connections</a:t>
          </a:r>
          <a:endParaRPr lang="en-GB" sz="1700" kern="1200" dirty="0"/>
        </a:p>
      </dsp:txBody>
      <dsp:txXfrm>
        <a:off x="1449035" y="37704"/>
        <a:ext cx="1779404" cy="1211911"/>
      </dsp:txXfrm>
    </dsp:sp>
    <dsp:sp modelId="{E70BA328-C568-4538-8468-5240056195EA}">
      <dsp:nvSpPr>
        <dsp:cNvPr id="0" name=""/>
        <dsp:cNvSpPr/>
      </dsp:nvSpPr>
      <dsp:spPr>
        <a:xfrm>
          <a:off x="2521852" y="305947"/>
          <a:ext cx="2322538" cy="2322538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kern="1200" dirty="0" smtClean="0">
              <a:solidFill>
                <a:schemeClr val="tx1"/>
              </a:solidFill>
            </a:rPr>
            <a:t>Representation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kern="1200" dirty="0" smtClean="0">
              <a:solidFill>
                <a:schemeClr val="tx1"/>
              </a:solidFill>
            </a:rPr>
            <a:t>&amp; Structure</a:t>
          </a:r>
          <a:endParaRPr lang="en-GB" sz="1900" b="1" kern="1200" dirty="0">
            <a:solidFill>
              <a:schemeClr val="tx1"/>
            </a:solidFill>
          </a:endParaRPr>
        </a:p>
      </dsp:txBody>
      <dsp:txXfrm>
        <a:off x="3202108" y="986203"/>
        <a:ext cx="1642282" cy="1642282"/>
      </dsp:txXfrm>
    </dsp:sp>
    <dsp:sp modelId="{38CC1600-32E7-47A6-9CAA-16434BE81CD3}">
      <dsp:nvSpPr>
        <dsp:cNvPr id="0" name=""/>
        <dsp:cNvSpPr/>
      </dsp:nvSpPr>
      <dsp:spPr>
        <a:xfrm rot="5400000">
          <a:off x="4951458" y="305738"/>
          <a:ext cx="2322538" cy="2322538"/>
        </a:xfrm>
        <a:prstGeom prst="pieWedge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kern="1200" dirty="0" smtClean="0">
              <a:solidFill>
                <a:schemeClr val="tx1"/>
              </a:solidFill>
            </a:rPr>
            <a:t>Mathematical Thinking</a:t>
          </a:r>
          <a:endParaRPr lang="en-GB" sz="1900" b="1" kern="1200" dirty="0">
            <a:solidFill>
              <a:schemeClr val="tx1"/>
            </a:solidFill>
          </a:endParaRPr>
        </a:p>
      </dsp:txBody>
      <dsp:txXfrm rot="-5400000">
        <a:off x="4951458" y="985994"/>
        <a:ext cx="1642282" cy="1642282"/>
      </dsp:txXfrm>
    </dsp:sp>
    <dsp:sp modelId="{2D6F1DFA-D33F-4976-9E90-9218015D64A9}">
      <dsp:nvSpPr>
        <dsp:cNvPr id="0" name=""/>
        <dsp:cNvSpPr/>
      </dsp:nvSpPr>
      <dsp:spPr>
        <a:xfrm rot="10800000">
          <a:off x="4951458" y="2735553"/>
          <a:ext cx="2322538" cy="2322538"/>
        </a:xfrm>
        <a:prstGeom prst="pieWedge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b="1" kern="1200" dirty="0" smtClean="0">
              <a:solidFill>
                <a:schemeClr val="tx1"/>
              </a:solidFill>
            </a:rPr>
            <a:t>Fluency</a:t>
          </a:r>
          <a:endParaRPr lang="en-GB" sz="2600" b="1" kern="1200" dirty="0">
            <a:solidFill>
              <a:schemeClr val="tx1"/>
            </a:solidFill>
          </a:endParaRPr>
        </a:p>
      </dsp:txBody>
      <dsp:txXfrm rot="10800000">
        <a:off x="4951458" y="2735553"/>
        <a:ext cx="1642282" cy="1642282"/>
      </dsp:txXfrm>
    </dsp:sp>
    <dsp:sp modelId="{D72309E7-5DFE-401A-87AA-77BE6BBF3E42}">
      <dsp:nvSpPr>
        <dsp:cNvPr id="0" name=""/>
        <dsp:cNvSpPr/>
      </dsp:nvSpPr>
      <dsp:spPr>
        <a:xfrm rot="16200000">
          <a:off x="2521643" y="2735553"/>
          <a:ext cx="2322538" cy="2322538"/>
        </a:xfrm>
        <a:prstGeom prst="pieWedg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b="1" kern="1200" dirty="0" smtClean="0">
              <a:solidFill>
                <a:schemeClr val="tx1"/>
              </a:solidFill>
            </a:rPr>
            <a:t>Variation</a:t>
          </a:r>
          <a:endParaRPr lang="en-GB" sz="2600" b="1" kern="1200" dirty="0">
            <a:solidFill>
              <a:schemeClr val="tx1"/>
            </a:solidFill>
          </a:endParaRPr>
        </a:p>
      </dsp:txBody>
      <dsp:txXfrm rot="5400000">
        <a:off x="3201899" y="2735553"/>
        <a:ext cx="1642282" cy="1642282"/>
      </dsp:txXfrm>
    </dsp:sp>
    <dsp:sp modelId="{2477DBA9-141C-43DB-B34F-60ECA3D54DAA}">
      <dsp:nvSpPr>
        <dsp:cNvPr id="0" name=""/>
        <dsp:cNvSpPr/>
      </dsp:nvSpPr>
      <dsp:spPr>
        <a:xfrm>
          <a:off x="4496874" y="2199170"/>
          <a:ext cx="801892" cy="697297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6D21F1-AE5D-4FC8-B64E-A7E8CD8D7EF2}">
      <dsp:nvSpPr>
        <dsp:cNvPr id="0" name=""/>
        <dsp:cNvSpPr/>
      </dsp:nvSpPr>
      <dsp:spPr>
        <a:xfrm rot="10800000">
          <a:off x="4496874" y="2467361"/>
          <a:ext cx="801892" cy="697297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6943B-DD9A-409D-AB9D-17217F41C31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9E1E6-B875-4DF1-AC11-1E1C06D25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755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https://www.youtube.com/watch?v=rzLBp2lnywM</a:t>
            </a:r>
          </a:p>
          <a:p>
            <a:r>
              <a:rPr lang="en-GB" dirty="0" smtClean="0"/>
              <a:t>Don’t downplay it. Maths</a:t>
            </a:r>
            <a:r>
              <a:rPr lang="en-GB" baseline="0" dirty="0" smtClean="0"/>
              <a:t> is like sit ups and crunches. In a football match, u don’t have to do </a:t>
            </a:r>
            <a:r>
              <a:rPr lang="en-GB" baseline="0" dirty="0" err="1" smtClean="0"/>
              <a:t>situps</a:t>
            </a:r>
            <a:r>
              <a:rPr lang="en-GB" baseline="0" dirty="0" smtClean="0"/>
              <a:t> but u apply the strength you have gained with exercise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6690F-C0F2-1E49-AD10-FAD56FBB692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883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</a:t>
            </a:r>
            <a:r>
              <a:rPr lang="en-GB" baseline="0" dirty="0" smtClean="0"/>
              <a:t> does it mean to ‘teach for mastery’?</a:t>
            </a:r>
          </a:p>
          <a:p>
            <a:r>
              <a:rPr lang="en-GB" baseline="0" dirty="0" smtClean="0"/>
              <a:t> Mastery for all – not just the most able as originally put forward by the </a:t>
            </a:r>
            <a:r>
              <a:rPr lang="en-GB" baseline="0" dirty="0" err="1" smtClean="0"/>
              <a:t>DfE</a:t>
            </a:r>
            <a:r>
              <a:rPr lang="en-GB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87D954-5104-4C7A-817E-89A7AD0F23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7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We’ve shared some examples of how we are implementing the mastery approach in our classrooms.</a:t>
            </a:r>
          </a:p>
          <a:p>
            <a:r>
              <a:rPr lang="en-GB" baseline="0" dirty="0" smtClean="0"/>
              <a:t>Return to 5 big ideas.</a:t>
            </a:r>
          </a:p>
          <a:p>
            <a:r>
              <a:rPr lang="en-GB" baseline="0" dirty="0" smtClean="0"/>
              <a:t>Collect examples from audience of when they spotted the big ideas in our session.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87D954-5104-4C7A-817E-89A7AD0F236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292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spcBef>
                <a:spcPts val="200"/>
              </a:spcBef>
              <a:spcAft>
                <a:spcPct val="0"/>
              </a:spcAft>
              <a:buFont typeface="Wingdings" panose="05000000000000000000" pitchFamily="2" charset="2"/>
              <a:buAutoNum type="arabicPeriod"/>
              <a:defRPr/>
            </a:pPr>
            <a:r>
              <a:rPr lang="en-GB" altLang="en-US" sz="2400" dirty="0"/>
              <a:t>An emphasis on development</a:t>
            </a:r>
            <a:r>
              <a:rPr lang="en-GB" altLang="en-US" sz="2400" baseline="0" dirty="0"/>
              <a:t> of mental calculation</a:t>
            </a:r>
          </a:p>
          <a:p>
            <a:pPr marL="457200" indent="-457200" eaLnBrk="1" hangingPunct="1">
              <a:spcBef>
                <a:spcPts val="200"/>
              </a:spcBef>
              <a:spcAft>
                <a:spcPct val="0"/>
              </a:spcAft>
              <a:buFont typeface="Wingdings" panose="05000000000000000000" pitchFamily="2" charset="2"/>
              <a:buAutoNum type="arabicPeriod"/>
              <a:defRPr/>
            </a:pPr>
            <a:endParaRPr lang="en-GB" alt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D644F0-F5FC-40E8-B376-6A9661BE0AE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173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.</a:t>
            </a:r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AC95B26-FCAC-4461-B3B4-B62FBF0D3154}" type="slidenum">
              <a:rPr lang="en-GB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33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248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44B0DD1-FD96-4E92-A79B-6A511F24FD27}" type="slidenum">
              <a:rPr lang="en-GB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34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03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B7472D-90AC-4746-B704-47F690A6AB12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35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630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767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464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516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302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589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092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41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267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65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496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9359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 userDrawn="1"/>
        </p:nvSpPr>
        <p:spPr bwMode="auto">
          <a:xfrm>
            <a:off x="431800" y="6524625"/>
            <a:ext cx="2015067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800" smtClean="0"/>
              <a:t>© Oxford University Press 2016</a:t>
            </a:r>
          </a:p>
        </p:txBody>
      </p:sp>
    </p:spTree>
    <p:extLst>
      <p:ext uri="{BB962C8B-B14F-4D97-AF65-F5344CB8AC3E}">
        <p14:creationId xmlns:p14="http://schemas.microsoft.com/office/powerpoint/2010/main" val="1444719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 userDrawn="1"/>
        </p:nvSpPr>
        <p:spPr bwMode="auto">
          <a:xfrm>
            <a:off x="431800" y="6524625"/>
            <a:ext cx="2015067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800" smtClean="0"/>
              <a:t>© Oxford University Press 2016</a:t>
            </a:r>
          </a:p>
        </p:txBody>
      </p:sp>
    </p:spTree>
    <p:extLst>
      <p:ext uri="{BB962C8B-B14F-4D97-AF65-F5344CB8AC3E}">
        <p14:creationId xmlns:p14="http://schemas.microsoft.com/office/powerpoint/2010/main" val="1036752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C7A85-8BCE-4AD1-A5B1-6DE6399B4163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FE96B-165A-4185-8690-3EB9A17BCF0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MSIPCMContentMarking" descr="{&quot;HashCode&quot;:-1699574231,&quot;Placement&quot;:&quot;Footer&quot;}"/>
          <p:cNvSpPr txBox="1"/>
          <p:nvPr userDrawn="1"/>
        </p:nvSpPr>
        <p:spPr>
          <a:xfrm>
            <a:off x="0" y="6646927"/>
            <a:ext cx="619703" cy="21107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700" smtClean="0">
                <a:solidFill>
                  <a:srgbClr val="000000"/>
                </a:solidFill>
                <a:latin typeface="Calibri" panose="020F0502020204030204" pitchFamily="34" charset="0"/>
              </a:rPr>
              <a:t>C2 General</a:t>
            </a:r>
            <a:endParaRPr lang="en-GB" sz="7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33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20205"/>
          <a:stretch/>
        </p:blipFill>
        <p:spPr>
          <a:xfrm>
            <a:off x="443510" y="599944"/>
            <a:ext cx="11033962" cy="29495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7053" y="5868150"/>
            <a:ext cx="4760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Renu Poddar 	</a:t>
            </a:r>
            <a:r>
              <a:rPr lang="en-GB" sz="2400" b="1" dirty="0" smtClean="0"/>
              <a:t>10</a:t>
            </a:r>
            <a:r>
              <a:rPr lang="en-GB" sz="2400" b="1" baseline="30000" dirty="0" smtClean="0"/>
              <a:t>th</a:t>
            </a:r>
            <a:r>
              <a:rPr lang="en-GB" sz="2400" b="1" dirty="0" smtClean="0"/>
              <a:t> December, 2018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9557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9149" y="257174"/>
            <a:ext cx="2134891" cy="1910166"/>
          </a:xfrm>
          <a:prstGeom prst="rect">
            <a:avLst/>
          </a:prstGeom>
        </p:spPr>
      </p:pic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834643" y="6397724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8620" y="566888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1849" y="2167340"/>
            <a:ext cx="5369858" cy="423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8125" y="239403"/>
            <a:ext cx="9906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>
                <a:solidFill>
                  <a:srgbClr val="FF0000"/>
                </a:solidFill>
                <a:latin typeface="Letter-join 6" panose="02000805000000020003" pitchFamily="50" charset="0"/>
              </a:rPr>
              <a:t>How and why did the mathematics mastery approach develop? </a:t>
            </a:r>
          </a:p>
          <a:p>
            <a:endParaRPr lang="en-US" sz="2800" b="1" u="sng" dirty="0">
              <a:solidFill>
                <a:srgbClr val="FF0000"/>
              </a:solidFill>
              <a:latin typeface="Letter-join 6" panose="02000805000000020003" pitchFamily="50" charset="0"/>
            </a:endParaRPr>
          </a:p>
          <a:p>
            <a:endParaRPr lang="en-US" sz="2800" b="1" u="sng" dirty="0">
              <a:solidFill>
                <a:srgbClr val="FF000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Letter-join 6" panose="02000805000000020003" pitchFamily="50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Letter-join 6" panose="02000805000000020003" pitchFamily="50" charset="0"/>
              </a:rPr>
              <a:t>Too many children are falling behind.</a:t>
            </a:r>
          </a:p>
          <a:p>
            <a:endParaRPr lang="en-US" sz="2800" b="1" dirty="0">
              <a:solidFill>
                <a:srgbClr val="0070C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Letter-join 6" panose="02000805000000020003" pitchFamily="50" charset="0"/>
              </a:rPr>
              <a:t>  Not enough children are excelling.</a:t>
            </a:r>
          </a:p>
          <a:p>
            <a:endParaRPr lang="en-US" sz="2800" b="1" dirty="0">
              <a:solidFill>
                <a:srgbClr val="0070C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Letter-join 6" panose="02000805000000020003" pitchFamily="50" charset="0"/>
              </a:rPr>
              <a:t>  Teaching has been focused on procedures over understanding.</a:t>
            </a:r>
          </a:p>
          <a:p>
            <a:endParaRPr lang="en-US" sz="2800" b="1" dirty="0">
              <a:solidFill>
                <a:srgbClr val="0070C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Letter-join 6" panose="02000805000000020003" pitchFamily="50" charset="0"/>
              </a:rPr>
              <a:t>  Negative attitudes towards maths ability and enjoyment</a:t>
            </a:r>
            <a:r>
              <a:rPr lang="en-US" sz="2800" b="1" dirty="0">
                <a:solidFill>
                  <a:srgbClr val="000000"/>
                </a:solidFill>
                <a:latin typeface="Letter-join 6" panose="02000805000000020003" pitchFamily="50" charset="0"/>
              </a:rPr>
              <a:t>. </a:t>
            </a: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883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02782" y="502132"/>
            <a:ext cx="7109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prstClr val="black"/>
                </a:solidFill>
              </a:rPr>
              <a:t>What do we mean by Mastery?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955964" y="2076924"/>
            <a:ext cx="10615352" cy="388843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28625" indent="-428625" algn="l">
              <a:buFont typeface="Arial" pitchFamily="34" charset="0"/>
              <a:buChar char="•"/>
            </a:pPr>
            <a:r>
              <a:rPr lang="en-GB" sz="2800" b="1" dirty="0">
                <a:solidFill>
                  <a:srgbClr val="FF0000"/>
                </a:solidFill>
              </a:rPr>
              <a:t>Deep</a:t>
            </a:r>
            <a:r>
              <a:rPr lang="en-GB" sz="2800" b="1" dirty="0"/>
              <a:t> </a:t>
            </a:r>
            <a:r>
              <a:rPr lang="en-GB" sz="2800" b="1" dirty="0">
                <a:solidFill>
                  <a:schemeClr val="tx1"/>
                </a:solidFill>
              </a:rPr>
              <a:t>and sustainable learning – </a:t>
            </a:r>
            <a:r>
              <a:rPr lang="en-GB" sz="2800" b="1" dirty="0">
                <a:solidFill>
                  <a:srgbClr val="FF0000"/>
                </a:solidFill>
              </a:rPr>
              <a:t>for all</a:t>
            </a:r>
          </a:p>
          <a:p>
            <a:pPr lvl="1" algn="l"/>
            <a:r>
              <a:rPr lang="en-GB" b="1" dirty="0">
                <a:solidFill>
                  <a:srgbClr val="0070C0"/>
                </a:solidFill>
              </a:rPr>
              <a:t>	</a:t>
            </a:r>
            <a:r>
              <a:rPr lang="en-GB" sz="2400" b="1" dirty="0">
                <a:solidFill>
                  <a:srgbClr val="0070C0"/>
                </a:solidFill>
              </a:rPr>
              <a:t>Depth is the key to avoiding the need to repeat teaching. </a:t>
            </a:r>
          </a:p>
          <a:p>
            <a:pPr lvl="1" algn="l"/>
            <a:r>
              <a:rPr lang="en-GB" sz="2400" b="1" dirty="0">
                <a:solidFill>
                  <a:srgbClr val="0070C0"/>
                </a:solidFill>
              </a:rPr>
              <a:t>	It doesn’t feel like we’re starting again each term. </a:t>
            </a:r>
            <a:endParaRPr lang="en-GB" sz="2400" b="1" dirty="0" smtClean="0">
              <a:solidFill>
                <a:srgbClr val="0070C0"/>
              </a:solidFill>
            </a:endParaRPr>
          </a:p>
          <a:p>
            <a:pPr lvl="1" algn="l"/>
            <a:endParaRPr lang="en-GB" b="1" dirty="0">
              <a:solidFill>
                <a:srgbClr val="0070C0"/>
              </a:solidFill>
            </a:endParaRPr>
          </a:p>
          <a:p>
            <a:pPr marL="398860" indent="-398860" algn="l">
              <a:buFont typeface="Arial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The ability to build on something that has already been sufficiently mastered </a:t>
            </a:r>
          </a:p>
          <a:p>
            <a:pPr lvl="1" algn="l"/>
            <a:r>
              <a:rPr lang="en-GB" b="1" dirty="0">
                <a:solidFill>
                  <a:srgbClr val="0070C0"/>
                </a:solidFill>
              </a:rPr>
              <a:t>…</a:t>
            </a:r>
            <a:r>
              <a:rPr lang="en-GB" sz="2400" b="1" dirty="0">
                <a:solidFill>
                  <a:srgbClr val="0070C0"/>
                </a:solidFill>
              </a:rPr>
              <a:t>for this stage of learning  - </a:t>
            </a:r>
            <a:r>
              <a:rPr lang="en-GB" sz="3600" b="1" dirty="0">
                <a:solidFill>
                  <a:srgbClr val="0070C0"/>
                </a:solidFill>
              </a:rPr>
              <a:t>Mastery is a continuum </a:t>
            </a:r>
            <a:endParaRPr lang="en-GB" b="1" dirty="0">
              <a:solidFill>
                <a:srgbClr val="0070C0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GB" sz="2700" dirty="0"/>
          </a:p>
          <a:p>
            <a:pPr algn="l">
              <a:buFont typeface="Arial" pitchFamily="34" charset="0"/>
              <a:buChar char="•"/>
            </a:pPr>
            <a:endParaRPr lang="en-GB" sz="2400" dirty="0"/>
          </a:p>
          <a:p>
            <a:pPr algn="l">
              <a:buFont typeface="Arial" pitchFamily="34" charset="0"/>
              <a:buChar char="•"/>
            </a:pPr>
            <a:endParaRPr lang="en-GB" sz="2400" dirty="0"/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731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60613511"/>
              </p:ext>
            </p:extLst>
          </p:nvPr>
        </p:nvGraphicFramePr>
        <p:xfrm>
          <a:off x="872359" y="441434"/>
          <a:ext cx="9795641" cy="536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Oval 2"/>
          <p:cNvSpPr/>
          <p:nvPr/>
        </p:nvSpPr>
        <p:spPr>
          <a:xfrm>
            <a:off x="1524000" y="2780928"/>
            <a:ext cx="1944216" cy="140415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b="1" dirty="0">
                <a:solidFill>
                  <a:prstClr val="black"/>
                </a:solidFill>
              </a:rPr>
              <a:t>Coherence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31704" y="3591018"/>
            <a:ext cx="5472608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8832304" y="2834934"/>
            <a:ext cx="2308662" cy="135015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prstClr val="black"/>
                </a:solidFill>
              </a:rPr>
              <a:t>Small  connected steps are easier to take </a:t>
            </a:r>
          </a:p>
        </p:txBody>
      </p:sp>
      <p:sp>
        <p:nvSpPr>
          <p:cNvPr id="7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36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90922"/>
            <a:ext cx="3671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Maths Mastery approaches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036598" y="552587"/>
            <a:ext cx="79785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Mastery approaches </a:t>
            </a:r>
            <a:r>
              <a:rPr lang="en-GB" sz="2800" b="1" dirty="0">
                <a:solidFill>
                  <a:srgbClr val="FF0000"/>
                </a:solidFill>
              </a:rPr>
              <a:t>often make the whole class move at the same pace. </a:t>
            </a:r>
            <a:r>
              <a:rPr lang="en-GB" sz="2000" b="1" dirty="0"/>
              <a:t>Students who learn faster stay on the same content while others catch up, being stretched with rich, complex problems that challenge them to consolidate their understanding</a:t>
            </a:r>
            <a:r>
              <a:rPr lang="en-GB" sz="2000" dirty="0"/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711302" y="2444365"/>
            <a:ext cx="79785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In a mastery framework, </a:t>
            </a:r>
            <a:r>
              <a:rPr lang="en-GB" sz="3200" b="1" dirty="0">
                <a:solidFill>
                  <a:srgbClr val="FF0000"/>
                </a:solidFill>
              </a:rPr>
              <a:t>teachers differentiate the time and support they provide for students, not content</a:t>
            </a:r>
            <a:r>
              <a:rPr lang="en-GB" sz="2800" b="1" dirty="0">
                <a:solidFill>
                  <a:srgbClr val="FF0000"/>
                </a:solidFill>
              </a:rPr>
              <a:t>.</a:t>
            </a:r>
            <a:r>
              <a:rPr lang="en-GB" sz="2400" b="1" dirty="0"/>
              <a:t> In fact, mastery can only be achieved with strong, effective interventions for individuals within the class.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126245" y="4633311"/>
            <a:ext cx="77992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Students need </a:t>
            </a:r>
            <a:r>
              <a:rPr lang="en-GB" sz="3600" b="1" dirty="0">
                <a:solidFill>
                  <a:srgbClr val="FF0000"/>
                </a:solidFill>
              </a:rPr>
              <a:t>‘intelligent’ practice</a:t>
            </a:r>
            <a:r>
              <a:rPr lang="en-GB" sz="2400" b="1" dirty="0"/>
              <a:t>, with variation in the way they apply their learning to new situations, helping them to see the mathematical structures used.</a:t>
            </a:r>
          </a:p>
        </p:txBody>
      </p:sp>
      <p:sp>
        <p:nvSpPr>
          <p:cNvPr id="6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2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04786" y="739495"/>
            <a:ext cx="814757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u="sng" dirty="0">
                <a:solidFill>
                  <a:srgbClr val="000000"/>
                </a:solidFill>
                <a:latin typeface="Letter-join 6" panose="02000805000000020003" pitchFamily="50" charset="0"/>
              </a:rPr>
              <a:t>What does a mastery maths lesson look like?</a:t>
            </a:r>
          </a:p>
          <a:p>
            <a:endParaRPr lang="en-GB" sz="1200" b="1" u="sng" dirty="0">
              <a:solidFill>
                <a:prstClr val="black"/>
              </a:solidFill>
              <a:latin typeface="System"/>
            </a:endParaRPr>
          </a:p>
          <a:p>
            <a:pPr algn="ctr"/>
            <a:r>
              <a:rPr lang="en-US" sz="2800" dirty="0">
                <a:solidFill>
                  <a:srgbClr val="000000"/>
                </a:solidFill>
                <a:latin typeface="Letter-join 6" panose="02000805000000020003" pitchFamily="50" charset="0"/>
              </a:rPr>
              <a:t>There are 3 elements to a mastery lesson:</a:t>
            </a:r>
          </a:p>
          <a:p>
            <a:endParaRPr lang="en-US" sz="2800" dirty="0">
              <a:solidFill>
                <a:srgbClr val="000000"/>
              </a:solidFill>
              <a:latin typeface="Letter-join 6" panose="02000805000000020003" pitchFamily="50" charset="0"/>
            </a:endParaRPr>
          </a:p>
          <a:p>
            <a:endParaRPr lang="en-GB" sz="1200" b="1" dirty="0">
              <a:solidFill>
                <a:prstClr val="black"/>
              </a:solidFill>
              <a:latin typeface="System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2800" dirty="0">
                <a:solidFill>
                  <a:srgbClr val="000000"/>
                </a:solidFill>
                <a:latin typeface="Letter-join 6" panose="02000805000000020003" pitchFamily="50" charset="0"/>
              </a:rPr>
              <a:t>Fluency</a:t>
            </a:r>
          </a:p>
          <a:p>
            <a:pPr>
              <a:buFont typeface="Symbol" panose="05050102010706020507" pitchFamily="18" charset="2"/>
              <a:buChar char="·"/>
            </a:pPr>
            <a:endParaRPr lang="en-GB" sz="2800" dirty="0">
              <a:solidFill>
                <a:srgbClr val="000000"/>
              </a:solidFill>
              <a:latin typeface="Letter-join 6" panose="02000805000000020003" pitchFamily="50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2800" dirty="0">
                <a:solidFill>
                  <a:srgbClr val="000000"/>
                </a:solidFill>
                <a:latin typeface="Letter-join 6" panose="02000805000000020003" pitchFamily="50" charset="0"/>
              </a:rPr>
              <a:t>Reasoning </a:t>
            </a:r>
            <a:r>
              <a:rPr lang="en-US" sz="2800" dirty="0">
                <a:solidFill>
                  <a:srgbClr val="FF0000"/>
                </a:solidFill>
                <a:latin typeface="Letter-join 6" panose="02000805000000020003" pitchFamily="50" charset="0"/>
              </a:rPr>
              <a:t>(you will observe this element today).</a:t>
            </a:r>
          </a:p>
          <a:p>
            <a:pPr>
              <a:buFont typeface="Symbol" panose="05050102010706020507" pitchFamily="18" charset="2"/>
              <a:buChar char="·"/>
            </a:pPr>
            <a:endParaRPr lang="en-GB" sz="2800" dirty="0">
              <a:solidFill>
                <a:srgbClr val="000000"/>
              </a:solidFill>
              <a:latin typeface="Letter-join 6" panose="02000805000000020003" pitchFamily="50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>
                <a:solidFill>
                  <a:srgbClr val="000000"/>
                </a:solidFill>
                <a:latin typeface="Letter-join 6" panose="02000805000000020003" pitchFamily="50" charset="0"/>
              </a:rPr>
              <a:t>Problem solving</a:t>
            </a:r>
            <a:endParaRPr lang="en-US" sz="2800" dirty="0">
              <a:solidFill>
                <a:srgbClr val="FF0000"/>
              </a:solidFill>
              <a:latin typeface="Letter-join 6" panose="02000805000000020003" pitchFamily="50" charset="0"/>
            </a:endParaRP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203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9" y="362668"/>
            <a:ext cx="5831714" cy="975041"/>
          </a:xfrm>
        </p:spPr>
        <p:txBody>
          <a:bodyPr>
            <a:noAutofit/>
          </a:bodyPr>
          <a:lstStyle/>
          <a:p>
            <a:r>
              <a:rPr lang="en-GB" b="1" dirty="0">
                <a:latin typeface="Cambria" panose="02040503050406030204" pitchFamily="18" charset="0"/>
              </a:rPr>
              <a:t>Mental ability vs. Written methods</a:t>
            </a:r>
            <a:endParaRPr lang="en-GB" dirty="0">
              <a:latin typeface="Cambria" panose="02040503050406030204" pitchFamily="18" charset="0"/>
            </a:endParaRP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6362410" y="6416485"/>
            <a:ext cx="2475309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0" y="5691799"/>
            <a:ext cx="707344" cy="930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58" y="1765561"/>
            <a:ext cx="6575743" cy="34631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6688" y="1438023"/>
            <a:ext cx="4593727" cy="21281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ight Arrow 10"/>
          <p:cNvSpPr/>
          <p:nvPr/>
        </p:nvSpPr>
        <p:spPr>
          <a:xfrm rot="1650656">
            <a:off x="7439682" y="527629"/>
            <a:ext cx="821987" cy="4401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246520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58" y="133005"/>
            <a:ext cx="10526807" cy="5818908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40337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7906" y="580044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069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33" y="116377"/>
            <a:ext cx="9123671" cy="5932344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243130" y="6193571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5273" y="5573076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46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21" y="97761"/>
            <a:ext cx="9402214" cy="5944044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068563" y="6284886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0706" y="5664391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31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448" y="149629"/>
            <a:ext cx="10252739" cy="5893983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51195" y="6343075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722580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689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95" y="381141"/>
            <a:ext cx="8009227" cy="5906484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567326" y="635138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469" y="573089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35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992" y="232756"/>
            <a:ext cx="8731133" cy="5510819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683704" y="625994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5847" y="563945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754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548"/>
          <a:stretch/>
        </p:blipFill>
        <p:spPr>
          <a:xfrm>
            <a:off x="1039920" y="201652"/>
            <a:ext cx="9533869" cy="5786110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284694" y="635970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837" y="573920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00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9160" y="415636"/>
            <a:ext cx="10052902" cy="4921135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741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6" y="187555"/>
            <a:ext cx="9478018" cy="56313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09632" y="6276573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775" y="5656078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68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Long Multiplication –The Process </a:t>
            </a:r>
            <a:endParaRPr lang="en-US" b="1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-11866146" y="3577139"/>
            <a:ext cx="35267894" cy="53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41" name="Picture 6" descr="A multiplication grid with 20 and 7 on the top row, 50 and 6 down the left side, 1000 and 120 in the first column and 350 and 42 in the second, calculated to a third column of 1350 and 162 with 1512 underneath and a 1 carried in the hundreds colum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14" y="1511540"/>
            <a:ext cx="3907689" cy="3729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Line 4"/>
          <p:cNvSpPr>
            <a:spLocks noGrp="1" noChangeShapeType="1"/>
          </p:cNvSpPr>
          <p:nvPr>
            <p:ph idx="1"/>
          </p:nvPr>
        </p:nvSpPr>
        <p:spPr bwMode="auto">
          <a:xfrm>
            <a:off x="5426528" y="3013049"/>
            <a:ext cx="1338943" cy="24946"/>
          </a:xfrm>
          <a:prstGeom prst="line">
            <a:avLst/>
          </a:prstGeom>
          <a:noFill/>
          <a:ln w="1333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endParaRPr lang="en-US" dirty="0"/>
          </a:p>
        </p:txBody>
      </p:sp>
      <p:pic>
        <p:nvPicPr>
          <p:cNvPr id="10243" name="Picture 4" descr="Vertical multiplication; 56 multiplied by 27 showing 1000, 120, 350 and 42 under and 1512 with a 1 carried in the hundreds column at the bottom. Shows workings of 50 multiplied by 20 equals 1000, 6 multiplied by 20 equals 120, 50 multiplied by 7 equals 350 and 6 multiplied by 7 equals 42.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328" y="1852920"/>
            <a:ext cx="3740665" cy="312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319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6" y="-30297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Example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0465" y="708666"/>
            <a:ext cx="2113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124</a:t>
            </a:r>
            <a:r>
              <a:rPr lang="en-GB" sz="2400" dirty="0"/>
              <a:t> x </a:t>
            </a:r>
            <a:r>
              <a:rPr lang="en-GB" sz="2400" dirty="0">
                <a:solidFill>
                  <a:schemeClr val="tx2"/>
                </a:solidFill>
              </a:rPr>
              <a:t>26</a:t>
            </a:r>
            <a:r>
              <a:rPr lang="en-GB" sz="2400" dirty="0"/>
              <a:t> =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12024" y="869968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FF0000"/>
                </a:solidFill>
              </a:rPr>
              <a:t>  124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32104" y="1541984"/>
            <a:ext cx="115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tx2"/>
                </a:solidFill>
              </a:rPr>
              <a:t>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68208" y="1401163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x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312024" y="2420889"/>
            <a:ext cx="208823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934273" y="1135201"/>
            <a:ext cx="21602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First</a:t>
            </a:r>
          </a:p>
          <a:p>
            <a:r>
              <a:rPr lang="en-GB" sz="2800" dirty="0">
                <a:solidFill>
                  <a:schemeClr val="tx2"/>
                </a:solidFill>
              </a:rPr>
              <a:t>6</a:t>
            </a:r>
            <a:r>
              <a:rPr lang="en-GB" sz="2800" dirty="0"/>
              <a:t> x </a:t>
            </a:r>
            <a:r>
              <a:rPr lang="en-GB" sz="2800" dirty="0">
                <a:solidFill>
                  <a:srgbClr val="FF0000"/>
                </a:solidFill>
              </a:rPr>
              <a:t>4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00B050"/>
                </a:solidFill>
              </a:rPr>
              <a:t>2</a:t>
            </a:r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04112" y="647110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64152" y="2413574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66550" y="1985937"/>
            <a:ext cx="21602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Then</a:t>
            </a:r>
          </a:p>
          <a:p>
            <a:r>
              <a:rPr lang="en-GB" sz="2800" dirty="0">
                <a:solidFill>
                  <a:schemeClr val="tx2"/>
                </a:solidFill>
              </a:rPr>
              <a:t>6</a:t>
            </a:r>
            <a:r>
              <a:rPr lang="en-GB" sz="2800" dirty="0"/>
              <a:t> x </a:t>
            </a:r>
            <a:r>
              <a:rPr lang="en-GB" sz="2800" dirty="0">
                <a:solidFill>
                  <a:srgbClr val="FF0000"/>
                </a:solidFill>
              </a:rPr>
              <a:t>20</a:t>
            </a:r>
            <a:r>
              <a:rPr lang="en-GB" sz="2800" dirty="0"/>
              <a:t> = 120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34273" y="2816484"/>
            <a:ext cx="4227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NEED TO ADD ANOTHER </a:t>
            </a:r>
            <a:r>
              <a:rPr lang="en-GB" sz="2800" dirty="0">
                <a:solidFill>
                  <a:srgbClr val="00B050"/>
                </a:solidFill>
              </a:rPr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75425" y="3288739"/>
            <a:ext cx="2625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 + </a:t>
            </a:r>
            <a:r>
              <a:rPr lang="en-GB" sz="2800" dirty="0">
                <a:solidFill>
                  <a:srgbClr val="00B050"/>
                </a:solidFill>
              </a:rPr>
              <a:t>20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00B050"/>
                </a:solidFill>
              </a:rPr>
              <a:t>1</a:t>
            </a:r>
            <a:r>
              <a:rPr lang="en-GB" sz="2800" dirty="0">
                <a:solidFill>
                  <a:srgbClr val="7030A0"/>
                </a:solidFill>
              </a:rPr>
              <a:t>40</a:t>
            </a:r>
            <a:r>
              <a:rPr lang="en-GB" sz="2800" dirty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32104" y="2439498"/>
            <a:ext cx="1008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7030A0"/>
                </a:solidFill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66551" y="3783180"/>
            <a:ext cx="3507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Then</a:t>
            </a:r>
            <a:endParaRPr lang="en-GB" sz="2800" dirty="0">
              <a:solidFill>
                <a:schemeClr val="tx2"/>
              </a:solidFill>
            </a:endParaRPr>
          </a:p>
          <a:p>
            <a:r>
              <a:rPr lang="en-GB" sz="2800" dirty="0">
                <a:solidFill>
                  <a:schemeClr val="tx2"/>
                </a:solidFill>
              </a:rPr>
              <a:t>6</a:t>
            </a:r>
            <a:r>
              <a:rPr lang="en-GB" sz="2800" dirty="0"/>
              <a:t> x </a:t>
            </a:r>
            <a:r>
              <a:rPr lang="en-GB" sz="2800" dirty="0">
                <a:solidFill>
                  <a:srgbClr val="FF0000"/>
                </a:solidFill>
              </a:rPr>
              <a:t>100 </a:t>
            </a:r>
            <a:r>
              <a:rPr lang="en-GB" sz="2800" dirty="0"/>
              <a:t>= 600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40016" y="3244569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2"/>
                </a:solidFill>
              </a:rPr>
              <a:t>2480</a:t>
            </a:r>
            <a:endParaRPr lang="en-GB" sz="6000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6240016" y="4149080"/>
            <a:ext cx="216024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240016" y="4069522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3224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68208" y="2996353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+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89964" y="656726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66550" y="4710335"/>
            <a:ext cx="4589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NEED TO ADD ANOTHER </a:t>
            </a:r>
            <a:r>
              <a:rPr lang="en-GB" sz="2800" dirty="0">
                <a:solidFill>
                  <a:srgbClr val="00B050"/>
                </a:solidFill>
              </a:rPr>
              <a:t>100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34273" y="5193950"/>
            <a:ext cx="2625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 + </a:t>
            </a:r>
            <a:r>
              <a:rPr lang="en-GB" sz="2800" dirty="0">
                <a:solidFill>
                  <a:srgbClr val="00B050"/>
                </a:solidFill>
              </a:rPr>
              <a:t>100</a:t>
            </a:r>
            <a:r>
              <a:rPr lang="en-GB" sz="2800" dirty="0"/>
              <a:t> = </a:t>
            </a:r>
            <a:r>
              <a:rPr lang="en-GB" sz="2800" dirty="0">
                <a:solidFill>
                  <a:schemeClr val="accent4"/>
                </a:solidFill>
              </a:rPr>
              <a:t>7</a:t>
            </a:r>
            <a:r>
              <a:rPr lang="en-GB" sz="2800" dirty="0"/>
              <a:t>00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00056" y="2439498"/>
            <a:ext cx="1008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7030A0"/>
                </a:solidFill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934274" y="5717171"/>
            <a:ext cx="3507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Finally</a:t>
            </a:r>
            <a:r>
              <a:rPr lang="en-GB" sz="2800" dirty="0">
                <a:solidFill>
                  <a:schemeClr val="tx2"/>
                </a:solidFill>
              </a:rPr>
              <a:t> </a:t>
            </a:r>
          </a:p>
          <a:p>
            <a:r>
              <a:rPr lang="en-GB" sz="2800" dirty="0">
                <a:solidFill>
                  <a:schemeClr val="tx2"/>
                </a:solidFill>
              </a:rPr>
              <a:t>20</a:t>
            </a:r>
            <a:r>
              <a:rPr lang="en-GB" sz="2800" dirty="0"/>
              <a:t> x </a:t>
            </a:r>
            <a:r>
              <a:rPr lang="en-GB" sz="2800" dirty="0">
                <a:solidFill>
                  <a:srgbClr val="FF0000"/>
                </a:solidFill>
              </a:rPr>
              <a:t>124 </a:t>
            </a:r>
            <a:r>
              <a:rPr lang="en-GB" sz="2800" dirty="0"/>
              <a:t>= </a:t>
            </a:r>
            <a:r>
              <a:rPr lang="en-GB" sz="2800" dirty="0">
                <a:solidFill>
                  <a:schemeClr val="accent2"/>
                </a:solidFill>
              </a:rPr>
              <a:t>2480</a:t>
            </a:r>
            <a:r>
              <a:rPr lang="en-GB" sz="2800" dirty="0"/>
              <a:t> 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6276020" y="5085184"/>
            <a:ext cx="216024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636060" y="51614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74862" y="515652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8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9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773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3" grpId="0"/>
      <p:bldP spid="24" grpId="0"/>
      <p:bldP spid="20" grpId="0"/>
      <p:bldP spid="21" grpId="0"/>
      <p:bldP spid="25" grpId="0"/>
      <p:bldP spid="26" grpId="0"/>
      <p:bldP spid="27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Long Multiplication </a:t>
            </a:r>
            <a:endParaRPr lang="en-US" b="1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394" y="1678345"/>
            <a:ext cx="5220606" cy="461554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342195" y="1306286"/>
            <a:ext cx="320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Children must remember to enter a place holder</a:t>
            </a:r>
            <a:endParaRPr lang="en-US" sz="48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911065">
            <a:off x="4980642" y="3962132"/>
            <a:ext cx="2788137" cy="816935"/>
          </a:xfrm>
          <a:prstGeom prst="rect">
            <a:avLst/>
          </a:prstGeom>
        </p:spPr>
      </p:pic>
      <p:sp>
        <p:nvSpPr>
          <p:cNvPr id="6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803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27245"/>
          <a:stretch/>
        </p:blipFill>
        <p:spPr>
          <a:xfrm>
            <a:off x="441436" y="515008"/>
            <a:ext cx="11290268" cy="4731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49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02" y="273270"/>
            <a:ext cx="9756719" cy="5208766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21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3088" y="1215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accent4"/>
                </a:solidFill>
                <a:latin typeface="Comic Sans MS" pitchFamily="66" charset="0"/>
              </a:rPr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7888" y="1052736"/>
            <a:ext cx="1882552" cy="820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400" dirty="0">
                <a:latin typeface="Comic Sans MS" pitchFamily="66" charset="0"/>
              </a:rPr>
              <a:t>147÷3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5520" y="2204865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Step 1- Draw the Bus Stop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6600056" y="3645024"/>
            <a:ext cx="144016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136" y="2924944"/>
            <a:ext cx="3024336" cy="0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775520" y="2924945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Step 2- Put the number you are dividing </a:t>
            </a:r>
            <a:r>
              <a:rPr lang="en-GB" sz="2400" b="1" u="sng" dirty="0">
                <a:latin typeface="Comic Sans MS" pitchFamily="66" charset="0"/>
              </a:rPr>
              <a:t>by</a:t>
            </a:r>
            <a:r>
              <a:rPr lang="en-GB" sz="2400" dirty="0">
                <a:latin typeface="Comic Sans MS" pitchFamily="66" charset="0"/>
              </a:rPr>
              <a:t> on the outside.</a:t>
            </a:r>
            <a:endParaRPr lang="en-GB" sz="2400" u="sng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2024" y="1075384"/>
            <a:ext cx="864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87888" y="1052737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147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75520" y="4221089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Step 3- Put the number you want to divide inside.</a:t>
            </a:r>
            <a:endParaRPr lang="en-GB" sz="2400" u="sng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63752" y="5661248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Comic Sans MS" pitchFamily="66" charset="0"/>
              </a:rPr>
              <a:t>Now were ready…</a:t>
            </a:r>
            <a:endParaRPr lang="en-GB" sz="4000" b="1" u="sng" dirty="0">
              <a:latin typeface="Comic Sans MS" pitchFamily="66" charset="0"/>
            </a:endParaRPr>
          </a:p>
        </p:txBody>
      </p:sp>
      <p:sp>
        <p:nvSpPr>
          <p:cNvPr id="14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566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03142 0.3127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1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26388 0.3219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00" y="1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12" grpId="0" build="allAtOnce"/>
      <p:bldP spid="9" grpId="0"/>
      <p:bldP spid="9" grpId="1"/>
      <p:bldP spid="10" grpId="0"/>
      <p:bldP spid="10" grpId="1"/>
      <p:bldP spid="11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6-Point Star 33"/>
          <p:cNvSpPr/>
          <p:nvPr/>
        </p:nvSpPr>
        <p:spPr>
          <a:xfrm>
            <a:off x="3575720" y="0"/>
            <a:ext cx="3672408" cy="2348880"/>
          </a:xfrm>
          <a:prstGeom prst="star6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3719736" y="1844824"/>
            <a:ext cx="511256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2783632" y="2780928"/>
            <a:ext cx="187220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351584" y="1988840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28048" y="2060848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31904" y="2054458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51784" y="2060848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1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143672" y="3356992"/>
            <a:ext cx="11521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847528" y="4077073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Step 1- How many 3s go into 1?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47528" y="4797153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Step 2- How many 3s go into 14?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71864" y="332656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087888" y="620689"/>
            <a:ext cx="10801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2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47528" y="5589241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Step 3- How many 3s go into 27?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951984" y="332656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79776" y="398274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itchFamily="66" charset="0"/>
              </a:rPr>
              <a:t>0</a:t>
            </a:r>
          </a:p>
        </p:txBody>
      </p:sp>
      <p:sp>
        <p:nvSpPr>
          <p:cNvPr id="18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9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919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0.14184 1.11111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10243 0.209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22" grpId="0"/>
      <p:bldP spid="27" grpId="0"/>
      <p:bldP spid="28" grpId="0"/>
      <p:bldP spid="31" grpId="0"/>
      <p:bldP spid="31" grpId="1"/>
      <p:bldP spid="31" grpId="2"/>
      <p:bldP spid="32" grpId="0"/>
      <p:bldP spid="33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16633"/>
            <a:ext cx="8229600" cy="17281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>
                <a:latin typeface="Comic Sans MS" pitchFamily="66" charset="0"/>
              </a:rPr>
              <a:t>Bob has 5321 apples. She wants to put equal amounts into 15 different baskets. How many apples can he put in each basket?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861383" y="1363572"/>
                <a:ext cx="23042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0000"/>
                    </a:solidFill>
                    <a:latin typeface="Comic Sans MS" pitchFamily="66" charset="0"/>
                  </a:rPr>
                  <a:t>5321</a:t>
                </a:r>
                <a:r>
                  <a:rPr lang="en-GB" sz="2800" dirty="0">
                    <a:latin typeface="Comic Sans MS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  <a:ea typeface="Cambria Math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schemeClr val="tx2"/>
                    </a:solidFill>
                    <a:latin typeface="Comic Sans MS" pitchFamily="66" charset="0"/>
                  </a:rPr>
                  <a:t>15</a:t>
                </a:r>
                <a:r>
                  <a:rPr lang="en-GB" sz="2800" dirty="0">
                    <a:latin typeface="Comic Sans MS" pitchFamily="66" charset="0"/>
                  </a:rPr>
                  <a:t> =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383" y="1363572"/>
                <a:ext cx="2304256" cy="523220"/>
              </a:xfrm>
              <a:prstGeom prst="rect">
                <a:avLst/>
              </a:prstGeom>
              <a:blipFill>
                <a:blip r:embed="rId2"/>
                <a:stretch>
                  <a:fillRect l="-5291" t="-12791" r="-15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>
            <a:off x="8021546" y="1662710"/>
            <a:ext cx="0" cy="72008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8021546" y="1662710"/>
            <a:ext cx="216024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153353" y="1592159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tx2"/>
                </a:solidFill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16982" y="1622936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5 3 2 1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81317" y="2748568"/>
            <a:ext cx="22962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5?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77607" y="248695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3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81315" y="3426917"/>
            <a:ext cx="2440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53?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21623" y="3177535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4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49342" y="4243892"/>
            <a:ext cx="2631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82 ?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83865" y="245274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4 5 0 0 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8083866" y="3303881"/>
            <a:ext cx="18333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144846" y="3982282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00B0F0"/>
                </a:solidFill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37579" y="275379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 x 300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083866" y="337607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0 8 2 1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21346" y="4180091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 x 50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83866" y="3990137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0 7 5 0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8161465" y="4730893"/>
            <a:ext cx="18333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8083866" y="4730790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       71 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5663952" y="6554145"/>
            <a:ext cx="3636404" cy="1800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187239" y="6385672"/>
            <a:ext cx="1540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Remainder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135725" y="120104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 11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42019" y="93043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3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21038" y="915581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4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994781" y="2284656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37078" y="90190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00B0F0"/>
                </a:solidFill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785742" y="3867786"/>
            <a:ext cx="563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649341" y="4792345"/>
            <a:ext cx="2631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71 ?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092596" y="4554122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552384" y="901907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075064" y="546234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       60 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8185008" y="6237312"/>
            <a:ext cx="18333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8184232" y="6106070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       11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875912" y="5392510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023992" y="563061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 x 4 </a:t>
            </a:r>
          </a:p>
        </p:txBody>
      </p:sp>
    </p:spTree>
    <p:extLst>
      <p:ext uri="{BB962C8B-B14F-4D97-AF65-F5344CB8AC3E}">
        <p14:creationId xmlns:p14="http://schemas.microsoft.com/office/powerpoint/2010/main" val="171218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6" grpId="0"/>
      <p:bldP spid="17" grpId="0"/>
      <p:bldP spid="18" grpId="0"/>
      <p:bldP spid="19" grpId="0"/>
      <p:bldP spid="20" grpId="0"/>
      <p:bldP spid="21" grpId="0"/>
      <p:bldP spid="30" grpId="0"/>
      <p:bldP spid="31" grpId="0"/>
      <p:bldP spid="33" grpId="0"/>
      <p:bldP spid="34" grpId="0"/>
      <p:bldP spid="35" grpId="0"/>
      <p:bldP spid="37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38" grpId="0"/>
      <p:bldP spid="40" grpId="0"/>
      <p:bldP spid="49" grpId="0"/>
      <p:bldP spid="50" grpId="0"/>
      <p:bldP spid="52" grpId="0"/>
      <p:bldP spid="53" grpId="0"/>
      <p:bldP spid="5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16633"/>
            <a:ext cx="8229600" cy="17281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>
                <a:latin typeface="Comic Sans MS" pitchFamily="66" charset="0"/>
              </a:rPr>
              <a:t>Bob has 5321 apples. She wants to put equal amounts into 15 different baskets. How many apples can he put in each basket?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861383" y="1363572"/>
                <a:ext cx="23042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0000"/>
                    </a:solidFill>
                    <a:latin typeface="Comic Sans MS" pitchFamily="66" charset="0"/>
                  </a:rPr>
                  <a:t>5321</a:t>
                </a:r>
                <a:r>
                  <a:rPr lang="en-GB" sz="2800" dirty="0">
                    <a:latin typeface="Comic Sans MS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  <a:ea typeface="Cambria Math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schemeClr val="tx2"/>
                    </a:solidFill>
                    <a:latin typeface="Comic Sans MS" pitchFamily="66" charset="0"/>
                  </a:rPr>
                  <a:t>15</a:t>
                </a:r>
                <a:r>
                  <a:rPr lang="en-GB" sz="2800" dirty="0">
                    <a:latin typeface="Comic Sans MS" pitchFamily="66" charset="0"/>
                  </a:rPr>
                  <a:t> =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383" y="1363572"/>
                <a:ext cx="2304256" cy="523220"/>
              </a:xfrm>
              <a:prstGeom prst="rect">
                <a:avLst/>
              </a:prstGeom>
              <a:blipFill>
                <a:blip r:embed="rId2"/>
                <a:stretch>
                  <a:fillRect l="-5291" t="-12791" r="-15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>
            <a:off x="8021546" y="1662710"/>
            <a:ext cx="0" cy="72008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8021546" y="1662710"/>
            <a:ext cx="216024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153353" y="1592159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tx2"/>
                </a:solidFill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16982" y="1622936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5 3 2 1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81317" y="2748568"/>
            <a:ext cx="22962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5?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77607" y="248695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3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81315" y="3426917"/>
            <a:ext cx="2440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53?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21623" y="3177535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4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49342" y="4243892"/>
            <a:ext cx="2631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82 ?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83865" y="245274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4 5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8083866" y="3303881"/>
            <a:ext cx="18333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144846" y="3982282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00B0F0"/>
                </a:solidFill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37579" y="275379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 x 3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083866" y="337607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0 8 2 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21346" y="4180091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 x 5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83866" y="3990137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0 7 5 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8161465" y="4730893"/>
            <a:ext cx="18333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8083866" y="4730790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       71 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5663952" y="6554145"/>
            <a:ext cx="3636404" cy="1800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187239" y="6385672"/>
            <a:ext cx="1540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Remainder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135725" y="120104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 11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42019" y="93043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3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21038" y="915581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4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994781" y="2284656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37078" y="90190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00B0F0"/>
                </a:solidFill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785742" y="3867786"/>
            <a:ext cx="563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649341" y="4792345"/>
            <a:ext cx="2631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many 15s in 71 ?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092596" y="4554122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552384" y="901907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075064" y="546234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       60 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8185008" y="6237312"/>
            <a:ext cx="18333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8184232" y="6106070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       11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875912" y="5392510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023992" y="563061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 x 4 </a:t>
            </a:r>
          </a:p>
        </p:txBody>
      </p:sp>
    </p:spTree>
    <p:extLst>
      <p:ext uri="{BB962C8B-B14F-4D97-AF65-F5344CB8AC3E}">
        <p14:creationId xmlns:p14="http://schemas.microsoft.com/office/powerpoint/2010/main" val="31766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6" grpId="0"/>
      <p:bldP spid="17" grpId="0"/>
      <p:bldP spid="18" grpId="0"/>
      <p:bldP spid="19" grpId="0"/>
      <p:bldP spid="20" grpId="0"/>
      <p:bldP spid="21" grpId="0"/>
      <p:bldP spid="30" grpId="0"/>
      <p:bldP spid="31" grpId="0"/>
      <p:bldP spid="33" grpId="0"/>
      <p:bldP spid="34" grpId="0"/>
      <p:bldP spid="35" grpId="0"/>
      <p:bldP spid="37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38" grpId="0"/>
      <p:bldP spid="40" grpId="0"/>
      <p:bldP spid="49" grpId="0"/>
      <p:bldP spid="50" grpId="0"/>
      <p:bldP spid="52" grpId="0"/>
      <p:bldP spid="53" grpId="0"/>
      <p:bldP spid="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20" y="168165"/>
            <a:ext cx="10249157" cy="5232167"/>
          </a:xfrm>
          <a:prstGeom prst="rect">
            <a:avLst/>
          </a:prstGeom>
        </p:spPr>
      </p:pic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07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68" y="122108"/>
            <a:ext cx="8199207" cy="6068290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758519" y="6434515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662" y="5814020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7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873" y="241068"/>
            <a:ext cx="10167623" cy="4970838"/>
          </a:xfrm>
          <a:prstGeom prst="rect">
            <a:avLst/>
          </a:prstGeom>
        </p:spPr>
      </p:pic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2465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86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757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Why is mental calculation important?</a:t>
            </a:r>
            <a:endParaRPr lang="en-US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dirty="0" smtClean="0"/>
              <a:t>2000 </a:t>
            </a:r>
          </a:p>
          <a:p>
            <a:pPr marL="0" indent="0" algn="ctr">
              <a:buNone/>
            </a:pPr>
            <a:r>
              <a:rPr lang="en-US" sz="6600" dirty="0" smtClean="0"/>
              <a:t>-102</a:t>
            </a:r>
          </a:p>
          <a:p>
            <a:pPr marL="0" indent="0" algn="ctr">
              <a:buNone/>
            </a:pPr>
            <a:r>
              <a:rPr lang="en-US" sz="4400" dirty="0" smtClean="0"/>
              <a:t>How would approach this problem?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288971" y="3766457"/>
            <a:ext cx="3069772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994" y="1338898"/>
            <a:ext cx="8388727" cy="27251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69441" y="182880"/>
            <a:ext cx="7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TASK</a:t>
            </a:r>
          </a:p>
        </p:txBody>
      </p:sp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80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543" y="149629"/>
            <a:ext cx="9551861" cy="53229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929719" y="626826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276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67050" y="4002089"/>
            <a:ext cx="1576388" cy="3825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4" name="Rectangle 3"/>
          <p:cNvSpPr/>
          <p:nvPr/>
        </p:nvSpPr>
        <p:spPr>
          <a:xfrm>
            <a:off x="4643439" y="4002089"/>
            <a:ext cx="2814637" cy="382587"/>
          </a:xfrm>
          <a:prstGeom prst="rect">
            <a:avLst/>
          </a:prstGeom>
          <a:solidFill>
            <a:schemeClr val="bg1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6" name="Left Brace 5"/>
          <p:cNvSpPr/>
          <p:nvPr/>
        </p:nvSpPr>
        <p:spPr>
          <a:xfrm rot="5400000">
            <a:off x="3694907" y="2945607"/>
            <a:ext cx="320675" cy="1576388"/>
          </a:xfrm>
          <a:prstGeom prst="leftBrace">
            <a:avLst>
              <a:gd name="adj1" fmla="val 41210"/>
              <a:gd name="adj2" fmla="val 4916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7" name="Left Brace 6"/>
          <p:cNvSpPr/>
          <p:nvPr/>
        </p:nvSpPr>
        <p:spPr>
          <a:xfrm rot="5400000">
            <a:off x="5890420" y="2326483"/>
            <a:ext cx="320675" cy="2814637"/>
          </a:xfrm>
          <a:prstGeom prst="leftBrace">
            <a:avLst>
              <a:gd name="adj1" fmla="val 41210"/>
              <a:gd name="adj2" fmla="val 4916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8" name="Left Brace 7"/>
          <p:cNvSpPr/>
          <p:nvPr/>
        </p:nvSpPr>
        <p:spPr>
          <a:xfrm rot="16200000">
            <a:off x="5102226" y="2497139"/>
            <a:ext cx="320675" cy="4391025"/>
          </a:xfrm>
          <a:prstGeom prst="leftBrace">
            <a:avLst>
              <a:gd name="adj1" fmla="val 41210"/>
              <a:gd name="adj2" fmla="val 4916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724276" y="3213100"/>
            <a:ext cx="314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7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016500" y="4900613"/>
            <a:ext cx="444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20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937251" y="3213100"/>
            <a:ext cx="3032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?</a:t>
            </a:r>
          </a:p>
        </p:txBody>
      </p:sp>
      <p:sp>
        <p:nvSpPr>
          <p:cNvPr id="75786" name="Rectangle 4"/>
          <p:cNvSpPr>
            <a:spLocks noChangeArrowheads="1"/>
          </p:cNvSpPr>
          <p:nvPr/>
        </p:nvSpPr>
        <p:spPr bwMode="auto">
          <a:xfrm>
            <a:off x="3021013" y="1094581"/>
            <a:ext cx="58324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 smtClean="0"/>
              <a:t>Alex </a:t>
            </a:r>
            <a:r>
              <a:rPr lang="en-GB" altLang="en-US" sz="2400" dirty="0"/>
              <a:t>buys large eggs and small eggs.</a:t>
            </a:r>
          </a:p>
          <a:p>
            <a:pPr eaLnBrk="1" hangingPunct="1"/>
            <a:r>
              <a:rPr lang="en-GB" altLang="en-US" sz="2400" dirty="0"/>
              <a:t>Altogether he buys 20 eggs</a:t>
            </a:r>
          </a:p>
          <a:p>
            <a:pPr eaLnBrk="1" hangingPunct="1"/>
            <a:r>
              <a:rPr lang="en-GB" altLang="en-US" sz="2400" dirty="0"/>
              <a:t>There are 7 small eggs.</a:t>
            </a:r>
          </a:p>
          <a:p>
            <a:pPr eaLnBrk="1" hangingPunct="1"/>
            <a:r>
              <a:rPr lang="en-GB" altLang="en-US" sz="2400" dirty="0"/>
              <a:t>How many large eggs are there?</a:t>
            </a:r>
          </a:p>
          <a:p>
            <a:pPr eaLnBrk="1" hangingPunct="1"/>
            <a:endParaRPr lang="en-GB" altLang="en-US" sz="2400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776414" y="5480051"/>
            <a:ext cx="5832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 smtClean="0"/>
              <a:t>Answer : There </a:t>
            </a:r>
            <a:r>
              <a:rPr lang="en-GB" altLang="en-US" sz="2400" dirty="0"/>
              <a:t>are 13 large eggs.</a:t>
            </a:r>
          </a:p>
        </p:txBody>
      </p:sp>
      <p:sp>
        <p:nvSpPr>
          <p:cNvPr id="75788" name="Title 1"/>
          <p:cNvSpPr txBox="1">
            <a:spLocks/>
          </p:cNvSpPr>
          <p:nvPr/>
        </p:nvSpPr>
        <p:spPr bwMode="auto">
          <a:xfrm>
            <a:off x="2061369" y="290515"/>
            <a:ext cx="8105096" cy="76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 b="1" dirty="0"/>
              <a:t>Introducing the bar model</a:t>
            </a:r>
          </a:p>
        </p:txBody>
      </p:sp>
      <p:sp>
        <p:nvSpPr>
          <p:cNvPr id="14" name="Footer Placeholder 7"/>
          <p:cNvSpPr txBox="1">
            <a:spLocks/>
          </p:cNvSpPr>
          <p:nvPr/>
        </p:nvSpPr>
        <p:spPr bwMode="auto">
          <a:xfrm>
            <a:off x="8284694" y="635970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837" y="573920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78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1776413" y="1482726"/>
            <a:ext cx="8208962" cy="124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GB" altLang="en-US" sz="2400"/>
              <a:t>Peter puts 5 bread rolls into each packet.</a:t>
            </a:r>
            <a:br>
              <a:rPr lang="en-GB" altLang="en-US" sz="2400"/>
            </a:br>
            <a:r>
              <a:rPr lang="en-GB" altLang="en-US" sz="2400"/>
              <a:t>He has 4 packets.</a:t>
            </a:r>
            <a:br>
              <a:rPr lang="en-GB" altLang="en-US" sz="2400"/>
            </a:br>
            <a:r>
              <a:rPr lang="en-GB" altLang="en-US" sz="2400"/>
              <a:t>How many bread rolls does he put into the 4 packets altogether?</a:t>
            </a:r>
          </a:p>
        </p:txBody>
      </p:sp>
      <p:sp>
        <p:nvSpPr>
          <p:cNvPr id="2" name="Rectangle 1"/>
          <p:cNvSpPr/>
          <p:nvPr/>
        </p:nvSpPr>
        <p:spPr>
          <a:xfrm>
            <a:off x="3151188" y="3648075"/>
            <a:ext cx="140335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5" name="Rectangle 4"/>
          <p:cNvSpPr/>
          <p:nvPr/>
        </p:nvSpPr>
        <p:spPr>
          <a:xfrm>
            <a:off x="7351713" y="3648075"/>
            <a:ext cx="140335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6" name="Rectangle 5"/>
          <p:cNvSpPr/>
          <p:nvPr/>
        </p:nvSpPr>
        <p:spPr>
          <a:xfrm>
            <a:off x="5954713" y="3648075"/>
            <a:ext cx="140335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7" name="Rectangle 6"/>
          <p:cNvSpPr/>
          <p:nvPr/>
        </p:nvSpPr>
        <p:spPr>
          <a:xfrm>
            <a:off x="4552950" y="3648075"/>
            <a:ext cx="140335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15" name="Left Brace 14"/>
          <p:cNvSpPr/>
          <p:nvPr/>
        </p:nvSpPr>
        <p:spPr>
          <a:xfrm rot="16200000">
            <a:off x="5767388" y="1643063"/>
            <a:ext cx="379412" cy="5611812"/>
          </a:xfrm>
          <a:prstGeom prst="leftBrace">
            <a:avLst>
              <a:gd name="adj1" fmla="val 8333"/>
              <a:gd name="adj2" fmla="val 4772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3151188" y="3319463"/>
            <a:ext cx="5611812" cy="254000"/>
            <a:chOff x="1627278" y="3283292"/>
            <a:chExt cx="5611144" cy="253778"/>
          </a:xfrm>
        </p:grpSpPr>
        <p:sp>
          <p:nvSpPr>
            <p:cNvPr id="14" name="Left Brace 13"/>
            <p:cNvSpPr/>
            <p:nvPr/>
          </p:nvSpPr>
          <p:spPr>
            <a:xfrm rot="5400000">
              <a:off x="6410735" y="2709383"/>
              <a:ext cx="253778" cy="1401595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6" name="Left Brace 15"/>
            <p:cNvSpPr/>
            <p:nvPr/>
          </p:nvSpPr>
          <p:spPr>
            <a:xfrm rot="5400000">
              <a:off x="3605957" y="2709382"/>
              <a:ext cx="253778" cy="1401596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7" name="Left Brace 16"/>
            <p:cNvSpPr/>
            <p:nvPr/>
          </p:nvSpPr>
          <p:spPr>
            <a:xfrm rot="5400000">
              <a:off x="5005966" y="2709382"/>
              <a:ext cx="253778" cy="1401596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8" name="Left Brace 17"/>
            <p:cNvSpPr/>
            <p:nvPr/>
          </p:nvSpPr>
          <p:spPr>
            <a:xfrm rot="5400000">
              <a:off x="2201187" y="2709383"/>
              <a:ext cx="253778" cy="1401595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923213" y="2957513"/>
            <a:ext cx="3603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5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519864" y="2957513"/>
            <a:ext cx="358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5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133976" y="2957513"/>
            <a:ext cx="358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5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714751" y="2957513"/>
            <a:ext cx="3603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5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5664201" y="4684713"/>
            <a:ext cx="3603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/>
              <a:t>?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1776413" y="5157788"/>
            <a:ext cx="8208962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GB" altLang="en-US" sz="2400"/>
              <a:t>There are 20 bread rolls altogether.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lang="en-GB" altLang="en-US" sz="2400"/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lang="en-GB" altLang="en-US" sz="2400"/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lang="en-GB" altLang="en-US" sz="2400"/>
          </a:p>
        </p:txBody>
      </p:sp>
      <p:sp>
        <p:nvSpPr>
          <p:cNvPr id="76815" name="Title 1"/>
          <p:cNvSpPr txBox="1">
            <a:spLocks/>
          </p:cNvSpPr>
          <p:nvPr/>
        </p:nvSpPr>
        <p:spPr bwMode="auto">
          <a:xfrm>
            <a:off x="1789113" y="765176"/>
            <a:ext cx="8196262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b="1" dirty="0"/>
              <a:t>Extending the bar model to multiplication</a:t>
            </a:r>
          </a:p>
        </p:txBody>
      </p:sp>
      <p:sp>
        <p:nvSpPr>
          <p:cNvPr id="24" name="Footer Placeholder 7"/>
          <p:cNvSpPr txBox="1">
            <a:spLocks/>
          </p:cNvSpPr>
          <p:nvPr/>
        </p:nvSpPr>
        <p:spPr bwMode="auto">
          <a:xfrm>
            <a:off x="8284694" y="635970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837" y="573920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65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15" grpId="0" animBg="1"/>
      <p:bldP spid="8" grpId="0"/>
      <p:bldP spid="19" grpId="0"/>
      <p:bldP spid="20" grpId="0"/>
      <p:bldP spid="21" grpId="0"/>
      <p:bldP spid="22" grpId="0"/>
      <p:bldP spid="2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2782888" y="2492376"/>
            <a:ext cx="2233612" cy="5048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800"/>
              <a:t>12</a:t>
            </a: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2566988" y="1844675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</a:pP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2424113" y="2133600"/>
            <a:ext cx="27352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</a:pP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087939" y="2492376"/>
            <a:ext cx="2232025" cy="5048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800" dirty="0"/>
              <a:t>12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2782888" y="3789364"/>
            <a:ext cx="2233612" cy="5032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800"/>
              <a:t>12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5087939" y="3789364"/>
            <a:ext cx="2232025" cy="5032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800"/>
              <a:t>12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7391401" y="3789364"/>
            <a:ext cx="2233613" cy="5032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800"/>
              <a:t>12</a:t>
            </a:r>
          </a:p>
        </p:txBody>
      </p:sp>
      <p:sp>
        <p:nvSpPr>
          <p:cNvPr id="77835" name="TextBox 11"/>
          <p:cNvSpPr txBox="1">
            <a:spLocks noChangeArrowheads="1"/>
          </p:cNvSpPr>
          <p:nvPr/>
        </p:nvSpPr>
        <p:spPr bwMode="auto">
          <a:xfrm>
            <a:off x="2049464" y="4843463"/>
            <a:ext cx="81375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dirty="0">
                <a:latin typeface="Arial" panose="020B0604020202020204" pitchFamily="34" charset="0"/>
              </a:rPr>
              <a:t>Tim and Sally share marbles in the ratio of 2:3</a:t>
            </a:r>
          </a:p>
          <a:p>
            <a:pPr eaLnBrk="1" hangingPunct="1"/>
            <a:r>
              <a:rPr lang="en-GB" altLang="en-US" sz="2800" dirty="0">
                <a:latin typeface="Arial" panose="020B0604020202020204" pitchFamily="34" charset="0"/>
              </a:rPr>
              <a:t>If Sally has 36 marbles, how many are there altogether?</a:t>
            </a:r>
          </a:p>
        </p:txBody>
      </p:sp>
      <p:sp>
        <p:nvSpPr>
          <p:cNvPr id="12" name="Footer Placeholder 7"/>
          <p:cNvSpPr txBox="1">
            <a:spLocks/>
          </p:cNvSpPr>
          <p:nvPr/>
        </p:nvSpPr>
        <p:spPr bwMode="auto">
          <a:xfrm>
            <a:off x="8284694" y="6359700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837" y="573920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 bwMode="auto">
          <a:xfrm>
            <a:off x="1789113" y="465514"/>
            <a:ext cx="7554392" cy="86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b="1" dirty="0"/>
              <a:t>Extending the bar model to </a:t>
            </a:r>
            <a:r>
              <a:rPr lang="en-GB" altLang="en-US" sz="3600" b="1" dirty="0" smtClean="0"/>
              <a:t>ratios</a:t>
            </a:r>
            <a:endParaRPr lang="en-GB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05017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29" y="197016"/>
            <a:ext cx="8083400" cy="6098448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49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74320" y="188875"/>
            <a:ext cx="9027800" cy="483209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To find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10% </a:t>
            </a: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divide the original number by ten.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800" b="1" dirty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To find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20% </a:t>
            </a: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find 10% and double it.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800" b="1" dirty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To find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50% </a:t>
            </a: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half it.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800" b="1" dirty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To find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25% </a:t>
            </a: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half it, and half it again.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To find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5% </a:t>
            </a: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find 10% and half it.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To find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1% </a:t>
            </a:r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divide by 100.</a:t>
            </a:r>
            <a:endParaRPr lang="en-GB" sz="2800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719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71" y="168166"/>
            <a:ext cx="8514131" cy="6429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697469" y="6243938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0180" y="5553009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14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6119" y="5873972"/>
            <a:ext cx="8732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https://www.mathplayground.com/ThinkingBlocks/thinking_blocks_fractions_1.html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394" y="284364"/>
            <a:ext cx="7575578" cy="170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51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4302" y="6110798"/>
            <a:ext cx="5764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https://www.mathplayground.com/tb_fractions/index.html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0532" y="681643"/>
            <a:ext cx="9418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i="1" dirty="0" smtClean="0">
                <a:latin typeface="Lucida Calligraphy" panose="03010101010101010101" pitchFamily="66" charset="0"/>
              </a:rPr>
              <a:t>Let’s work together</a:t>
            </a:r>
          </a:p>
          <a:p>
            <a:pPr algn="ctr"/>
            <a:endParaRPr lang="en-GB" sz="4400" b="1" i="1" dirty="0" smtClean="0">
              <a:latin typeface="Lucida Calligraphy" panose="03010101010101010101" pitchFamily="66" charset="0"/>
            </a:endParaRPr>
          </a:p>
          <a:p>
            <a:pPr algn="ctr"/>
            <a:r>
              <a:rPr lang="en-GB" sz="4400" b="1" i="1" dirty="0" smtClean="0">
                <a:latin typeface="Lucida Calligraphy" panose="03010101010101010101" pitchFamily="66" charset="0"/>
              </a:rPr>
              <a:t>To  solve</a:t>
            </a:r>
          </a:p>
          <a:p>
            <a:pPr algn="ctr"/>
            <a:endParaRPr lang="en-GB" sz="4400" b="1" i="1" dirty="0" smtClean="0">
              <a:latin typeface="Lucida Calligraphy" panose="03010101010101010101" pitchFamily="66" charset="0"/>
            </a:endParaRPr>
          </a:p>
          <a:p>
            <a:pPr algn="ctr"/>
            <a:r>
              <a:rPr lang="en-GB" sz="4400" b="1" i="1" dirty="0">
                <a:latin typeface="Lucida Calligraphy" panose="03010101010101010101" pitchFamily="66" charset="0"/>
              </a:rPr>
              <a:t>t</a:t>
            </a:r>
            <a:r>
              <a:rPr lang="en-GB" sz="4400" b="1" i="1" dirty="0" smtClean="0">
                <a:latin typeface="Lucida Calligraphy" panose="03010101010101010101" pitchFamily="66" charset="0"/>
              </a:rPr>
              <a:t>he problem using Bar Model</a:t>
            </a: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32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17637" b="81696"/>
          <a:stretch/>
        </p:blipFill>
        <p:spPr>
          <a:xfrm>
            <a:off x="284691" y="217563"/>
            <a:ext cx="11585575" cy="15773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t="18109" r="25879" b="23726"/>
          <a:stretch/>
        </p:blipFill>
        <p:spPr>
          <a:xfrm>
            <a:off x="1141520" y="2038254"/>
            <a:ext cx="7900664" cy="37829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99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48" t="23203" r="35894" b="16206"/>
          <a:stretch/>
        </p:blipFill>
        <p:spPr>
          <a:xfrm>
            <a:off x="1222262" y="1621707"/>
            <a:ext cx="7128933" cy="42464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759" r="18367" b="82894"/>
          <a:stretch/>
        </p:blipFill>
        <p:spPr>
          <a:xfrm>
            <a:off x="107324" y="84665"/>
            <a:ext cx="11843008" cy="1456267"/>
          </a:xfrm>
          <a:prstGeom prst="rect">
            <a:avLst/>
          </a:prstGeom>
        </p:spPr>
      </p:pic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351195" y="602082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338" y="540033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059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575720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75920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7248128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9060160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559496" y="198884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equal sections is each square cut into?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59496" y="328672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of the sections are blue?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9496" y="422283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fraction of each square is blue?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573325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 these fractions equal?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61560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How do you get from one fraction to the next?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51784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23992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96200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96400" y="22768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1784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23992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896200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696400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8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524001" y="5868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524001" y="9011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1524001" y="121550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524001" y="6725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1524001" y="10726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1524001" y="14726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1524001" y="2057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23792" y="4293096"/>
            <a:ext cx="133350" cy="514350"/>
          </a:xfrm>
          <a:prstGeom prst="rect">
            <a:avLst/>
          </a:prstGeom>
          <a:noFill/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0" y="4293096"/>
            <a:ext cx="133350" cy="514350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8208" y="4293096"/>
            <a:ext cx="133350" cy="514350"/>
          </a:xfrm>
          <a:prstGeom prst="rect">
            <a:avLst/>
          </a:prstGeom>
          <a:noFill/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96401" y="4293096"/>
            <a:ext cx="276225" cy="5143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1524001" y="10154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1524001" y="19431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1524001" y="29146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1524001" y="38862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4439816" y="4941168"/>
            <a:ext cx="1512168" cy="432048"/>
            <a:chOff x="2915816" y="4941168"/>
            <a:chExt cx="1512168" cy="432048"/>
          </a:xfrm>
        </p:grpSpPr>
        <p:sp>
          <p:nvSpPr>
            <p:cNvPr id="51" name="Curved Up Arrow 50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419872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384032" y="4941168"/>
            <a:ext cx="1512168" cy="432048"/>
            <a:chOff x="4860032" y="4941168"/>
            <a:chExt cx="1512168" cy="432048"/>
          </a:xfrm>
        </p:grpSpPr>
        <p:sp>
          <p:nvSpPr>
            <p:cNvPr id="52" name="Curved Up Arrow 51"/>
            <p:cNvSpPr/>
            <p:nvPr/>
          </p:nvSpPr>
          <p:spPr>
            <a:xfrm>
              <a:off x="4860032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364088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8184232" y="4941168"/>
            <a:ext cx="1512168" cy="432048"/>
            <a:chOff x="6660232" y="4941168"/>
            <a:chExt cx="1512168" cy="432048"/>
          </a:xfrm>
        </p:grpSpPr>
        <p:sp>
          <p:nvSpPr>
            <p:cNvPr id="53" name="Curved Up Arrow 52"/>
            <p:cNvSpPr/>
            <p:nvPr/>
          </p:nvSpPr>
          <p:spPr>
            <a:xfrm>
              <a:off x="6660232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188852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  <p:sp>
        <p:nvSpPr>
          <p:cNvPr id="46" name="Footer Placeholder 7"/>
          <p:cNvSpPr txBox="1">
            <a:spLocks/>
          </p:cNvSpPr>
          <p:nvPr/>
        </p:nvSpPr>
        <p:spPr bwMode="auto">
          <a:xfrm>
            <a:off x="8712852" y="6255265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7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4995" y="5634770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833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59496" y="198884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equal sections is each square cut into?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59496" y="328672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of the sections are blue?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9496" y="422283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fraction of each square is blue?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573325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 these fractions equal?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61560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How do you get from one fraction to the next?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98170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02426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06682" y="22768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98170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02426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06682" y="34197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12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524001" y="5868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524001" y="9011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1524001" y="121550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524001" y="6725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1524001" y="10726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1524001" y="14726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1524001" y="2057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1524001" y="10154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1524001" y="19431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1524001" y="29146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1524001" y="38862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>
              <a:latin typeface="Arial" pitchFamily="34" charset="0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5015880" y="4941168"/>
            <a:ext cx="1512168" cy="432048"/>
            <a:chOff x="2915816" y="4941168"/>
            <a:chExt cx="1512168" cy="432048"/>
          </a:xfrm>
        </p:grpSpPr>
        <p:sp>
          <p:nvSpPr>
            <p:cNvPr id="51" name="Curved Up Arrow 50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419872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x3</a:t>
              </a:r>
            </a:p>
          </p:txBody>
        </p:sp>
      </p:grpSp>
      <p:grpSp>
        <p:nvGrpSpPr>
          <p:cNvPr id="3" name="Group 57"/>
          <p:cNvGrpSpPr/>
          <p:nvPr/>
        </p:nvGrpSpPr>
        <p:grpSpPr>
          <a:xfrm>
            <a:off x="7464152" y="4941168"/>
            <a:ext cx="1512168" cy="432048"/>
            <a:chOff x="4860032" y="4941168"/>
            <a:chExt cx="1512168" cy="432048"/>
          </a:xfrm>
        </p:grpSpPr>
        <p:sp>
          <p:nvSpPr>
            <p:cNvPr id="52" name="Curved Up Arrow 51"/>
            <p:cNvSpPr/>
            <p:nvPr/>
          </p:nvSpPr>
          <p:spPr>
            <a:xfrm>
              <a:off x="4860032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364088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x4</a:t>
              </a:r>
            </a:p>
          </p:txBody>
        </p:sp>
      </p:grpSp>
      <p:graphicFrame>
        <p:nvGraphicFramePr>
          <p:cNvPr id="47" name="Table 46"/>
          <p:cNvGraphicFramePr>
            <a:graphicFrameLocks noGrp="1"/>
          </p:cNvGraphicFramePr>
          <p:nvPr/>
        </p:nvGraphicFramePr>
        <p:xfrm>
          <a:off x="3647728" y="188640"/>
          <a:ext cx="1752600" cy="1714500"/>
        </p:xfrm>
        <a:graphic>
          <a:graphicData uri="http://schemas.openxmlformats.org/drawingml/2006/table">
            <a:tbl>
              <a:tblPr/>
              <a:tblGrid>
                <a:gridCol w="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/>
        </p:nvGraphicFramePr>
        <p:xfrm>
          <a:off x="6023992" y="188640"/>
          <a:ext cx="1752600" cy="1714500"/>
        </p:xfrm>
        <a:graphic>
          <a:graphicData uri="http://schemas.openxmlformats.org/drawingml/2006/table">
            <a:tbl>
              <a:tblPr/>
              <a:tblGrid>
                <a:gridCol w="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8375848" y="188640"/>
          <a:ext cx="1752600" cy="1714500"/>
        </p:xfrm>
        <a:graphic>
          <a:graphicData uri="http://schemas.openxmlformats.org/drawingml/2006/table">
            <a:tbl>
              <a:tblPr/>
              <a:tblGrid>
                <a:gridCol w="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83832" y="4293096"/>
            <a:ext cx="133350" cy="51435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88088" y="4293096"/>
            <a:ext cx="133350" cy="514350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04152" y="4293096"/>
            <a:ext cx="276225" cy="51435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1" y="10154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524001" y="1987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524001" y="29585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</a:endParaRPr>
          </a:p>
        </p:txBody>
      </p:sp>
      <p:sp>
        <p:nvSpPr>
          <p:cNvPr id="43" name="Footer Placeholder 7"/>
          <p:cNvSpPr txBox="1">
            <a:spLocks/>
          </p:cNvSpPr>
          <p:nvPr/>
        </p:nvSpPr>
        <p:spPr bwMode="auto">
          <a:xfrm>
            <a:off x="8692017" y="6388048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4160" y="5767553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115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24" y="2539550"/>
            <a:ext cx="7459599" cy="4014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097" y="196247"/>
            <a:ext cx="4493616" cy="2238200"/>
          </a:xfrm>
          <a:prstGeom prst="rect">
            <a:avLst/>
          </a:prstGeom>
        </p:spPr>
      </p:pic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8583951" y="637755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094" y="575706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091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142" y="1598646"/>
            <a:ext cx="5284272" cy="3957983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8184941" y="6322914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5273" y="566191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47137" y="952315"/>
            <a:ext cx="8460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We are promoting Mathematical Talk </a:t>
            </a:r>
          </a:p>
        </p:txBody>
      </p:sp>
    </p:spTree>
    <p:extLst>
      <p:ext uri="{BB962C8B-B14F-4D97-AF65-F5344CB8AC3E}">
        <p14:creationId xmlns:p14="http://schemas.microsoft.com/office/powerpoint/2010/main" val="221718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57804" y="87187"/>
            <a:ext cx="7517176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endParaRPr lang="en-GB" sz="2000" b="1" dirty="0">
              <a:solidFill>
                <a:srgbClr val="222222"/>
              </a:solidFill>
              <a:latin typeface="Effra"/>
            </a:endParaRPr>
          </a:p>
          <a:p>
            <a:pPr marL="342900" indent="-342900">
              <a:buAutoNum type="arabicPeriod"/>
            </a:pPr>
            <a:r>
              <a:rPr lang="en-GB" sz="2800" b="1" dirty="0">
                <a:solidFill>
                  <a:srgbClr val="FF0000"/>
                </a:solidFill>
              </a:rPr>
              <a:t>Promote a positive attitude to maths</a:t>
            </a:r>
          </a:p>
          <a:p>
            <a:pPr marL="342900" indent="-342900">
              <a:buAutoNum type="arabicPeriod"/>
            </a:pPr>
            <a:r>
              <a:rPr lang="en-GB" sz="2000" b="1" dirty="0"/>
              <a:t>Look at tables differently</a:t>
            </a:r>
          </a:p>
          <a:p>
            <a:pPr marL="342900" indent="-342900">
              <a:buAutoNum type="arabicPeriod"/>
            </a:pPr>
            <a:r>
              <a:rPr lang="en-GB" sz="2800" b="1" dirty="0">
                <a:solidFill>
                  <a:srgbClr val="FF0000"/>
                </a:solidFill>
              </a:rPr>
              <a:t>Ask your child to teach you maths</a:t>
            </a:r>
          </a:p>
          <a:p>
            <a:pPr marL="342900" indent="-342900">
              <a:buAutoNum type="arabicPeriod"/>
            </a:pPr>
            <a:r>
              <a:rPr lang="en-GB" sz="2000" b="1" dirty="0"/>
              <a:t>Encourage your </a:t>
            </a:r>
            <a:r>
              <a:rPr lang="en-GB" sz="2800" b="1" dirty="0"/>
              <a:t>child</a:t>
            </a:r>
            <a:r>
              <a:rPr lang="en-GB" sz="2000" b="1" dirty="0"/>
              <a:t> to be independent in maths</a:t>
            </a:r>
          </a:p>
          <a:p>
            <a:pPr marL="342900" indent="-342900">
              <a:buAutoNum type="arabicPeriod"/>
            </a:pPr>
            <a:r>
              <a:rPr lang="en-GB" sz="2800" b="1" dirty="0">
                <a:solidFill>
                  <a:srgbClr val="FF0000"/>
                </a:solidFill>
              </a:rPr>
              <a:t>Use maths with your child in daily life</a:t>
            </a:r>
          </a:p>
          <a:p>
            <a:pPr marL="342900" indent="-342900">
              <a:buAutoNum type="arabicPeriod"/>
            </a:pPr>
            <a:r>
              <a:rPr lang="en-GB" sz="2000" b="1" dirty="0"/>
              <a:t>Display maths work at home</a:t>
            </a:r>
          </a:p>
          <a:p>
            <a:pPr marL="342900" indent="-342900">
              <a:buAutoNum type="arabicPeriod"/>
            </a:pPr>
            <a:r>
              <a:rPr lang="en-GB" sz="2000" b="1" dirty="0"/>
              <a:t>Communicate with your child’s teacher</a:t>
            </a:r>
          </a:p>
          <a:p>
            <a:pPr marL="342900" indent="-342900">
              <a:buAutoNum type="arabicPeriod"/>
            </a:pPr>
            <a:r>
              <a:rPr lang="en-GB" sz="2000" b="1" dirty="0"/>
              <a:t>Play games that encourage mathematical thinking</a:t>
            </a:r>
          </a:p>
          <a:p>
            <a:endParaRPr lang="en-GB" sz="2000" b="1" dirty="0">
              <a:solidFill>
                <a:srgbClr val="222222"/>
              </a:solidFill>
              <a:latin typeface="Effra"/>
            </a:endParaRPr>
          </a:p>
          <a:p>
            <a:endParaRPr lang="en-GB" sz="2000" b="1" dirty="0">
              <a:solidFill>
                <a:srgbClr val="222222"/>
              </a:solidFill>
              <a:latin typeface="Effra"/>
            </a:endParaRPr>
          </a:p>
          <a:p>
            <a:r>
              <a:rPr lang="en-GB" sz="2000" b="1" u="sng" dirty="0">
                <a:solidFill>
                  <a:srgbClr val="222222"/>
                </a:solidFill>
                <a:latin typeface="Effra"/>
              </a:rPr>
              <a:t>Let us Remember: </a:t>
            </a:r>
          </a:p>
          <a:p>
            <a:endParaRPr lang="en-GB" sz="2000" b="1" dirty="0">
              <a:solidFill>
                <a:srgbClr val="222222"/>
              </a:solidFill>
              <a:latin typeface="Effra"/>
            </a:endParaRPr>
          </a:p>
          <a:p>
            <a:pPr marL="342900" indent="-342900">
              <a:buAutoNum type="arabicPeriod"/>
            </a:pPr>
            <a:r>
              <a:rPr lang="en-GB" sz="2400" b="1" dirty="0">
                <a:solidFill>
                  <a:srgbClr val="FF0000"/>
                </a:solidFill>
                <a:latin typeface="Effra"/>
              </a:rPr>
              <a:t>Children need to wonder and struggle</a:t>
            </a:r>
          </a:p>
          <a:p>
            <a:endParaRPr lang="en-GB" sz="2400" b="1" dirty="0">
              <a:solidFill>
                <a:srgbClr val="FF0000"/>
              </a:solidFill>
              <a:latin typeface="Effra"/>
            </a:endParaRPr>
          </a:p>
          <a:p>
            <a:r>
              <a:rPr lang="en-GB" sz="2000" b="1" dirty="0" smtClean="0">
                <a:solidFill>
                  <a:srgbClr val="222222"/>
                </a:solidFill>
                <a:latin typeface="Effra"/>
              </a:rPr>
              <a:t>2. You </a:t>
            </a:r>
            <a:r>
              <a:rPr lang="en-GB" sz="2000" b="1" dirty="0">
                <a:solidFill>
                  <a:srgbClr val="222222"/>
                </a:solidFill>
                <a:latin typeface="Effra"/>
              </a:rPr>
              <a:t>are </a:t>
            </a:r>
            <a:r>
              <a:rPr lang="en-GB" sz="3600" b="1" dirty="0">
                <a:solidFill>
                  <a:srgbClr val="222222"/>
                </a:solidFill>
                <a:latin typeface="Effra"/>
              </a:rPr>
              <a:t>not</a:t>
            </a:r>
            <a:r>
              <a:rPr lang="en-GB" sz="2000" b="1" dirty="0">
                <a:solidFill>
                  <a:srgbClr val="222222"/>
                </a:solidFill>
                <a:latin typeface="Effra"/>
              </a:rPr>
              <a:t> the answer key</a:t>
            </a:r>
          </a:p>
          <a:p>
            <a:pPr marL="342900" indent="-342900">
              <a:buAutoNum type="arabicPeriod"/>
            </a:pPr>
            <a:endParaRPr lang="en-GB" sz="2000" b="1" dirty="0">
              <a:solidFill>
                <a:srgbClr val="222222"/>
              </a:solidFill>
              <a:latin typeface="Effra"/>
            </a:endParaRPr>
          </a:p>
          <a:p>
            <a:r>
              <a:rPr lang="en-GB" sz="2000" b="1" dirty="0" smtClean="0">
                <a:solidFill>
                  <a:srgbClr val="222222"/>
                </a:solidFill>
                <a:latin typeface="Effra"/>
              </a:rPr>
              <a:t>3. Encourage </a:t>
            </a:r>
            <a:r>
              <a:rPr lang="en-GB" sz="2000" b="1" dirty="0">
                <a:solidFill>
                  <a:srgbClr val="222222"/>
                </a:solidFill>
                <a:latin typeface="Effra"/>
              </a:rPr>
              <a:t>their original ideas</a:t>
            </a:r>
          </a:p>
          <a:p>
            <a:pPr marL="342900" indent="-342900">
              <a:buAutoNum type="arabicPeriod"/>
            </a:pPr>
            <a:endParaRPr lang="en-GB" sz="2000" b="1" dirty="0">
              <a:solidFill>
                <a:srgbClr val="222222"/>
              </a:solidFill>
              <a:latin typeface="Effra"/>
            </a:endParaRPr>
          </a:p>
          <a:p>
            <a:pPr marL="342900" indent="-342900">
              <a:buAutoNum type="arabicPeriod"/>
            </a:pPr>
            <a:endParaRPr lang="en-GB" sz="2000" b="1" dirty="0">
              <a:solidFill>
                <a:srgbClr val="222222"/>
              </a:solidFill>
              <a:latin typeface="Effr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59" y="545340"/>
            <a:ext cx="1846470" cy="1077107"/>
          </a:xfrm>
          <a:prstGeom prst="rect">
            <a:avLst/>
          </a:prstGeom>
        </p:spPr>
      </p:pic>
      <p:sp>
        <p:nvSpPr>
          <p:cNvPr id="6" name="Footer Placeholder 7"/>
          <p:cNvSpPr txBox="1">
            <a:spLocks/>
          </p:cNvSpPr>
          <p:nvPr/>
        </p:nvSpPr>
        <p:spPr bwMode="auto">
          <a:xfrm>
            <a:off x="7978230" y="6243146"/>
            <a:ext cx="2689770" cy="299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4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434" y="5800442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196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8500824" y="6284885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967" y="5664390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507" y="146454"/>
            <a:ext cx="7431747" cy="43008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94312" y="5111080"/>
            <a:ext cx="7015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i="1" dirty="0" smtClean="0">
                <a:solidFill>
                  <a:srgbClr val="FF0000"/>
                </a:solidFill>
                <a:latin typeface="Lucida Calligraphy" panose="03010101010101010101" pitchFamily="66" charset="0"/>
              </a:rPr>
              <a:t>Your Feedback Please </a:t>
            </a:r>
            <a:endParaRPr lang="en-GB" sz="4400" b="1" i="1" dirty="0">
              <a:solidFill>
                <a:srgbClr val="FF0000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8077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1397</Words>
  <Application>Microsoft Office PowerPoint</Application>
  <PresentationFormat>Widescreen</PresentationFormat>
  <Paragraphs>485</Paragraphs>
  <Slides>48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3" baseType="lpstr">
      <vt:lpstr>Arial</vt:lpstr>
      <vt:lpstr>Calibri</vt:lpstr>
      <vt:lpstr>Calibri Light</vt:lpstr>
      <vt:lpstr>Cambria</vt:lpstr>
      <vt:lpstr>Cambria Math</vt:lpstr>
      <vt:lpstr>Century Gothic</vt:lpstr>
      <vt:lpstr>Comic Sans MS</vt:lpstr>
      <vt:lpstr>Effra</vt:lpstr>
      <vt:lpstr>Letter-join 6</vt:lpstr>
      <vt:lpstr>Lucida Calligraphy</vt:lpstr>
      <vt:lpstr>Symbol</vt:lpstr>
      <vt:lpstr>System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Long Multiplication –The Process </vt:lpstr>
      <vt:lpstr>Example</vt:lpstr>
      <vt:lpstr>Long Multiplication </vt:lpstr>
      <vt:lpstr>PowerPoint Presentation</vt:lpstr>
      <vt:lpstr>PowerPoint Presentation</vt:lpstr>
      <vt:lpstr>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is mental calculation important?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Renu Poddar</dc:creator>
  <cp:lastModifiedBy>Delia Jameson</cp:lastModifiedBy>
  <cp:revision>28</cp:revision>
  <dcterms:created xsi:type="dcterms:W3CDTF">2018-12-04T17:16:48Z</dcterms:created>
  <dcterms:modified xsi:type="dcterms:W3CDTF">2019-01-19T21:38:38Z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359f705-2ba0-454b-9cfc-6ce5bcaac040_Enabled">
    <vt:lpwstr>True</vt:lpwstr>
  </property>
  <property fmtid="{D5CDD505-2E9C-101B-9397-08002B2CF9AE}" pid="3" name="MSIP_Label_0359f705-2ba0-454b-9cfc-6ce5bcaac040_SiteId">
    <vt:lpwstr>68283f3b-8487-4c86-adb3-a5228f18b893</vt:lpwstr>
  </property>
  <property fmtid="{D5CDD505-2E9C-101B-9397-08002B2CF9AE}" pid="4" name="MSIP_Label_0359f705-2ba0-454b-9cfc-6ce5bcaac040_Owner">
    <vt:lpwstr>vikas.poddar1@vodafone.com</vt:lpwstr>
  </property>
  <property fmtid="{D5CDD505-2E9C-101B-9397-08002B2CF9AE}" pid="5" name="MSIP_Label_0359f705-2ba0-454b-9cfc-6ce5bcaac040_SetDate">
    <vt:lpwstr>2018-12-09T10:57:37.2442663Z</vt:lpwstr>
  </property>
  <property fmtid="{D5CDD505-2E9C-101B-9397-08002B2CF9AE}" pid="6" name="MSIP_Label_0359f705-2ba0-454b-9cfc-6ce5bcaac040_Name">
    <vt:lpwstr>C2 General</vt:lpwstr>
  </property>
  <property fmtid="{D5CDD505-2E9C-101B-9397-08002B2CF9AE}" pid="7" name="MSIP_Label_0359f705-2ba0-454b-9cfc-6ce5bcaac040_Application">
    <vt:lpwstr>Microsoft Azure Information Protection</vt:lpwstr>
  </property>
  <property fmtid="{D5CDD505-2E9C-101B-9397-08002B2CF9AE}" pid="8" name="MSIP_Label_0359f705-2ba0-454b-9cfc-6ce5bcaac040_Extended_MSFT_Method">
    <vt:lpwstr>Automatic</vt:lpwstr>
  </property>
  <property fmtid="{D5CDD505-2E9C-101B-9397-08002B2CF9AE}" pid="9" name="Sensitivity">
    <vt:lpwstr>C2 General</vt:lpwstr>
  </property>
</Properties>
</file>