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9" r:id="rId11"/>
    <p:sldId id="264" r:id="rId12"/>
    <p:sldId id="265" r:id="rId13"/>
    <p:sldId id="271" r:id="rId14"/>
    <p:sldId id="270" r:id="rId15"/>
    <p:sldId id="273" r:id="rId16"/>
    <p:sldId id="274" r:id="rId17"/>
    <p:sldId id="275" r:id="rId18"/>
    <p:sldId id="272" r:id="rId19"/>
    <p:sldId id="280" r:id="rId20"/>
    <p:sldId id="281" r:id="rId21"/>
    <p:sldId id="282" r:id="rId22"/>
    <p:sldId id="285" r:id="rId23"/>
    <p:sldId id="286" r:id="rId24"/>
    <p:sldId id="284" r:id="rId25"/>
    <p:sldId id="283" r:id="rId26"/>
    <p:sldId id="277" r:id="rId27"/>
    <p:sldId id="287" r:id="rId28"/>
    <p:sldId id="278" r:id="rId29"/>
    <p:sldId id="279" r:id="rId30"/>
    <p:sldId id="288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934" autoAdjust="0"/>
    <p:restoredTop sz="94660"/>
  </p:normalViewPr>
  <p:slideViewPr>
    <p:cSldViewPr snapToGrid="0">
      <p:cViewPr>
        <p:scale>
          <a:sx n="90" d="100"/>
          <a:sy n="90" d="100"/>
        </p:scale>
        <p:origin x="1740" y="5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3539A3-BCD9-4D7C-9CB5-A85AFED884EB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C565A1-1D43-4D45-90C1-B8C78481E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853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Everyone</a:t>
            </a:r>
            <a:r>
              <a:rPr lang="en-GB" baseline="0" dirty="0" smtClean="0"/>
              <a:t> completes starter: SEN to count up in steps of the different numbers and then use this to answer questions relating to the tables.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C565A1-1D43-4D45-90C1-B8C78481E37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8469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Teacher goes through these as examples.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C565A1-1D43-4D45-90C1-B8C78481E37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2747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MA/HA</a:t>
            </a:r>
            <a:r>
              <a:rPr lang="en-GB" baseline="0" dirty="0" smtClean="0"/>
              <a:t> fluency.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C565A1-1D43-4D45-90C1-B8C78481E37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3847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Ha extension</a:t>
            </a:r>
          </a:p>
          <a:p>
            <a:pPr marL="171450" indent="-171450">
              <a:buFontTx/>
              <a:buChar char="-"/>
            </a:pPr>
            <a:r>
              <a:rPr lang="en-GB" baseline="0" dirty="0" smtClean="0"/>
              <a:t>Measures</a:t>
            </a:r>
          </a:p>
          <a:p>
            <a:pPr marL="171450" indent="-171450">
              <a:buFontTx/>
              <a:buChar char="-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C565A1-1D43-4D45-90C1-B8C78481E371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4655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 smtClean="0"/>
              <a:t>Use of equipment for SEN (labelled starfish – 5 legs, human, 2 legs) people and starfish given to </a:t>
            </a:r>
            <a:r>
              <a:rPr lang="en-GB" baseline="0" dirty="0" err="1" smtClean="0"/>
              <a:t>sen.</a:t>
            </a:r>
            <a:r>
              <a:rPr lang="en-GB" baseline="0" dirty="0" smtClean="0"/>
              <a:t> Everyone starts on this problem. Model how to write down multiples of 2 and 5. and find examples pf </a:t>
            </a:r>
            <a:r>
              <a:rPr lang="en-GB" baseline="0" dirty="0" err="1" smtClean="0"/>
              <a:t>mutliples</a:t>
            </a:r>
            <a:r>
              <a:rPr lang="en-GB" baseline="0" dirty="0" smtClean="0"/>
              <a:t> or 2 and 5 that add to 28. e.g. 4 starfish x 5 legs is 20 and then four children to make 8 legs. Can they find any more?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C565A1-1D43-4D45-90C1-B8C78481E371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1549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7760-77EC-4FC1-8387-AEAFE51934EE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5B4C9-6917-4CBA-A067-DABD59DEF8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316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7760-77EC-4FC1-8387-AEAFE51934EE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5B4C9-6917-4CBA-A067-DABD59DEF8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868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7760-77EC-4FC1-8387-AEAFE51934EE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5B4C9-6917-4CBA-A067-DABD59DEF8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642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7760-77EC-4FC1-8387-AEAFE51934EE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5B4C9-6917-4CBA-A067-DABD59DEF8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854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7760-77EC-4FC1-8387-AEAFE51934EE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5B4C9-6917-4CBA-A067-DABD59DEF8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394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7760-77EC-4FC1-8387-AEAFE51934EE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5B4C9-6917-4CBA-A067-DABD59DEF8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490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7760-77EC-4FC1-8387-AEAFE51934EE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5B4C9-6917-4CBA-A067-DABD59DEF8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51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7760-77EC-4FC1-8387-AEAFE51934EE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5B4C9-6917-4CBA-A067-DABD59DEF8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347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7760-77EC-4FC1-8387-AEAFE51934EE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5B4C9-6917-4CBA-A067-DABD59DEF8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718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7760-77EC-4FC1-8387-AEAFE51934EE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5B4C9-6917-4CBA-A067-DABD59DEF8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562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67760-77EC-4FC1-8387-AEAFE51934EE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5B4C9-6917-4CBA-A067-DABD59DEF8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226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67760-77EC-4FC1-8387-AEAFE51934EE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5B4C9-6917-4CBA-A067-DABD59DEF8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943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olmath4kids.com/quizzes/multiplication" TargetMode="External"/><Relationship Id="rId2" Type="http://schemas.openxmlformats.org/officeDocument/2006/relationships/hyperlink" Target="https://www.mathsisfun.com/timestable.htm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Maths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Multiplication and Division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880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6.07.2020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u="sng" dirty="0" smtClean="0"/>
              <a:t>LO: To use our 6x, 9x and 7x table to solve other calculations</a:t>
            </a:r>
            <a:endParaRPr lang="en-GB" sz="4800" u="sng" dirty="0"/>
          </a:p>
        </p:txBody>
      </p:sp>
    </p:spTree>
    <p:extLst>
      <p:ext uri="{BB962C8B-B14F-4D97-AF65-F5344CB8AC3E}">
        <p14:creationId xmlns:p14="http://schemas.microsoft.com/office/powerpoint/2010/main" val="407615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Go to: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Mixed multiplication Test (6x, 7x, 9x)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www.mathsisfun.com/timestable.html</a:t>
            </a:r>
            <a:endParaRPr lang="en-GB" dirty="0" smtClean="0"/>
          </a:p>
          <a:p>
            <a:pPr marL="0" indent="0">
              <a:buNone/>
            </a:pPr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www.coolmath4kids.com/quizzes/multiplication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Or simply get a parent to test you. 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90500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920211" cy="162877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914400" lvl="1" indent="-457200">
              <a:buAutoNum type="arabicPlain" startAt="6"/>
            </a:pPr>
            <a:r>
              <a:rPr lang="en-GB" dirty="0" smtClean="0"/>
              <a:t>12	18	24	30	36	42	48	54	60	66	72</a:t>
            </a:r>
          </a:p>
          <a:p>
            <a:pPr marL="914400" lvl="1" indent="-457200">
              <a:buAutoNum type="arabicPlain" startAt="6"/>
            </a:pPr>
            <a:r>
              <a:rPr lang="en-GB" dirty="0" smtClean="0"/>
              <a:t>14	21	28	35	42	49	56	63	70	77	84</a:t>
            </a:r>
          </a:p>
          <a:p>
            <a:pPr marL="914400" lvl="1" indent="-457200">
              <a:buAutoNum type="arabicPlain" startAt="6"/>
            </a:pPr>
            <a:r>
              <a:rPr lang="en-GB" dirty="0" smtClean="0"/>
              <a:t>16	24	32	40	48	56	64	72	80	88	96</a:t>
            </a:r>
          </a:p>
          <a:p>
            <a:pPr marL="457200" lvl="1" indent="0">
              <a:buNone/>
            </a:pPr>
            <a:r>
              <a:rPr lang="en-GB" dirty="0" smtClean="0"/>
              <a:t>9	18	27	36	45	56	63	72	81	90	99	108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079500" y="4000500"/>
            <a:ext cx="98679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Questions</a:t>
            </a:r>
          </a:p>
          <a:p>
            <a:pPr marL="342900" indent="-342900">
              <a:buFont typeface="+mj-lt"/>
              <a:buAutoNum type="alphaUcPeriod"/>
            </a:pPr>
            <a:r>
              <a:rPr lang="en-GB" dirty="0" smtClean="0"/>
              <a:t>Is there any number which is a multiple of 6, 7, 8 and 9</a:t>
            </a:r>
          </a:p>
          <a:p>
            <a:pPr marL="342900" indent="-342900">
              <a:buFont typeface="+mj-lt"/>
              <a:buAutoNum type="alphaUcPeriod"/>
            </a:pPr>
            <a:r>
              <a:rPr lang="en-GB" dirty="0" smtClean="0"/>
              <a:t>Does any number/s appear in more than 2 sets of tables? What multiplication facts are these the answers to?</a:t>
            </a:r>
          </a:p>
          <a:p>
            <a:pPr marL="342900" indent="-342900">
              <a:buFont typeface="+mj-lt"/>
              <a:buAutoNum type="alphaUcPeriod"/>
            </a:pPr>
            <a:r>
              <a:rPr lang="en-GB" dirty="0" smtClean="0"/>
              <a:t>What do you notice about the multiples of 6 and 8? </a:t>
            </a:r>
          </a:p>
          <a:p>
            <a:pPr marL="342900" indent="-342900">
              <a:buFont typeface="+mj-lt"/>
              <a:buAutoNum type="alphaUcPeriod"/>
            </a:pPr>
            <a:r>
              <a:rPr lang="en-GB" dirty="0" smtClean="0"/>
              <a:t>Are all the multiples of 6 multiples of any other numbers</a:t>
            </a:r>
          </a:p>
          <a:p>
            <a:pPr marL="342900" indent="-342900">
              <a:buFont typeface="+mj-lt"/>
              <a:buAutoNum type="alphaUcPeriod"/>
            </a:pPr>
            <a:r>
              <a:rPr lang="en-GB" dirty="0" smtClean="0"/>
              <a:t>Are all the multiples of 9 multiples of any other numbers? </a:t>
            </a:r>
          </a:p>
          <a:p>
            <a:pPr marL="342900" indent="-342900">
              <a:buFont typeface="+mj-lt"/>
              <a:buAutoNum type="alphaUcPeriod"/>
            </a:pPr>
            <a:r>
              <a:rPr lang="en-GB" dirty="0" smtClean="0"/>
              <a:t>What do you notice about the multiples of 7?</a:t>
            </a:r>
          </a:p>
          <a:p>
            <a:pPr marL="342900" indent="-342900">
              <a:buFont typeface="+mj-lt"/>
              <a:buAutoNum type="alphaUcPeriod"/>
            </a:pPr>
            <a:endParaRPr lang="en-GB" dirty="0" smtClean="0"/>
          </a:p>
          <a:p>
            <a:pPr marL="342900" indent="-342900">
              <a:buFont typeface="+mj-lt"/>
              <a:buAutoNum type="alphaUcPeriod"/>
            </a:pPr>
            <a:endParaRPr lang="en-GB" dirty="0" smtClean="0"/>
          </a:p>
          <a:p>
            <a:endParaRPr lang="en-GB" dirty="0" smtClean="0"/>
          </a:p>
          <a:p>
            <a:pPr marL="342900" indent="-342900">
              <a:buAutoNum type="alphaL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447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 x 6 = 18					6 x 9= 54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0005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Use this to work out: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6 x 3=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30 x 6= </a:t>
            </a:r>
          </a:p>
          <a:p>
            <a:pPr marL="0" indent="0">
              <a:buNone/>
            </a:pPr>
            <a:r>
              <a:rPr lang="en-GB" dirty="0" smtClean="0"/>
              <a:t>300 x 6=</a:t>
            </a:r>
          </a:p>
          <a:p>
            <a:pPr marL="0" indent="0">
              <a:buNone/>
            </a:pPr>
            <a:r>
              <a:rPr lang="en-GB" dirty="0" smtClean="0"/>
              <a:t>3000 x 6=</a:t>
            </a:r>
          </a:p>
          <a:p>
            <a:pPr marL="0" indent="0">
              <a:buNone/>
            </a:pPr>
            <a:r>
              <a:rPr lang="en-GB" dirty="0" smtClean="0"/>
              <a:t>60 x 3=</a:t>
            </a:r>
          </a:p>
          <a:p>
            <a:pPr marL="0" indent="0">
              <a:buNone/>
            </a:pPr>
            <a:r>
              <a:rPr lang="en-GB" dirty="0" smtClean="0"/>
              <a:t>600 x 3=</a:t>
            </a:r>
          </a:p>
          <a:p>
            <a:pPr marL="0" indent="0">
              <a:buNone/>
            </a:pPr>
            <a:r>
              <a:rPr lang="en-GB" dirty="0" smtClean="0"/>
              <a:t>6000 x 3=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200900" y="1825625"/>
            <a:ext cx="30988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this to work out:</a:t>
            </a:r>
          </a:p>
          <a:p>
            <a:endParaRPr lang="en-GB" dirty="0"/>
          </a:p>
          <a:p>
            <a:r>
              <a:rPr lang="en-GB" sz="4000" dirty="0" smtClean="0"/>
              <a:t>9 x 6=</a:t>
            </a:r>
          </a:p>
          <a:p>
            <a:r>
              <a:rPr lang="en-GB" sz="4000" dirty="0" smtClean="0"/>
              <a:t>60 x 9=</a:t>
            </a:r>
          </a:p>
          <a:p>
            <a:r>
              <a:rPr lang="en-GB" sz="4000" dirty="0" smtClean="0"/>
              <a:t>600 x 90=</a:t>
            </a:r>
          </a:p>
          <a:p>
            <a:r>
              <a:rPr lang="en-GB" sz="4000" dirty="0" smtClean="0"/>
              <a:t>6000 x 9=</a:t>
            </a:r>
          </a:p>
          <a:p>
            <a:r>
              <a:rPr lang="en-GB" sz="4000" dirty="0" smtClean="0"/>
              <a:t>90 x 6=</a:t>
            </a:r>
          </a:p>
          <a:p>
            <a:r>
              <a:rPr lang="en-GB" sz="4000" dirty="0" smtClean="0"/>
              <a:t>900 x 6=</a:t>
            </a:r>
          </a:p>
          <a:p>
            <a:r>
              <a:rPr lang="en-GB" sz="4000" dirty="0" smtClean="0"/>
              <a:t>9000 x 6=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68115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 x 7 =							7 x 9=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Use this to work out:				Use this to work out: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30 x 7=</a:t>
            </a:r>
          </a:p>
          <a:p>
            <a:pPr marL="0" indent="0">
              <a:buNone/>
            </a:pPr>
            <a:r>
              <a:rPr lang="en-GB" dirty="0" smtClean="0"/>
              <a:t>300 x 7=</a:t>
            </a:r>
          </a:p>
          <a:p>
            <a:pPr marL="0" indent="0">
              <a:buNone/>
            </a:pPr>
            <a:r>
              <a:rPr lang="en-GB" dirty="0" smtClean="0"/>
              <a:t>3000 x 7=</a:t>
            </a:r>
          </a:p>
          <a:p>
            <a:pPr marL="0" indent="0">
              <a:buNone/>
            </a:pPr>
            <a:r>
              <a:rPr lang="en-GB" dirty="0" smtClean="0"/>
              <a:t>7 x 3=</a:t>
            </a:r>
          </a:p>
          <a:p>
            <a:pPr marL="0" indent="0">
              <a:buNone/>
            </a:pPr>
            <a:r>
              <a:rPr lang="en-GB" dirty="0" smtClean="0"/>
              <a:t>70 x 3=</a:t>
            </a:r>
          </a:p>
          <a:p>
            <a:pPr marL="0" indent="0">
              <a:buNone/>
            </a:pPr>
            <a:r>
              <a:rPr lang="en-GB" dirty="0" smtClean="0"/>
              <a:t>700 x 3=</a:t>
            </a:r>
          </a:p>
          <a:p>
            <a:pPr marL="0" indent="0">
              <a:buNone/>
            </a:pPr>
            <a:r>
              <a:rPr lang="en-GB" dirty="0" smtClean="0"/>
              <a:t>7000x 3=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518400" y="2933700"/>
            <a:ext cx="27813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70 x 9=</a:t>
            </a:r>
          </a:p>
          <a:p>
            <a:r>
              <a:rPr lang="en-GB" dirty="0" smtClean="0"/>
              <a:t>700 x9=</a:t>
            </a:r>
          </a:p>
          <a:p>
            <a:r>
              <a:rPr lang="en-GB" dirty="0" smtClean="0"/>
              <a:t>7000 x9=</a:t>
            </a:r>
          </a:p>
          <a:p>
            <a:r>
              <a:rPr lang="en-GB" dirty="0" smtClean="0"/>
              <a:t>9 x 7=</a:t>
            </a:r>
          </a:p>
          <a:p>
            <a:r>
              <a:rPr lang="en-GB" dirty="0" smtClean="0"/>
              <a:t>90 x 7=</a:t>
            </a:r>
          </a:p>
          <a:p>
            <a:r>
              <a:rPr lang="en-GB" dirty="0" smtClean="0"/>
              <a:t>900 x 7=</a:t>
            </a:r>
          </a:p>
          <a:p>
            <a:r>
              <a:rPr lang="en-GB" dirty="0" smtClean="0"/>
              <a:t>9000 x 7 =</a:t>
            </a:r>
          </a:p>
          <a:p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00851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Fluency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For each of these calculations, show the basic multiplication fact that you used to help you.</a:t>
            </a:r>
          </a:p>
          <a:p>
            <a:pPr marL="514350" indent="-514350">
              <a:buAutoNum type="alphaLcParenR"/>
            </a:pPr>
            <a:r>
              <a:rPr lang="en-GB" dirty="0" smtClean="0"/>
              <a:t>400 x 9=		g) 80 x 7=		m) 60 x 30=		s) 50 x 600</a:t>
            </a:r>
          </a:p>
          <a:p>
            <a:pPr marL="514350" indent="-514350">
              <a:buAutoNum type="alphaLcParenR"/>
            </a:pPr>
            <a:r>
              <a:rPr lang="en-GB" dirty="0" smtClean="0"/>
              <a:t>300 x 7=		h) 90 x60=		n) 40 x 60=		 t) 900 x 8=</a:t>
            </a:r>
          </a:p>
          <a:p>
            <a:pPr marL="514350" indent="-514350">
              <a:buAutoNum type="alphaLcParenR"/>
            </a:pPr>
            <a:r>
              <a:rPr lang="en-GB" dirty="0" smtClean="0"/>
              <a:t>10 x 60=		</a:t>
            </a:r>
            <a:r>
              <a:rPr lang="en-GB" dirty="0" err="1" smtClean="0"/>
              <a:t>i</a:t>
            </a:r>
            <a:r>
              <a:rPr lang="en-GB" dirty="0" smtClean="0"/>
              <a:t>) 80 x 70=		o) 70 x 6=		u) 40 x 60=</a:t>
            </a:r>
          </a:p>
          <a:p>
            <a:pPr marL="514350" indent="-514350">
              <a:buAutoNum type="alphaLcParenR"/>
            </a:pPr>
            <a:r>
              <a:rPr lang="en-GB" dirty="0" smtClean="0"/>
              <a:t>60 x 6=		j) 40 x 6=		p) 400 x 7=		v) 500 x 7=</a:t>
            </a:r>
          </a:p>
          <a:p>
            <a:pPr marL="514350" indent="-514350">
              <a:buAutoNum type="alphaLcParenR"/>
            </a:pPr>
            <a:r>
              <a:rPr lang="en-GB" dirty="0" smtClean="0"/>
              <a:t>60 x 70=		k) 7 x 40=		q) 500 x 9=		w) 70x 80=</a:t>
            </a:r>
          </a:p>
          <a:p>
            <a:pPr marL="514350" indent="-514350">
              <a:buAutoNum type="alphaLcParenR"/>
            </a:pPr>
            <a:r>
              <a:rPr lang="en-GB" dirty="0" smtClean="0"/>
              <a:t>80 x 9=		l) 90 x 9=		r) 700 x 80=		x) 600 x 7=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019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many days in 25 weeks?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235700" cy="435133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 smtClean="0"/>
              <a:t>There are _______ in a week.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____ x 7 = 35</a:t>
            </a:r>
          </a:p>
          <a:p>
            <a:pPr marL="0" indent="0">
              <a:buNone/>
            </a:pPr>
            <a:r>
              <a:rPr lang="en-GB" dirty="0" smtClean="0"/>
              <a:t>There are _____ days in 5 weeks.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20 x 7=</a:t>
            </a:r>
          </a:p>
          <a:p>
            <a:pPr marL="0" indent="0">
              <a:buNone/>
            </a:pPr>
            <a:r>
              <a:rPr lang="en-GB" dirty="0" smtClean="0"/>
              <a:t>There are _____ days in 20 weeks.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____ + ______ =_____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Therefore there are ______ days in 25 weeks.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127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Children are being organised into rows as follows.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394700" cy="435133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 smtClean="0"/>
              <a:t>In each row there are 4 girls and 5 boys which means there are 9 children in each row. 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How many children in 6 rows?</a:t>
            </a:r>
          </a:p>
          <a:p>
            <a:pPr marL="0" indent="0">
              <a:buNone/>
            </a:pPr>
            <a:r>
              <a:rPr lang="en-GB" dirty="0" smtClean="0"/>
              <a:t>How many boys in 6 rows?</a:t>
            </a:r>
          </a:p>
          <a:p>
            <a:pPr marL="0" indent="0">
              <a:buNone/>
            </a:pPr>
            <a:r>
              <a:rPr lang="en-GB" dirty="0" smtClean="0"/>
              <a:t>How many girls in 6 rows?</a:t>
            </a:r>
          </a:p>
          <a:p>
            <a:pPr marL="0" indent="0">
              <a:buNone/>
            </a:pPr>
            <a:r>
              <a:rPr lang="en-GB" dirty="0" smtClean="0"/>
              <a:t>How many children in 10 rows? </a:t>
            </a:r>
          </a:p>
          <a:p>
            <a:pPr marL="0" indent="0">
              <a:buNone/>
            </a:pPr>
            <a:r>
              <a:rPr lang="en-GB" dirty="0" smtClean="0"/>
              <a:t>How many boys in 10 rows?</a:t>
            </a:r>
          </a:p>
          <a:p>
            <a:pPr marL="0" indent="0">
              <a:buNone/>
            </a:pPr>
            <a:r>
              <a:rPr lang="en-GB" dirty="0" smtClean="0"/>
              <a:t>How many girls in 10 rows?</a:t>
            </a:r>
          </a:p>
          <a:p>
            <a:pPr marL="0" indent="0">
              <a:buNone/>
            </a:pPr>
            <a:r>
              <a:rPr lang="en-GB" dirty="0" smtClean="0"/>
              <a:t>How many children in 60 rows?</a:t>
            </a:r>
          </a:p>
          <a:p>
            <a:pPr marL="0" indent="0">
              <a:buNone/>
            </a:pPr>
            <a:r>
              <a:rPr lang="en-GB" dirty="0" smtClean="0"/>
              <a:t>How many boys in 60  rows?</a:t>
            </a:r>
          </a:p>
          <a:p>
            <a:pPr marL="0" indent="0">
              <a:buNone/>
            </a:pPr>
            <a:r>
              <a:rPr lang="en-GB" dirty="0" smtClean="0"/>
              <a:t>How many girls in 60 rows?</a:t>
            </a:r>
          </a:p>
          <a:p>
            <a:pPr marL="0" indent="0">
              <a:buNone/>
            </a:pPr>
            <a:r>
              <a:rPr lang="en-GB" dirty="0" smtClean="0"/>
              <a:t>How many children in 100 rows?</a:t>
            </a:r>
          </a:p>
          <a:p>
            <a:pPr marL="0" indent="0">
              <a:buNone/>
            </a:pPr>
            <a:r>
              <a:rPr lang="en-GB" dirty="0" smtClean="0"/>
              <a:t>How many girls in 100 rows?</a:t>
            </a:r>
          </a:p>
          <a:p>
            <a:pPr marL="0" indent="0">
              <a:buNone/>
            </a:pPr>
            <a:r>
              <a:rPr lang="en-GB" dirty="0" smtClean="0"/>
              <a:t>How many boys? </a:t>
            </a:r>
          </a:p>
          <a:p>
            <a:pPr marL="0" indent="0">
              <a:buNone/>
            </a:pPr>
            <a:endParaRPr lang="en-GB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5727700" y="2692400"/>
            <a:ext cx="378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Draw a quick visual representation of this problem.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357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7</a:t>
            </a:r>
            <a:r>
              <a:rPr lang="en-GB" b="1" u="sng" dirty="0" smtClean="0"/>
              <a:t>.7.2020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LO: To use bar models to solve multiplication word problems 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456" y="2564967"/>
            <a:ext cx="4964978" cy="3738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66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Next Step</a:t>
            </a:r>
            <a:endParaRPr lang="en-GB" b="1" u="sng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8741" y="1859816"/>
            <a:ext cx="5552952" cy="378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224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4362" y="365124"/>
            <a:ext cx="3894138" cy="5634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11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6872" y="135371"/>
            <a:ext cx="7970195" cy="5942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904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 algn="ctr"/>
            <a:r>
              <a:rPr lang="en-GB" dirty="0" smtClean="0"/>
              <a:t>What multiplication facts match the following bar- models? 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5559" y="2153582"/>
            <a:ext cx="5374824" cy="34852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7032" y="1891145"/>
            <a:ext cx="28575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930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7618" y="2540794"/>
            <a:ext cx="6033655" cy="3518261"/>
          </a:xfrm>
        </p:spPr>
        <p:txBody>
          <a:bodyPr/>
          <a:lstStyle/>
          <a:p>
            <a:r>
              <a:rPr lang="en-GB" dirty="0" smtClean="0"/>
              <a:t>Use a bar-model to represent these multiplication word problems.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8177" y="365125"/>
            <a:ext cx="4546991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99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3424" y="89189"/>
            <a:ext cx="5089928" cy="6173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641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570764" y="365125"/>
            <a:ext cx="7328710" cy="628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14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5709" y="449406"/>
            <a:ext cx="9331709" cy="5984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56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Wednesday 8</a:t>
            </a:r>
            <a:r>
              <a:rPr lang="en-GB" smtClean="0"/>
              <a:t>th</a:t>
            </a:r>
            <a:r>
              <a:rPr lang="en-GB" dirty="0" smtClean="0"/>
              <a:t> - </a:t>
            </a:r>
            <a:r>
              <a:rPr lang="en-GB" dirty="0" smtClean="0"/>
              <a:t>Multiplication Assessment.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44279" y="1373044"/>
            <a:ext cx="4503794" cy="5261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387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6499" y="135371"/>
            <a:ext cx="6355303" cy="63300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3274" y="523730"/>
            <a:ext cx="4886325" cy="185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758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28449" y="2283186"/>
            <a:ext cx="9009907" cy="3397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26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5281" y="236969"/>
            <a:ext cx="5441483" cy="5903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618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199" y="1214220"/>
            <a:ext cx="9600707" cy="3754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592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36969"/>
            <a:ext cx="5987473" cy="6495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76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Thursday </a:t>
            </a:r>
            <a:r>
              <a:rPr lang="en-GB" b="1" u="sng" dirty="0"/>
              <a:t>9</a:t>
            </a:r>
            <a:r>
              <a:rPr lang="en-GB" b="1" u="sng" baseline="30000" dirty="0" smtClean="0"/>
              <a:t>th</a:t>
            </a:r>
            <a:r>
              <a:rPr lang="en-GB" b="1" u="sng" dirty="0" smtClean="0"/>
              <a:t> July</a:t>
            </a:r>
            <a:r>
              <a:rPr lang="en-GB" b="1" u="sng" dirty="0" smtClean="0"/>
              <a:t> 2020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 smtClean="0"/>
              <a:t>LO: To solve problems relating  to the multiplication tables.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3441" y="2236357"/>
            <a:ext cx="6457574" cy="429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04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22195" y="166230"/>
            <a:ext cx="9966000" cy="5207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192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to solve this: 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Write out the 2x and the 5 x table.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Look for multiples of 2 and 5 that add together to make 28.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3000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LO: To solve problems relating to the 7x tables.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5751" y="2048235"/>
            <a:ext cx="10373303" cy="4371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518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690688"/>
            <a:ext cx="10818181" cy="2623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78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u="sng" dirty="0" err="1" smtClean="0"/>
              <a:t>Zios</a:t>
            </a:r>
            <a:r>
              <a:rPr lang="en-GB" u="sng" dirty="0" smtClean="0"/>
              <a:t> and </a:t>
            </a:r>
            <a:r>
              <a:rPr lang="en-GB" u="sng" dirty="0" err="1" smtClean="0"/>
              <a:t>Zepts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What do we need to do to solve this?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Multiples of 3 and multiples of 7.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We need to find a multiple of 3 and a multiple of 7 that add together to make 52.</a:t>
            </a:r>
          </a:p>
          <a:p>
            <a:pPr marL="0" indent="0">
              <a:buNone/>
            </a:pPr>
            <a:r>
              <a:rPr lang="en-GB" dirty="0" smtClean="0"/>
              <a:t>Here they are:</a:t>
            </a:r>
          </a:p>
          <a:p>
            <a:pPr marL="0" indent="0">
              <a:buNone/>
            </a:pPr>
            <a:r>
              <a:rPr lang="en-GB" dirty="0" smtClean="0"/>
              <a:t>3 +49=52 (1 x 3+ 7 x 7) and so that means 1 Zio and 7 </a:t>
            </a:r>
            <a:r>
              <a:rPr lang="en-GB" dirty="0" err="1" smtClean="0"/>
              <a:t>Zepts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45+ 7=52 (15 x 3+ 1 x 7) and so that means 15 Zio and 1 </a:t>
            </a:r>
            <a:r>
              <a:rPr lang="en-GB" dirty="0" err="1" smtClean="0"/>
              <a:t>Zept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24+28=52 ( 8 x3 + 4x 7) and so this means 8 </a:t>
            </a:r>
            <a:r>
              <a:rPr lang="en-GB" dirty="0" err="1" smtClean="0"/>
              <a:t>Zios</a:t>
            </a:r>
            <a:r>
              <a:rPr lang="en-GB" dirty="0" smtClean="0"/>
              <a:t> and 4 </a:t>
            </a:r>
            <a:r>
              <a:rPr lang="en-GB" dirty="0" err="1" smtClean="0"/>
              <a:t>Zepts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001" y="0"/>
            <a:ext cx="11241998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06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3458</TotalTime>
  <Words>747</Words>
  <Application>Microsoft Office PowerPoint</Application>
  <PresentationFormat>Widescreen</PresentationFormat>
  <Paragraphs>134</Paragraphs>
  <Slides>30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Maths</vt:lpstr>
      <vt:lpstr>6.07.2020</vt:lpstr>
      <vt:lpstr>Go to: </vt:lpstr>
      <vt:lpstr>Starter. </vt:lpstr>
      <vt:lpstr>3 x 6 = 18     6 x 9= 54</vt:lpstr>
      <vt:lpstr>3 x 7 =       7 x 9=</vt:lpstr>
      <vt:lpstr>Fluency</vt:lpstr>
      <vt:lpstr>How many days in 25 weeks?</vt:lpstr>
      <vt:lpstr>Children are being organised into rows as follows. </vt:lpstr>
      <vt:lpstr>7.7.2020</vt:lpstr>
      <vt:lpstr>Next Step</vt:lpstr>
      <vt:lpstr>PowerPoint Presentation</vt:lpstr>
      <vt:lpstr>PowerPoint Presentation</vt:lpstr>
      <vt:lpstr>What multiplication facts match the following bar- models?  </vt:lpstr>
      <vt:lpstr>Use a bar-model to represent these multiplication word problems. </vt:lpstr>
      <vt:lpstr>PowerPoint Presentation</vt:lpstr>
      <vt:lpstr>PowerPoint Presentation</vt:lpstr>
      <vt:lpstr>PowerPoint Presentation</vt:lpstr>
      <vt:lpstr>Wednesday 8th - Multiplication Assessment.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Thursday 9th July 2020</vt:lpstr>
      <vt:lpstr>PowerPoint Presentation</vt:lpstr>
      <vt:lpstr>How to solve this: </vt:lpstr>
      <vt:lpstr>LO: To solve problems relating to the 7x tables. </vt:lpstr>
      <vt:lpstr>PowerPoint Presentation</vt:lpstr>
      <vt:lpstr>   Zios and Zepts What do we need to do to solve this?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</dc:title>
  <dc:creator>Joanna Tomsky</dc:creator>
  <cp:lastModifiedBy>Joanna Tomsky</cp:lastModifiedBy>
  <cp:revision>28</cp:revision>
  <dcterms:created xsi:type="dcterms:W3CDTF">2019-11-22T14:09:50Z</dcterms:created>
  <dcterms:modified xsi:type="dcterms:W3CDTF">2020-07-06T07:54:22Z</dcterms:modified>
</cp:coreProperties>
</file>