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4"/>
  </p:notesMasterIdLst>
  <p:sldIdLst>
    <p:sldId id="256" r:id="rId3"/>
    <p:sldId id="258" r:id="rId4"/>
    <p:sldId id="257"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varScale="1">
        <p:scale>
          <a:sx n="109" d="100"/>
          <a:sy n="109" d="100"/>
        </p:scale>
        <p:origin x="61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5C92BC-3D76-4D57-98BA-A6E265EC46BF}" type="datetimeFigureOut">
              <a:rPr lang="en-GB" smtClean="0"/>
              <a:t>19/06/2020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95F98A-38A2-4530-B248-E80E37299FFB}" type="slidenum">
              <a:rPr lang="en-GB" smtClean="0"/>
              <a:t>‹#›</a:t>
            </a:fld>
            <a:endParaRPr lang="en-GB"/>
          </a:p>
        </p:txBody>
      </p:sp>
    </p:spTree>
    <p:extLst>
      <p:ext uri="{BB962C8B-B14F-4D97-AF65-F5344CB8AC3E}">
        <p14:creationId xmlns:p14="http://schemas.microsoft.com/office/powerpoint/2010/main" val="32435281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a:t>
            </a:r>
            <a:r>
              <a:rPr lang="en-GB" baseline="0" dirty="0" smtClean="0"/>
              <a:t> map is also available to download on the school website and is named ‘USA Map’ for you to draw on.</a:t>
            </a:r>
            <a:endParaRPr lang="en-GB" dirty="0"/>
          </a:p>
        </p:txBody>
      </p:sp>
      <p:sp>
        <p:nvSpPr>
          <p:cNvPr id="4" name="Slide Number Placeholder 3"/>
          <p:cNvSpPr>
            <a:spLocks noGrp="1"/>
          </p:cNvSpPr>
          <p:nvPr>
            <p:ph type="sldNum" sz="quarter" idx="10"/>
          </p:nvPr>
        </p:nvSpPr>
        <p:spPr/>
        <p:txBody>
          <a:bodyPr/>
          <a:lstStyle/>
          <a:p>
            <a:fld id="{7195F98A-38A2-4530-B248-E80E37299FFB}" type="slidenum">
              <a:rPr lang="en-GB" smtClean="0"/>
              <a:t>3</a:t>
            </a:fld>
            <a:endParaRPr lang="en-GB"/>
          </a:p>
        </p:txBody>
      </p:sp>
    </p:spTree>
    <p:extLst>
      <p:ext uri="{BB962C8B-B14F-4D97-AF65-F5344CB8AC3E}">
        <p14:creationId xmlns:p14="http://schemas.microsoft.com/office/powerpoint/2010/main" val="11315510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195F98A-38A2-4530-B248-E80E37299FFB}" type="slidenum">
              <a:rPr lang="en-GB" smtClean="0"/>
              <a:t>4</a:t>
            </a:fld>
            <a:endParaRPr lang="en-GB"/>
          </a:p>
        </p:txBody>
      </p:sp>
    </p:spTree>
    <p:extLst>
      <p:ext uri="{BB962C8B-B14F-4D97-AF65-F5344CB8AC3E}">
        <p14:creationId xmlns:p14="http://schemas.microsoft.com/office/powerpoint/2010/main" val="23082610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You could find out: best places to visit, food, historical</a:t>
            </a:r>
            <a:r>
              <a:rPr lang="en-GB" baseline="0" dirty="0" smtClean="0"/>
              <a:t> facts, weather, things to do etc. </a:t>
            </a:r>
            <a:r>
              <a:rPr lang="en-GB" u="sng" baseline="0" dirty="0" smtClean="0"/>
              <a:t>Please have this ready to show during our next zoom call.</a:t>
            </a:r>
          </a:p>
        </p:txBody>
      </p:sp>
      <p:sp>
        <p:nvSpPr>
          <p:cNvPr id="4" name="Slide Number Placeholder 3"/>
          <p:cNvSpPr>
            <a:spLocks noGrp="1"/>
          </p:cNvSpPr>
          <p:nvPr>
            <p:ph type="sldNum" sz="quarter" idx="10"/>
          </p:nvPr>
        </p:nvSpPr>
        <p:spPr/>
        <p:txBody>
          <a:bodyPr/>
          <a:lstStyle/>
          <a:p>
            <a:fld id="{7195F98A-38A2-4530-B248-E80E37299FFB}" type="slidenum">
              <a:rPr lang="en-GB" smtClean="0"/>
              <a:t>6</a:t>
            </a:fld>
            <a:endParaRPr lang="en-GB"/>
          </a:p>
        </p:txBody>
      </p:sp>
    </p:spTree>
    <p:extLst>
      <p:ext uri="{BB962C8B-B14F-4D97-AF65-F5344CB8AC3E}">
        <p14:creationId xmlns:p14="http://schemas.microsoft.com/office/powerpoint/2010/main" val="35172868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There</a:t>
            </a:r>
            <a:r>
              <a:rPr lang="en-GB" baseline="0" dirty="0" smtClean="0"/>
              <a:t> is a blank postcard frame to download, if you would like it called ‘postcard template’.</a:t>
            </a:r>
            <a:endParaRPr lang="en-GB" dirty="0"/>
          </a:p>
        </p:txBody>
      </p:sp>
      <p:sp>
        <p:nvSpPr>
          <p:cNvPr id="4" name="Slide Number Placeholder 3"/>
          <p:cNvSpPr>
            <a:spLocks noGrp="1"/>
          </p:cNvSpPr>
          <p:nvPr>
            <p:ph type="sldNum" sz="quarter" idx="10"/>
          </p:nvPr>
        </p:nvSpPr>
        <p:spPr/>
        <p:txBody>
          <a:bodyPr/>
          <a:lstStyle/>
          <a:p>
            <a:fld id="{7195F98A-38A2-4530-B248-E80E37299FFB}" type="slidenum">
              <a:rPr lang="en-GB" smtClean="0"/>
              <a:t>7</a:t>
            </a:fld>
            <a:endParaRPr lang="en-GB"/>
          </a:p>
        </p:txBody>
      </p:sp>
    </p:spTree>
    <p:extLst>
      <p:ext uri="{BB962C8B-B14F-4D97-AF65-F5344CB8AC3E}">
        <p14:creationId xmlns:p14="http://schemas.microsoft.com/office/powerpoint/2010/main" val="10025357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a:ln/>
        </p:spPr>
      </p:sp>
      <p:sp>
        <p:nvSpPr>
          <p:cNvPr id="18435" name="Notes Placeholder 2"/>
          <p:cNvSpPr txBox="1">
            <a:spLocks noGrp="1"/>
          </p:cNvSpPr>
          <p:nvPr>
            <p:ph type="body"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p>
            <a:pPr eaLnBrk="1" hangingPunct="1"/>
            <a:endParaRPr lang="en-GB" altLang="en-US" smtClean="0">
              <a:latin typeface="Calibri" panose="020F0502020204030204" pitchFamily="34" charset="0"/>
            </a:endParaRPr>
          </a:p>
        </p:txBody>
      </p:sp>
      <p:sp>
        <p:nvSpPr>
          <p:cNvPr id="18436" name="Slide Number Placeholder 3"/>
          <p:cNvSpPr txBox="1">
            <a:spLocks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F10E7C39-986D-404E-BA40-E905EAED1E08}" type="slidenum">
              <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3521424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a:ln/>
        </p:spPr>
      </p:sp>
      <p:sp>
        <p:nvSpPr>
          <p:cNvPr id="20483" name="Notes Placeholder 2"/>
          <p:cNvSpPr txBox="1">
            <a:spLocks noGrp="1"/>
          </p:cNvSpPr>
          <p:nvPr>
            <p:ph type="body"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p>
            <a:pPr eaLnBrk="1" hangingPunct="1"/>
            <a:endParaRPr lang="en-GB" altLang="en-US" smtClean="0">
              <a:latin typeface="Calibri" panose="020F0502020204030204" pitchFamily="34" charset="0"/>
            </a:endParaRPr>
          </a:p>
        </p:txBody>
      </p:sp>
      <p:sp>
        <p:nvSpPr>
          <p:cNvPr id="20484" name="Slide Number Placeholder 3"/>
          <p:cNvSpPr txBox="1">
            <a:spLocks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AB80CBAE-1C46-4E55-8B59-33CEEF788457}" type="slidenum">
              <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378410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txBox="1">
            <a:spLocks noGrp="1"/>
          </p:cNvSpPr>
          <p:nvPr>
            <p:ph type="body"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p>
            <a:pPr eaLnBrk="1" hangingPunct="1"/>
            <a:endParaRPr lang="en-GB" altLang="en-US" smtClean="0">
              <a:latin typeface="Calibri" panose="020F0502020204030204" pitchFamily="34" charset="0"/>
            </a:endParaRPr>
          </a:p>
        </p:txBody>
      </p:sp>
      <p:sp>
        <p:nvSpPr>
          <p:cNvPr id="22532" name="Slide Number Placeholder 3"/>
          <p:cNvSpPr txBox="1">
            <a:spLocks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17D8824-ACD2-4229-92DE-CEF36F125B6E}" type="slidenum">
              <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5764716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activity</a:t>
            </a:r>
            <a:r>
              <a:rPr lang="en-GB" baseline="0" dirty="0" smtClean="0"/>
              <a:t> is available to download called: The United States of America Activity Sheet</a:t>
            </a:r>
            <a:endParaRPr lang="en-GB" dirty="0"/>
          </a:p>
        </p:txBody>
      </p:sp>
      <p:sp>
        <p:nvSpPr>
          <p:cNvPr id="4" name="Slide Number Placeholder 3"/>
          <p:cNvSpPr>
            <a:spLocks noGrp="1"/>
          </p:cNvSpPr>
          <p:nvPr>
            <p:ph type="sldNum" sz="quarter" idx="10"/>
          </p:nvPr>
        </p:nvSpPr>
        <p:spPr/>
        <p:txBody>
          <a:bodyPr/>
          <a:lstStyle/>
          <a:p>
            <a:fld id="{7195F98A-38A2-4530-B248-E80E37299FFB}" type="slidenum">
              <a:rPr lang="en-GB" smtClean="0"/>
              <a:t>20</a:t>
            </a:fld>
            <a:endParaRPr lang="en-GB"/>
          </a:p>
        </p:txBody>
      </p:sp>
    </p:spTree>
    <p:extLst>
      <p:ext uri="{BB962C8B-B14F-4D97-AF65-F5344CB8AC3E}">
        <p14:creationId xmlns:p14="http://schemas.microsoft.com/office/powerpoint/2010/main" val="3580582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B847241-F1FA-480E-8EEA-8CA19DAB53DF}" type="datetimeFigureOut">
              <a:rPr lang="en-GB" smtClean="0"/>
              <a:t>19/06/2020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867DC0-95F6-48DC-A1AD-728907E33F07}" type="slidenum">
              <a:rPr lang="en-GB" smtClean="0"/>
              <a:t>‹#›</a:t>
            </a:fld>
            <a:endParaRPr lang="en-GB"/>
          </a:p>
        </p:txBody>
      </p:sp>
    </p:spTree>
    <p:extLst>
      <p:ext uri="{BB962C8B-B14F-4D97-AF65-F5344CB8AC3E}">
        <p14:creationId xmlns:p14="http://schemas.microsoft.com/office/powerpoint/2010/main" val="24872854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B847241-F1FA-480E-8EEA-8CA19DAB53DF}" type="datetimeFigureOut">
              <a:rPr lang="en-GB" smtClean="0"/>
              <a:t>19/06/2020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867DC0-95F6-48DC-A1AD-728907E33F07}" type="slidenum">
              <a:rPr lang="en-GB" smtClean="0"/>
              <a:t>‹#›</a:t>
            </a:fld>
            <a:endParaRPr lang="en-GB"/>
          </a:p>
        </p:txBody>
      </p:sp>
    </p:spTree>
    <p:extLst>
      <p:ext uri="{BB962C8B-B14F-4D97-AF65-F5344CB8AC3E}">
        <p14:creationId xmlns:p14="http://schemas.microsoft.com/office/powerpoint/2010/main" val="2286199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B847241-F1FA-480E-8EEA-8CA19DAB53DF}" type="datetimeFigureOut">
              <a:rPr lang="en-GB" smtClean="0"/>
              <a:t>19/06/2020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867DC0-95F6-48DC-A1AD-728907E33F07}" type="slidenum">
              <a:rPr lang="en-GB" smtClean="0"/>
              <a:t>‹#›</a:t>
            </a:fld>
            <a:endParaRPr lang="en-GB"/>
          </a:p>
        </p:txBody>
      </p:sp>
    </p:spTree>
    <p:extLst>
      <p:ext uri="{BB962C8B-B14F-4D97-AF65-F5344CB8AC3E}">
        <p14:creationId xmlns:p14="http://schemas.microsoft.com/office/powerpoint/2010/main" val="32981118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B847241-F1FA-480E-8EEA-8CA19DAB53DF}" type="datetimeFigureOut">
              <a:rPr lang="en-GB" smtClean="0"/>
              <a:t>19/06/2020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867DC0-95F6-48DC-A1AD-728907E33F07}" type="slidenum">
              <a:rPr lang="en-GB" smtClean="0"/>
              <a:t>‹#›</a:t>
            </a:fld>
            <a:endParaRPr lang="en-GB"/>
          </a:p>
        </p:txBody>
      </p:sp>
    </p:spTree>
    <p:extLst>
      <p:ext uri="{BB962C8B-B14F-4D97-AF65-F5344CB8AC3E}">
        <p14:creationId xmlns:p14="http://schemas.microsoft.com/office/powerpoint/2010/main" val="18513343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B847241-F1FA-480E-8EEA-8CA19DAB53DF}" type="datetimeFigureOut">
              <a:rPr lang="en-GB" smtClean="0"/>
              <a:t>19/06/2020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9867DC0-95F6-48DC-A1AD-728907E33F07}" type="slidenum">
              <a:rPr lang="en-GB" smtClean="0"/>
              <a:t>‹#›</a:t>
            </a:fld>
            <a:endParaRPr lang="en-GB"/>
          </a:p>
        </p:txBody>
      </p:sp>
    </p:spTree>
    <p:extLst>
      <p:ext uri="{BB962C8B-B14F-4D97-AF65-F5344CB8AC3E}">
        <p14:creationId xmlns:p14="http://schemas.microsoft.com/office/powerpoint/2010/main" val="1248949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B847241-F1FA-480E-8EEA-8CA19DAB53DF}" type="datetimeFigureOut">
              <a:rPr lang="en-GB" smtClean="0"/>
              <a:t>19/06/2020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9867DC0-95F6-48DC-A1AD-728907E33F07}" type="slidenum">
              <a:rPr lang="en-GB" smtClean="0"/>
              <a:t>‹#›</a:t>
            </a:fld>
            <a:endParaRPr lang="en-GB"/>
          </a:p>
        </p:txBody>
      </p:sp>
    </p:spTree>
    <p:extLst>
      <p:ext uri="{BB962C8B-B14F-4D97-AF65-F5344CB8AC3E}">
        <p14:creationId xmlns:p14="http://schemas.microsoft.com/office/powerpoint/2010/main" val="35993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847241-F1FA-480E-8EEA-8CA19DAB53DF}" type="datetimeFigureOut">
              <a:rPr lang="en-GB" smtClean="0"/>
              <a:t>19/06/2020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9867DC0-95F6-48DC-A1AD-728907E33F07}" type="slidenum">
              <a:rPr lang="en-GB" smtClean="0"/>
              <a:t>‹#›</a:t>
            </a:fld>
            <a:endParaRPr lang="en-GB"/>
          </a:p>
        </p:txBody>
      </p:sp>
    </p:spTree>
    <p:extLst>
      <p:ext uri="{BB962C8B-B14F-4D97-AF65-F5344CB8AC3E}">
        <p14:creationId xmlns:p14="http://schemas.microsoft.com/office/powerpoint/2010/main" val="20459080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B847241-F1FA-480E-8EEA-8CA19DAB53DF}" type="datetimeFigureOut">
              <a:rPr lang="en-GB" smtClean="0"/>
              <a:t>19/06/2020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867DC0-95F6-48DC-A1AD-728907E33F07}" type="slidenum">
              <a:rPr lang="en-GB" smtClean="0"/>
              <a:t>‹#›</a:t>
            </a:fld>
            <a:endParaRPr lang="en-GB"/>
          </a:p>
        </p:txBody>
      </p:sp>
    </p:spTree>
    <p:extLst>
      <p:ext uri="{BB962C8B-B14F-4D97-AF65-F5344CB8AC3E}">
        <p14:creationId xmlns:p14="http://schemas.microsoft.com/office/powerpoint/2010/main" val="30032132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B847241-F1FA-480E-8EEA-8CA19DAB53DF}" type="datetimeFigureOut">
              <a:rPr lang="en-GB" smtClean="0"/>
              <a:t>19/06/2020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867DC0-95F6-48DC-A1AD-728907E33F07}" type="slidenum">
              <a:rPr lang="en-GB" smtClean="0"/>
              <a:t>‹#›</a:t>
            </a:fld>
            <a:endParaRPr lang="en-GB"/>
          </a:p>
        </p:txBody>
      </p:sp>
    </p:spTree>
    <p:extLst>
      <p:ext uri="{BB962C8B-B14F-4D97-AF65-F5344CB8AC3E}">
        <p14:creationId xmlns:p14="http://schemas.microsoft.com/office/powerpoint/2010/main" val="15272036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B847241-F1FA-480E-8EEA-8CA19DAB53DF}" type="datetimeFigureOut">
              <a:rPr lang="en-GB" smtClean="0"/>
              <a:t>19/06/2020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867DC0-95F6-48DC-A1AD-728907E33F07}" type="slidenum">
              <a:rPr lang="en-GB" smtClean="0"/>
              <a:t>‹#›</a:t>
            </a:fld>
            <a:endParaRPr lang="en-GB"/>
          </a:p>
        </p:txBody>
      </p:sp>
    </p:spTree>
    <p:extLst>
      <p:ext uri="{BB962C8B-B14F-4D97-AF65-F5344CB8AC3E}">
        <p14:creationId xmlns:p14="http://schemas.microsoft.com/office/powerpoint/2010/main" val="15467680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B847241-F1FA-480E-8EEA-8CA19DAB53DF}" type="datetimeFigureOut">
              <a:rPr lang="en-GB" smtClean="0"/>
              <a:t>19/06/2020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867DC0-95F6-48DC-A1AD-728907E33F07}" type="slidenum">
              <a:rPr lang="en-GB" smtClean="0"/>
              <a:t>‹#›</a:t>
            </a:fld>
            <a:endParaRPr lang="en-GB"/>
          </a:p>
        </p:txBody>
      </p:sp>
    </p:spTree>
    <p:extLst>
      <p:ext uri="{BB962C8B-B14F-4D97-AF65-F5344CB8AC3E}">
        <p14:creationId xmlns:p14="http://schemas.microsoft.com/office/powerpoint/2010/main" val="36334035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4735114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Slide with Box">
    <p:spTree>
      <p:nvGrpSpPr>
        <p:cNvPr id="1" name=""/>
        <p:cNvGrpSpPr/>
        <p:nvPr/>
      </p:nvGrpSpPr>
      <p:grpSpPr>
        <a:xfrm>
          <a:off x="0" y="0"/>
          <a:ext cx="0" cy="0"/>
          <a:chOff x="0" y="0"/>
          <a:chExt cx="0" cy="0"/>
        </a:xfrm>
      </p:grpSpPr>
      <p:sp>
        <p:nvSpPr>
          <p:cNvPr id="2" name="Rounded Rectangle 3"/>
          <p:cNvSpPr/>
          <p:nvPr/>
        </p:nvSpPr>
        <p:spPr>
          <a:xfrm>
            <a:off x="609601" y="438150"/>
            <a:ext cx="10960100" cy="5957888"/>
          </a:xfrm>
          <a:custGeom>
            <a:avLst/>
            <a:gdLst>
              <a:gd name="f0" fmla="val 10800000"/>
              <a:gd name="f1" fmla="val 5400000"/>
              <a:gd name="f2" fmla="val 16200000"/>
              <a:gd name="f3" fmla="val w"/>
              <a:gd name="f4" fmla="val h"/>
              <a:gd name="f5" fmla="val ss"/>
              <a:gd name="f6" fmla="val 0"/>
              <a:gd name="f7" fmla="*/ 5419351 1 1725033"/>
              <a:gd name="f8" fmla="val 45"/>
              <a:gd name="f9" fmla="val 572"/>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FFFFFF">
              <a:alpha val="90000"/>
            </a:srgbClr>
          </a:solidFill>
          <a:ln w="25402" cap="rnd">
            <a:solidFill>
              <a:srgbClr val="FFFFFF"/>
            </a:solidFill>
            <a:prstDash val="solid"/>
            <a:miter/>
          </a:ln>
        </p:spPr>
        <p:txBody>
          <a:bodyPr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350" b="0" i="0" u="none" strike="noStrike" kern="0" cap="none" spc="0" normalizeH="0" baseline="0" noProof="0">
                <a:ln>
                  <a:noFill/>
                </a:ln>
                <a:solidFill>
                  <a:srgbClr val="FFFFFF"/>
                </a:solidFill>
                <a:effectLst/>
                <a:uLnTx/>
                <a:uFillTx/>
                <a:latin typeface="Twinkl" pitchFamily="50"/>
                <a:ea typeface="+mn-ea"/>
                <a:cs typeface="+mn-cs"/>
              </a:rPr>
              <a:t> </a:t>
            </a:r>
          </a:p>
        </p:txBody>
      </p:sp>
      <p:pic>
        <p:nvPicPr>
          <p:cNvPr id="3"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763251" y="5734051"/>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74779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4" name="Rounded Rectangle 4"/>
          <p:cNvSpPr/>
          <p:nvPr/>
        </p:nvSpPr>
        <p:spPr>
          <a:xfrm>
            <a:off x="609601" y="438150"/>
            <a:ext cx="10960100" cy="5957888"/>
          </a:xfrm>
          <a:custGeom>
            <a:avLst/>
            <a:gdLst>
              <a:gd name="f0" fmla="val 10800000"/>
              <a:gd name="f1" fmla="val 5400000"/>
              <a:gd name="f2" fmla="val 16200000"/>
              <a:gd name="f3" fmla="val w"/>
              <a:gd name="f4" fmla="val h"/>
              <a:gd name="f5" fmla="val ss"/>
              <a:gd name="f6" fmla="val 0"/>
              <a:gd name="f7" fmla="*/ 5419351 1 1725033"/>
              <a:gd name="f8" fmla="val 45"/>
              <a:gd name="f9" fmla="val 572"/>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FFFFFF">
              <a:alpha val="90000"/>
            </a:srgbClr>
          </a:solidFill>
          <a:ln w="25402" cap="rnd">
            <a:solidFill>
              <a:srgbClr val="FFFFFF"/>
            </a:solidFill>
            <a:prstDash val="solid"/>
            <a:miter/>
          </a:ln>
        </p:spPr>
        <p:txBody>
          <a:bodyPr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350" b="0" i="0" u="none" strike="noStrike" kern="0" cap="none" spc="0" normalizeH="0" baseline="0" noProof="0">
                <a:ln>
                  <a:noFill/>
                </a:ln>
                <a:solidFill>
                  <a:srgbClr val="FFFFFF"/>
                </a:solidFill>
                <a:effectLst/>
                <a:uLnTx/>
                <a:uFillTx/>
                <a:latin typeface="Twinkl" pitchFamily="50"/>
                <a:ea typeface="+mn-ea"/>
                <a:cs typeface="+mn-cs"/>
              </a:rPr>
              <a:t> </a:t>
            </a:r>
          </a:p>
        </p:txBody>
      </p:sp>
      <p:sp>
        <p:nvSpPr>
          <p:cNvPr id="3" name="Title 5"/>
          <p:cNvSpPr txBox="1">
            <a:spLocks noGrp="1"/>
          </p:cNvSpPr>
          <p:nvPr>
            <p:ph type="title"/>
          </p:nvPr>
        </p:nvSpPr>
        <p:spPr>
          <a:xfrm>
            <a:off x="609601" y="478899"/>
            <a:ext cx="10960095" cy="994309"/>
          </a:xfrm>
        </p:spPr>
        <p:txBody>
          <a:bodyPr>
            <a:noAutofit/>
          </a:bodyPr>
          <a:lstStyle>
            <a:lvl1pPr>
              <a:defRPr>
                <a:latin typeface="Twinkl SemiBold" pitchFamily="2"/>
              </a:defRPr>
            </a:lvl1pPr>
          </a:lstStyle>
          <a:p>
            <a:pPr lvl="0"/>
            <a:r>
              <a:rPr lang="en-US"/>
              <a:t>Click to edit Master title style</a:t>
            </a:r>
            <a:endParaRPr lang="en-GB"/>
          </a:p>
        </p:txBody>
      </p:sp>
    </p:spTree>
    <p:extLst>
      <p:ext uri="{BB962C8B-B14F-4D97-AF65-F5344CB8AC3E}">
        <p14:creationId xmlns:p14="http://schemas.microsoft.com/office/powerpoint/2010/main" val="1130556527"/>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Aims Slide">
    <p:spTree>
      <p:nvGrpSpPr>
        <p:cNvPr id="1" name=""/>
        <p:cNvGrpSpPr/>
        <p:nvPr/>
      </p:nvGrpSpPr>
      <p:grpSpPr>
        <a:xfrm>
          <a:off x="0" y="0"/>
          <a:ext cx="0" cy="0"/>
          <a:chOff x="0" y="0"/>
          <a:chExt cx="0" cy="0"/>
        </a:xfrm>
      </p:grpSpPr>
      <p:sp>
        <p:nvSpPr>
          <p:cNvPr id="3" name="Rounded Rectangle 6"/>
          <p:cNvSpPr/>
          <p:nvPr/>
        </p:nvSpPr>
        <p:spPr>
          <a:xfrm>
            <a:off x="670985" y="2930526"/>
            <a:ext cx="10850033" cy="3414713"/>
          </a:xfrm>
          <a:custGeom>
            <a:avLst/>
            <a:gdLst>
              <a:gd name="f0" fmla="val 10800000"/>
              <a:gd name="f1" fmla="val 5400000"/>
              <a:gd name="f2" fmla="val 16200000"/>
              <a:gd name="f3" fmla="val w"/>
              <a:gd name="f4" fmla="val h"/>
              <a:gd name="f5" fmla="val ss"/>
              <a:gd name="f6" fmla="val 0"/>
              <a:gd name="f7" fmla="*/ 5419351 1 1725033"/>
              <a:gd name="f8" fmla="val 45"/>
              <a:gd name="f9" fmla="val 1384"/>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FFF9E7"/>
          </a:solidFill>
          <a:ln w="25402" cap="rnd">
            <a:solidFill>
              <a:srgbClr val="FEFBDA"/>
            </a:solidFill>
            <a:prstDash val="solid"/>
            <a:miter/>
          </a:ln>
        </p:spPr>
        <p:txBody>
          <a:bodyPr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350" b="0" i="0" u="none" strike="noStrike" kern="0" cap="none" spc="0" normalizeH="0" baseline="0" noProof="0">
                <a:ln>
                  <a:noFill/>
                </a:ln>
                <a:solidFill>
                  <a:srgbClr val="FFFFFF"/>
                </a:solidFill>
                <a:effectLst/>
                <a:uLnTx/>
                <a:uFillTx/>
                <a:latin typeface="Twinkl" pitchFamily="50"/>
                <a:ea typeface="+mn-ea"/>
                <a:cs typeface="+mn-cs"/>
              </a:rPr>
              <a:t> </a:t>
            </a:r>
          </a:p>
        </p:txBody>
      </p:sp>
      <p:sp>
        <p:nvSpPr>
          <p:cNvPr id="4" name="Rounded Rectangle 7"/>
          <p:cNvSpPr/>
          <p:nvPr/>
        </p:nvSpPr>
        <p:spPr>
          <a:xfrm>
            <a:off x="670985" y="512764"/>
            <a:ext cx="10850033" cy="2192337"/>
          </a:xfrm>
          <a:custGeom>
            <a:avLst/>
            <a:gdLst>
              <a:gd name="f0" fmla="val 10800000"/>
              <a:gd name="f1" fmla="val 5400000"/>
              <a:gd name="f2" fmla="val 16200000"/>
              <a:gd name="f3" fmla="val w"/>
              <a:gd name="f4" fmla="val h"/>
              <a:gd name="f5" fmla="val ss"/>
              <a:gd name="f6" fmla="val 0"/>
              <a:gd name="f7" fmla="*/ 5419351 1 1725033"/>
              <a:gd name="f8" fmla="val 45"/>
              <a:gd name="f9" fmla="val 1384"/>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FFF9E7"/>
          </a:solidFill>
          <a:ln w="25402" cap="rnd">
            <a:solidFill>
              <a:srgbClr val="FEFBDA"/>
            </a:solidFill>
            <a:prstDash val="solid"/>
            <a:miter/>
          </a:ln>
        </p:spPr>
        <p:txBody>
          <a:bodyPr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350" b="0" i="0" u="none" strike="noStrike" kern="0" cap="none" spc="0" normalizeH="0" baseline="0" noProof="0">
                <a:ln>
                  <a:noFill/>
                </a:ln>
                <a:solidFill>
                  <a:srgbClr val="FFFFFF"/>
                </a:solidFill>
                <a:effectLst/>
                <a:uLnTx/>
                <a:uFillTx/>
                <a:latin typeface="Twinkl" pitchFamily="50"/>
                <a:ea typeface="+mn-ea"/>
                <a:cs typeface="+mn-cs"/>
              </a:rPr>
              <a:t> </a:t>
            </a:r>
          </a:p>
        </p:txBody>
      </p:sp>
      <p:sp>
        <p:nvSpPr>
          <p:cNvPr id="5" name="Title 1"/>
          <p:cNvSpPr txBox="1">
            <a:spLocks noChangeArrowheads="1"/>
          </p:cNvSpPr>
          <p:nvPr/>
        </p:nvSpPr>
        <p:spPr bwMode="auto">
          <a:xfrm>
            <a:off x="838200" y="3071813"/>
            <a:ext cx="105156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base" latinLnBrk="0" hangingPunct="1">
              <a:lnSpc>
                <a:spcPct val="90000"/>
              </a:lnSpc>
              <a:spcBef>
                <a:spcPct val="0"/>
              </a:spcBef>
              <a:spcAft>
                <a:spcPct val="0"/>
              </a:spcAft>
              <a:buClrTx/>
              <a:buSzTx/>
              <a:buFontTx/>
              <a:buNone/>
              <a:tabLst/>
              <a:defRPr/>
            </a:pPr>
            <a:r>
              <a:rPr kumimoji="0" lang="en-US" altLang="en-US" sz="3600" b="1" i="0" u="none" strike="noStrike" kern="1200" cap="none" spc="0" normalizeH="0" baseline="0" noProof="0">
                <a:ln>
                  <a:noFill/>
                </a:ln>
                <a:solidFill>
                  <a:srgbClr val="1C1C1C"/>
                </a:solidFill>
                <a:effectLst/>
                <a:uLnTx/>
                <a:uFillTx/>
                <a:latin typeface="Twinkl" pitchFamily="2" charset="0"/>
                <a:ea typeface="+mn-ea"/>
                <a:cs typeface="+mn-cs"/>
              </a:rPr>
              <a:t>Success Criteria</a:t>
            </a:r>
          </a:p>
        </p:txBody>
      </p:sp>
      <p:sp>
        <p:nvSpPr>
          <p:cNvPr id="7" name="Title 1"/>
          <p:cNvSpPr txBox="1">
            <a:spLocks noChangeArrowheads="1"/>
          </p:cNvSpPr>
          <p:nvPr/>
        </p:nvSpPr>
        <p:spPr bwMode="auto">
          <a:xfrm>
            <a:off x="838200" y="735013"/>
            <a:ext cx="105156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base" latinLnBrk="0" hangingPunct="1">
              <a:lnSpc>
                <a:spcPct val="90000"/>
              </a:lnSpc>
              <a:spcBef>
                <a:spcPct val="0"/>
              </a:spcBef>
              <a:spcAft>
                <a:spcPct val="0"/>
              </a:spcAft>
              <a:buClrTx/>
              <a:buSzTx/>
              <a:buFontTx/>
              <a:buNone/>
              <a:tabLst/>
              <a:defRPr/>
            </a:pPr>
            <a:r>
              <a:rPr kumimoji="0" lang="en-US" altLang="en-US" sz="3600" b="1" i="0" u="none" strike="noStrike" kern="1200" cap="none" spc="0" normalizeH="0" baseline="0" noProof="0">
                <a:ln>
                  <a:noFill/>
                </a:ln>
                <a:solidFill>
                  <a:srgbClr val="1C1C1C"/>
                </a:solidFill>
                <a:effectLst/>
                <a:uLnTx/>
                <a:uFillTx/>
                <a:latin typeface="Twinkl" pitchFamily="2" charset="0"/>
                <a:ea typeface="+mn-ea"/>
                <a:cs typeface="+mn-cs"/>
              </a:rPr>
              <a:t>Aim</a:t>
            </a:r>
          </a:p>
        </p:txBody>
      </p:sp>
      <p:sp>
        <p:nvSpPr>
          <p:cNvPr id="8" name="Content Placeholder 15"/>
          <p:cNvSpPr txBox="1">
            <a:spLocks noChangeArrowheads="1"/>
          </p:cNvSpPr>
          <p:nvPr/>
        </p:nvSpPr>
        <p:spPr bwMode="auto">
          <a:xfrm>
            <a:off x="838200" y="3467100"/>
            <a:ext cx="10515600" cy="140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79999" tIns="251999" rIns="251999" bIns="179999"/>
          <a:lstStyle>
            <a:lvl1pPr marL="228600" indent="-228600">
              <a:defRPr>
                <a:solidFill>
                  <a:schemeClr val="tx1"/>
                </a:solidFill>
                <a:latin typeface="Calibri" panose="020F0502020204030204" pitchFamily="34" charset="0"/>
              </a:defRPr>
            </a:lvl1pPr>
            <a:lvl2pPr marL="685800" indent="-22860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228600" marR="0" lvl="0" indent="-228600" algn="l" defTabSz="914400" rtl="0" eaLnBrk="1" fontAlgn="base" latinLnBrk="0" hangingPunct="1">
              <a:lnSpc>
                <a:spcPct val="90000"/>
              </a:lnSpc>
              <a:spcBef>
                <a:spcPts val="1000"/>
              </a:spcBef>
              <a:spcAft>
                <a:spcPct val="0"/>
              </a:spcAft>
              <a:buClrTx/>
              <a:buSzPct val="100000"/>
              <a:buFont typeface="Arial" panose="020B0604020202020204" pitchFamily="34" charset="0"/>
              <a:buChar char="•"/>
              <a:tabLst/>
              <a:defRPr/>
            </a:pPr>
            <a:r>
              <a:rPr kumimoji="0" lang="en-GB" altLang="en-US" sz="1800" b="0" i="0" u="none" strike="noStrike" kern="1200" cap="none" spc="0" normalizeH="0" baseline="0" noProof="0">
                <a:ln>
                  <a:noFill/>
                </a:ln>
                <a:solidFill>
                  <a:srgbClr val="1C1C1C"/>
                </a:solidFill>
                <a:effectLst/>
                <a:uLnTx/>
                <a:uFillTx/>
                <a:latin typeface="Twinkl" pitchFamily="2" charset="0"/>
                <a:ea typeface="Sassoon Infant Rg"/>
                <a:cs typeface="Sassoon Infant Rg"/>
              </a:rPr>
              <a:t>Statement 1 Lorem ipsum dolor sit amet, consectetur adipiscing elit.</a:t>
            </a:r>
          </a:p>
          <a:p>
            <a:pPr marL="228600" marR="0" lvl="0" indent="-228600" algn="l" defTabSz="914400" rtl="0" eaLnBrk="1" fontAlgn="base" latinLnBrk="0" hangingPunct="1">
              <a:lnSpc>
                <a:spcPct val="90000"/>
              </a:lnSpc>
              <a:spcBef>
                <a:spcPts val="1000"/>
              </a:spcBef>
              <a:spcAft>
                <a:spcPct val="0"/>
              </a:spcAft>
              <a:buClrTx/>
              <a:buSzPct val="100000"/>
              <a:buFont typeface="Arial" panose="020B0604020202020204" pitchFamily="34" charset="0"/>
              <a:buChar char="•"/>
              <a:tabLst/>
              <a:defRPr/>
            </a:pPr>
            <a:r>
              <a:rPr kumimoji="0" lang="en-GB" altLang="en-US" sz="1800" b="0" i="0" u="none" strike="noStrike" kern="1200" cap="none" spc="0" normalizeH="0" baseline="0" noProof="0">
                <a:ln>
                  <a:noFill/>
                </a:ln>
                <a:solidFill>
                  <a:srgbClr val="1C1C1C"/>
                </a:solidFill>
                <a:effectLst/>
                <a:uLnTx/>
                <a:uFillTx/>
                <a:latin typeface="Twinkl" pitchFamily="2" charset="0"/>
                <a:ea typeface="Sassoon Infant Rg"/>
                <a:cs typeface="Sassoon Infant Rg"/>
              </a:rPr>
              <a:t>Statement 2</a:t>
            </a:r>
          </a:p>
          <a:p>
            <a:pPr marL="685800" marR="0" lvl="1" indent="-228600" algn="l" defTabSz="914400" rtl="0" eaLnBrk="1" fontAlgn="base" latinLnBrk="0" hangingPunct="1">
              <a:lnSpc>
                <a:spcPct val="90000"/>
              </a:lnSpc>
              <a:spcBef>
                <a:spcPts val="500"/>
              </a:spcBef>
              <a:spcAft>
                <a:spcPct val="0"/>
              </a:spcAft>
              <a:buClrTx/>
              <a:buSzPct val="100000"/>
              <a:buFont typeface="Arial" panose="020B0604020202020204" pitchFamily="34" charset="0"/>
              <a:buChar char="•"/>
              <a:tabLst/>
              <a:defRPr/>
            </a:pPr>
            <a:r>
              <a:rPr kumimoji="0" lang="en-GB" altLang="en-US" sz="1600" b="0" i="0" u="none" strike="noStrike" kern="1200" cap="none" spc="0" normalizeH="0" baseline="0" noProof="0">
                <a:ln>
                  <a:noFill/>
                </a:ln>
                <a:solidFill>
                  <a:srgbClr val="1C1C1C"/>
                </a:solidFill>
                <a:effectLst/>
                <a:uLnTx/>
                <a:uFillTx/>
                <a:latin typeface="Twinkl" pitchFamily="2" charset="0"/>
                <a:ea typeface="Sassoon Infant Rg"/>
                <a:cs typeface="Sassoon Infant Rg"/>
              </a:rPr>
              <a:t>Sub statement</a:t>
            </a:r>
          </a:p>
        </p:txBody>
      </p:sp>
      <p:sp>
        <p:nvSpPr>
          <p:cNvPr id="6" name="Content Placeholder 15"/>
          <p:cNvSpPr txBox="1">
            <a:spLocks noGrp="1"/>
          </p:cNvSpPr>
          <p:nvPr>
            <p:ph idx="4294967295"/>
          </p:nvPr>
        </p:nvSpPr>
        <p:spPr>
          <a:xfrm>
            <a:off x="838200" y="1127757"/>
            <a:ext cx="10515600" cy="1409703"/>
          </a:xfrm>
        </p:spPr>
        <p:txBody>
          <a:bodyPr/>
          <a:lstStyle>
            <a:lvl1pPr>
              <a:lnSpc>
                <a:spcPct val="80000"/>
              </a:lnSpc>
              <a:defRPr sz="1700"/>
            </a:lvl1pPr>
            <a:lvl2pPr>
              <a:lnSpc>
                <a:spcPct val="80000"/>
              </a:lnSpc>
              <a:defRPr sz="1500"/>
            </a:lvl2pPr>
            <a:lvl3pPr>
              <a:lnSpc>
                <a:spcPct val="80000"/>
              </a:lnSpc>
              <a:defRPr sz="1300"/>
            </a:lvl3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3287078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9437421"/>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1.jpeg"/><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2.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847241-F1FA-480E-8EEA-8CA19DAB53DF}" type="datetimeFigureOut">
              <a:rPr lang="en-GB" smtClean="0"/>
              <a:t>19/06/2020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867DC0-95F6-48DC-A1AD-728907E33F07}" type="slidenum">
              <a:rPr lang="en-GB" smtClean="0"/>
              <a:t>‹#›</a:t>
            </a:fld>
            <a:endParaRPr lang="en-GB"/>
          </a:p>
        </p:txBody>
      </p:sp>
    </p:spTree>
    <p:extLst>
      <p:ext uri="{BB962C8B-B14F-4D97-AF65-F5344CB8AC3E}">
        <p14:creationId xmlns:p14="http://schemas.microsoft.com/office/powerpoint/2010/main" val="3312250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txBox="1">
            <a:spLocks noGrp="1"/>
          </p:cNvSpPr>
          <p:nvPr>
            <p:ph type="title"/>
          </p:nvPr>
        </p:nvSpPr>
        <p:spPr bwMode="auto">
          <a:xfrm>
            <a:off x="651934" y="695325"/>
            <a:ext cx="10886017" cy="1150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251999" tIns="251999" rIns="251999" bIns="251999" numCol="1" anchor="ctr" anchorCtr="1" compatLnSpc="1">
            <a:prstTxWarp prst="textNoShape">
              <a:avLst/>
            </a:prstTxWarp>
          </a:bodyPr>
          <a:lstStyle/>
          <a:p>
            <a:pPr lvl="0"/>
            <a:r>
              <a:rPr lang="en-US" altLang="en-US" smtClean="0"/>
              <a:t>Click to edit Master title style</a:t>
            </a:r>
          </a:p>
        </p:txBody>
      </p:sp>
      <p:sp>
        <p:nvSpPr>
          <p:cNvPr id="1027" name="Text Placeholder 2"/>
          <p:cNvSpPr txBox="1">
            <a:spLocks noGrp="1"/>
          </p:cNvSpPr>
          <p:nvPr>
            <p:ph type="body" idx="1"/>
          </p:nvPr>
        </p:nvSpPr>
        <p:spPr bwMode="auto">
          <a:xfrm>
            <a:off x="651934" y="1957388"/>
            <a:ext cx="10886017" cy="438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251999" tIns="251999" rIns="251999" bIns="251999"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extLst>
      <p:ext uri="{BB962C8B-B14F-4D97-AF65-F5344CB8AC3E}">
        <p14:creationId xmlns:p14="http://schemas.microsoft.com/office/powerpoint/2010/main" val="17101330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ransition spd="slow"/>
  <p:txStyles>
    <p:titleStyle>
      <a:lvl1pPr algn="l" rtl="0" eaLnBrk="0" fontAlgn="base" hangingPunct="0">
        <a:lnSpc>
          <a:spcPct val="90000"/>
        </a:lnSpc>
        <a:spcBef>
          <a:spcPct val="0"/>
        </a:spcBef>
        <a:spcAft>
          <a:spcPct val="0"/>
        </a:spcAft>
        <a:defRPr lang="en-US" sz="4000" b="1" kern="1200">
          <a:solidFill>
            <a:srgbClr val="1C1C1C"/>
          </a:solidFill>
          <a:latin typeface="Twinkl" pitchFamily="50"/>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eaLnBrk="0" fontAlgn="base">
        <a:lnSpc>
          <a:spcPct val="90000"/>
        </a:lnSpc>
        <a:spcBef>
          <a:spcPct val="0"/>
        </a:spcBef>
        <a:spcAft>
          <a:spcPct val="0"/>
        </a:spcAft>
        <a:defRPr sz="4000" b="1">
          <a:solidFill>
            <a:srgbClr val="1C1C1C"/>
          </a:solidFill>
          <a:latin typeface="Twinkl" pitchFamily="2" charset="0"/>
        </a:defRPr>
      </a:lvl6pPr>
      <a:lvl7pPr marL="914400" algn="l" rtl="0" eaLnBrk="0" fontAlgn="base">
        <a:lnSpc>
          <a:spcPct val="90000"/>
        </a:lnSpc>
        <a:spcBef>
          <a:spcPct val="0"/>
        </a:spcBef>
        <a:spcAft>
          <a:spcPct val="0"/>
        </a:spcAft>
        <a:defRPr sz="4000" b="1">
          <a:solidFill>
            <a:srgbClr val="1C1C1C"/>
          </a:solidFill>
          <a:latin typeface="Twinkl" pitchFamily="2" charset="0"/>
        </a:defRPr>
      </a:lvl7pPr>
      <a:lvl8pPr marL="1371600" algn="l" rtl="0" eaLnBrk="0" fontAlgn="base">
        <a:lnSpc>
          <a:spcPct val="90000"/>
        </a:lnSpc>
        <a:spcBef>
          <a:spcPct val="0"/>
        </a:spcBef>
        <a:spcAft>
          <a:spcPct val="0"/>
        </a:spcAft>
        <a:defRPr sz="4000" b="1">
          <a:solidFill>
            <a:srgbClr val="1C1C1C"/>
          </a:solidFill>
          <a:latin typeface="Twinkl" pitchFamily="2" charset="0"/>
        </a:defRPr>
      </a:lvl8pPr>
      <a:lvl9pPr marL="1828800" algn="l" rtl="0" eaLnBrk="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SzPct val="100000"/>
        <a:buFont typeface="Arial" panose="020B0604020202020204" pitchFamily="34" charset="0"/>
        <a:buChar char="•"/>
        <a:defRPr lang="en-US" kern="1200">
          <a:solidFill>
            <a:srgbClr val="1C1C1C"/>
          </a:solidFill>
          <a:latin typeface="Twinkl" pitchFamily="50"/>
          <a:ea typeface="Sassoon Infant Rg" pitchFamily="50"/>
          <a:cs typeface="Sassoon Infant Rg"/>
        </a:defRPr>
      </a:lvl1pPr>
      <a:lvl2pPr marL="685800" lvl="1" indent="-228600" algn="l" rtl="0" eaLnBrk="0" fontAlgn="base" hangingPunct="0">
        <a:lnSpc>
          <a:spcPct val="90000"/>
        </a:lnSpc>
        <a:spcBef>
          <a:spcPts val="500"/>
        </a:spcBef>
        <a:spcAft>
          <a:spcPct val="0"/>
        </a:spcAft>
        <a:buSzPct val="100000"/>
        <a:buFont typeface="Arial" panose="020B0604020202020204" pitchFamily="34" charset="0"/>
        <a:buChar char="•"/>
        <a:defRPr lang="en-US" sz="1600" kern="1200">
          <a:solidFill>
            <a:srgbClr val="1C1C1C"/>
          </a:solidFill>
          <a:latin typeface="Twinkl" pitchFamily="50"/>
          <a:ea typeface="Sassoon Infant Rg" pitchFamily="50"/>
          <a:cs typeface="Sassoon Infant Rg"/>
        </a:defRPr>
      </a:lvl2pPr>
      <a:lvl3pPr marL="1143000" lvl="2" indent="-228600" algn="l" rtl="0" eaLnBrk="0" fontAlgn="base" hangingPunct="0">
        <a:lnSpc>
          <a:spcPct val="90000"/>
        </a:lnSpc>
        <a:spcBef>
          <a:spcPts val="500"/>
        </a:spcBef>
        <a:spcAft>
          <a:spcPct val="0"/>
        </a:spcAft>
        <a:buSzPct val="100000"/>
        <a:buFont typeface="Arial" panose="020B0604020202020204" pitchFamily="34" charset="0"/>
        <a:buChar char="•"/>
        <a:defRPr lang="en-US" sz="1400" kern="1200">
          <a:solidFill>
            <a:srgbClr val="1C1C1C"/>
          </a:solidFill>
          <a:latin typeface="Twinkl" pitchFamily="50"/>
          <a:ea typeface="Sassoon Infant Rg" pitchFamily="50"/>
          <a:cs typeface="Sassoon Infant Rg"/>
        </a:defRPr>
      </a:lvl3pPr>
      <a:lvl4pPr marL="1600200" lvl="3" indent="-228600" algn="l" rtl="0" eaLnBrk="0" fontAlgn="base" hangingPunct="0">
        <a:lnSpc>
          <a:spcPct val="90000"/>
        </a:lnSpc>
        <a:spcBef>
          <a:spcPts val="500"/>
        </a:spcBef>
        <a:spcAft>
          <a:spcPct val="0"/>
        </a:spcAft>
        <a:buSzPct val="100000"/>
        <a:buFont typeface="Arial" panose="020B0604020202020204" pitchFamily="34" charset="0"/>
        <a:buChar char="•"/>
        <a:defRPr lang="en-US" sz="1400" kern="1200">
          <a:solidFill>
            <a:srgbClr val="1C1C1C"/>
          </a:solidFill>
          <a:latin typeface="Twinkl" pitchFamily="50"/>
          <a:ea typeface="Sassoon Infant Rg" pitchFamily="50"/>
          <a:cs typeface="Sassoon Infant Rg"/>
        </a:defRPr>
      </a:lvl4pPr>
      <a:lvl5pPr marL="2057400" lvl="4" indent="-228600" algn="l" rtl="0" eaLnBrk="0" fontAlgn="base" hangingPunct="0">
        <a:lnSpc>
          <a:spcPct val="90000"/>
        </a:lnSpc>
        <a:spcBef>
          <a:spcPts val="500"/>
        </a:spcBef>
        <a:spcAft>
          <a:spcPct val="0"/>
        </a:spcAft>
        <a:buSzPct val="100000"/>
        <a:buFont typeface="Arial" panose="020B0604020202020204" pitchFamily="34" charset="0"/>
        <a:buChar char="•"/>
        <a:defRPr lang="en-US" sz="1400" kern="1200">
          <a:solidFill>
            <a:srgbClr val="1C1C1C"/>
          </a:solidFill>
          <a:latin typeface="Twinkl" pitchFamily="50"/>
          <a:ea typeface="Sassoon Infant Rg" pitchFamily="50"/>
          <a:cs typeface="Sassoon Infant Rg"/>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hyperlink" Target="https://www.funkidslive.com/learn/penguin-explorers/make-travel-brochure/"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4.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14.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8.png"/><Relationship Id="rId1" Type="http://schemas.openxmlformats.org/officeDocument/2006/relationships/slideLayout" Target="../slideLayouts/slideLayout14.xml"/><Relationship Id="rId6" Type="http://schemas.openxmlformats.org/officeDocument/2006/relationships/image" Target="../media/image32.png"/><Relationship Id="rId5" Type="http://schemas.openxmlformats.org/officeDocument/2006/relationships/image" Target="../media/image31.png"/><Relationship Id="rId10" Type="http://schemas.openxmlformats.org/officeDocument/2006/relationships/image" Target="../media/image36.png"/><Relationship Id="rId4" Type="http://schemas.openxmlformats.org/officeDocument/2006/relationships/image" Target="../media/image30.png"/><Relationship Id="rId9" Type="http://schemas.openxmlformats.org/officeDocument/2006/relationships/image" Target="../media/image35.png"/></Relationships>
</file>

<file path=ppt/slides/_rels/slide17.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37.jpeg"/><Relationship Id="rId7" Type="http://schemas.openxmlformats.org/officeDocument/2006/relationships/image" Target="../media/image41.jpeg"/><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s>
</file>

<file path=ppt/slides/_rels/slide18.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image" Target="../media/image43.jpeg"/><Relationship Id="rId7" Type="http://schemas.openxmlformats.org/officeDocument/2006/relationships/image" Target="../media/image47.jpe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50.png"/></Relationships>
</file>

<file path=ppt/slides/_rels/slide21.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1"/>
            <a:ext cx="12169202" cy="6858001"/>
          </a:xfrm>
          <a:prstGeom prst="rect">
            <a:avLst/>
          </a:prstGeom>
        </p:spPr>
      </p:pic>
      <p:sp>
        <p:nvSpPr>
          <p:cNvPr id="2" name="Title 1"/>
          <p:cNvSpPr>
            <a:spLocks noGrp="1"/>
          </p:cNvSpPr>
          <p:nvPr>
            <p:ph type="ctrTitle"/>
          </p:nvPr>
        </p:nvSpPr>
        <p:spPr>
          <a:xfrm>
            <a:off x="1723506" y="2410836"/>
            <a:ext cx="9144000" cy="2387600"/>
          </a:xfrm>
        </p:spPr>
        <p:txBody>
          <a:bodyPr>
            <a:normAutofit/>
          </a:bodyPr>
          <a:lstStyle/>
          <a:p>
            <a:r>
              <a:rPr lang="en-GB" sz="8800" b="1" dirty="0" smtClean="0">
                <a:effectLst>
                  <a:outerShdw blurRad="38100" dist="38100" dir="2700000" algn="tl">
                    <a:srgbClr val="000000">
                      <a:alpha val="43137"/>
                    </a:srgbClr>
                  </a:outerShdw>
                </a:effectLst>
                <a:latin typeface="Bahnschrift Condensed" panose="020B0502040204020203" pitchFamily="34" charset="0"/>
              </a:rPr>
              <a:t>Road Trip, USA!</a:t>
            </a:r>
            <a:endParaRPr lang="en-GB" sz="8800" b="1" dirty="0">
              <a:effectLst>
                <a:outerShdw blurRad="38100" dist="38100" dir="2700000" algn="tl">
                  <a:srgbClr val="000000">
                    <a:alpha val="43137"/>
                  </a:srgbClr>
                </a:outerShdw>
              </a:effectLst>
              <a:latin typeface="Bahnschrift Condensed" panose="020B0502040204020203" pitchFamily="34" charset="0"/>
            </a:endParaRPr>
          </a:p>
        </p:txBody>
      </p:sp>
      <p:sp>
        <p:nvSpPr>
          <p:cNvPr id="6" name="TextBox 5"/>
          <p:cNvSpPr txBox="1"/>
          <p:nvPr/>
        </p:nvSpPr>
        <p:spPr>
          <a:xfrm>
            <a:off x="5574324" y="0"/>
            <a:ext cx="661767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omic Sans MS" panose="030F0702030302020204" pitchFamily="66" charset="0"/>
                <a:ea typeface="+mn-ea"/>
                <a:cs typeface="+mn-cs"/>
              </a:rPr>
              <a:t>PowerPoint </a:t>
            </a:r>
            <a:r>
              <a:rPr kumimoji="0" lang="en-GB" sz="1800" b="0" i="0" u="none" strike="noStrike" kern="1200" cap="none" spc="0" normalizeH="0" baseline="0" noProof="0" dirty="0" smtClean="0">
                <a:ln>
                  <a:noFill/>
                </a:ln>
                <a:solidFill>
                  <a:prstClr val="white"/>
                </a:solidFill>
                <a:effectLst/>
                <a:uLnTx/>
                <a:uFillTx/>
                <a:latin typeface="Comic Sans MS" panose="030F0702030302020204" pitchFamily="66" charset="0"/>
                <a:ea typeface="+mn-ea"/>
                <a:cs typeface="+mn-cs"/>
              </a:rPr>
              <a:t>1 – </a:t>
            </a:r>
            <a:r>
              <a:rPr kumimoji="0" lang="en-GB" sz="1800" b="0" i="0" u="none" strike="noStrike" kern="1200" cap="none" spc="0" normalizeH="0" noProof="0" dirty="0" smtClean="0">
                <a:ln>
                  <a:noFill/>
                </a:ln>
                <a:solidFill>
                  <a:prstClr val="white"/>
                </a:solidFill>
                <a:effectLst/>
                <a:uLnTx/>
                <a:uFillTx/>
                <a:latin typeface="Comic Sans MS" panose="030F0702030302020204" pitchFamily="66" charset="0"/>
                <a:ea typeface="+mn-ea"/>
                <a:cs typeface="+mn-cs"/>
              </a:rPr>
              <a:t>geography, non-fiction writing, reading skills </a:t>
            </a:r>
            <a:endParaRPr kumimoji="0" lang="en-GB" sz="1800" b="0" i="0" u="none" strike="noStrike" kern="1200" cap="none" spc="0" normalizeH="0" baseline="0" noProof="0" dirty="0">
              <a:ln>
                <a:noFill/>
              </a:ln>
              <a:solidFill>
                <a:prstClr val="white"/>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570550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6400801" cy="625151"/>
          </a:xfrm>
        </p:spPr>
        <p:txBody>
          <a:bodyPr>
            <a:normAutofit/>
          </a:bodyPr>
          <a:lstStyle/>
          <a:p>
            <a:r>
              <a:rPr lang="en-GB" sz="2800" b="1" dirty="0">
                <a:latin typeface="Comic Sans MS" panose="030F0702030302020204" pitchFamily="66" charset="0"/>
              </a:rPr>
              <a:t>Guide for parents/carers,</a:t>
            </a:r>
          </a:p>
        </p:txBody>
      </p:sp>
      <p:sp>
        <p:nvSpPr>
          <p:cNvPr id="3" name="Content Placeholder 2"/>
          <p:cNvSpPr>
            <a:spLocks noGrp="1"/>
          </p:cNvSpPr>
          <p:nvPr>
            <p:ph idx="1"/>
          </p:nvPr>
        </p:nvSpPr>
        <p:spPr>
          <a:xfrm>
            <a:off x="0" y="865414"/>
            <a:ext cx="12192000" cy="5896947"/>
          </a:xfrm>
        </p:spPr>
        <p:txBody>
          <a:bodyPr>
            <a:noAutofit/>
          </a:bodyPr>
          <a:lstStyle/>
          <a:p>
            <a:pPr marL="0" indent="0">
              <a:lnSpc>
                <a:spcPct val="120000"/>
              </a:lnSpc>
              <a:buNone/>
            </a:pPr>
            <a:endParaRPr lang="en-GB" sz="200" dirty="0">
              <a:latin typeface="Comic Sans MS" panose="030F0702030302020204" pitchFamily="66" charset="0"/>
            </a:endParaRPr>
          </a:p>
          <a:p>
            <a:pPr marL="0" indent="0">
              <a:lnSpc>
                <a:spcPct val="120000"/>
              </a:lnSpc>
              <a:buNone/>
            </a:pPr>
            <a:endParaRPr lang="en-GB" sz="200" dirty="0">
              <a:latin typeface="Comic Sans MS" panose="030F0702030302020204" pitchFamily="66" charset="0"/>
            </a:endParaRPr>
          </a:p>
          <a:p>
            <a:pPr>
              <a:lnSpc>
                <a:spcPct val="120000"/>
              </a:lnSpc>
              <a:buFontTx/>
              <a:buChar char="-"/>
            </a:pPr>
            <a:r>
              <a:rPr lang="en-GB" sz="2000" b="1" dirty="0">
                <a:latin typeface="Comic Sans MS" panose="030F0702030302020204" pitchFamily="66" charset="0"/>
              </a:rPr>
              <a:t>Always read the ‘notes’ section at the bottom of the slides for specific instructions </a:t>
            </a:r>
            <a:r>
              <a:rPr lang="en-GB" sz="2000" b="1" i="1" u="sng" dirty="0">
                <a:latin typeface="Comic Sans MS" panose="030F0702030302020204" pitchFamily="66" charset="0"/>
              </a:rPr>
              <a:t>before</a:t>
            </a:r>
            <a:r>
              <a:rPr lang="en-GB" sz="2000" b="1" dirty="0">
                <a:latin typeface="Comic Sans MS" panose="030F0702030302020204" pitchFamily="66" charset="0"/>
              </a:rPr>
              <a:t> beginning the </a:t>
            </a:r>
            <a:r>
              <a:rPr lang="en-GB" sz="2000" b="1" dirty="0" smtClean="0">
                <a:latin typeface="Comic Sans MS" panose="030F0702030302020204" pitchFamily="66" charset="0"/>
              </a:rPr>
              <a:t>lesson. </a:t>
            </a:r>
            <a:r>
              <a:rPr lang="en-GB" sz="2000" dirty="0" smtClean="0">
                <a:latin typeface="Comic Sans MS" panose="030F0702030302020204" pitchFamily="66" charset="0"/>
              </a:rPr>
              <a:t>There may be documents to download, resources, or key information you will need for/about the lesson.</a:t>
            </a:r>
            <a:endParaRPr lang="en-GB" sz="2400" b="1" dirty="0">
              <a:latin typeface="Comic Sans MS" panose="030F0702030302020204" pitchFamily="66" charset="0"/>
            </a:endParaRPr>
          </a:p>
          <a:p>
            <a:pPr>
              <a:lnSpc>
                <a:spcPct val="120000"/>
              </a:lnSpc>
              <a:buFontTx/>
              <a:buChar char="-"/>
            </a:pPr>
            <a:endParaRPr lang="en-GB" sz="200" dirty="0">
              <a:latin typeface="Comic Sans MS" panose="030F0702030302020204" pitchFamily="66" charset="0"/>
            </a:endParaRPr>
          </a:p>
          <a:p>
            <a:pPr>
              <a:lnSpc>
                <a:spcPct val="120000"/>
              </a:lnSpc>
              <a:buFontTx/>
              <a:buChar char="-"/>
            </a:pPr>
            <a:r>
              <a:rPr lang="en-GB" sz="2000" dirty="0">
                <a:latin typeface="Comic Sans MS" panose="030F0702030302020204" pitchFamily="66" charset="0"/>
              </a:rPr>
              <a:t>Read the slide and set the tasks or challenges for the child/</a:t>
            </a:r>
            <a:r>
              <a:rPr lang="en-GB" sz="2000" dirty="0" err="1">
                <a:latin typeface="Comic Sans MS" panose="030F0702030302020204" pitchFamily="66" charset="0"/>
              </a:rPr>
              <a:t>ren</a:t>
            </a:r>
            <a:r>
              <a:rPr lang="en-GB" sz="2000" dirty="0">
                <a:latin typeface="Comic Sans MS" panose="030F0702030302020204" pitchFamily="66" charset="0"/>
              </a:rPr>
              <a:t>. There is no rush and you do not have to do everything, but be aware that the lessons follow and build on from one another, so try not to skip lessons but rather work in order and stop when you feel is best for your child. When next PowerPoints appear, don’t feel pressured to skip ahead if you have not finished everything yet, do what is best for you </a:t>
            </a:r>
            <a:r>
              <a:rPr lang="en-GB" sz="2000" dirty="0">
                <a:latin typeface="Comic Sans MS" panose="030F0702030302020204" pitchFamily="66" charset="0"/>
                <a:sym typeface="Wingdings" panose="05000000000000000000" pitchFamily="2" charset="2"/>
              </a:rPr>
              <a:t></a:t>
            </a:r>
          </a:p>
          <a:p>
            <a:pPr>
              <a:lnSpc>
                <a:spcPct val="120000"/>
              </a:lnSpc>
              <a:buFontTx/>
              <a:buChar char="-"/>
            </a:pPr>
            <a:endParaRPr lang="en-GB" sz="200" dirty="0">
              <a:latin typeface="Comic Sans MS" panose="030F0702030302020204" pitchFamily="66" charset="0"/>
              <a:sym typeface="Wingdings" panose="05000000000000000000" pitchFamily="2" charset="2"/>
            </a:endParaRPr>
          </a:p>
          <a:p>
            <a:pPr>
              <a:lnSpc>
                <a:spcPct val="120000"/>
              </a:lnSpc>
              <a:buFontTx/>
              <a:buChar char="-"/>
            </a:pPr>
            <a:r>
              <a:rPr lang="en-GB" sz="2000" dirty="0">
                <a:latin typeface="Comic Sans MS" panose="030F0702030302020204" pitchFamily="66" charset="0"/>
                <a:sym typeface="Wingdings" panose="05000000000000000000" pitchFamily="2" charset="2"/>
              </a:rPr>
              <a:t>Some slides will have one task, others more. You can break these down however you like e.g. All the tasks on one slide can be spread across a few days or done in one day, but please do not do too much in a day! The slides are numbered to help you differentiate between the different tasks.</a:t>
            </a:r>
          </a:p>
          <a:p>
            <a:pPr>
              <a:lnSpc>
                <a:spcPct val="120000"/>
              </a:lnSpc>
              <a:buFontTx/>
              <a:buChar char="-"/>
            </a:pPr>
            <a:endParaRPr lang="en-GB" sz="200" dirty="0">
              <a:latin typeface="Comic Sans MS" panose="030F0702030302020204" pitchFamily="66" charset="0"/>
              <a:sym typeface="Wingdings" panose="05000000000000000000" pitchFamily="2" charset="2"/>
            </a:endParaRPr>
          </a:p>
        </p:txBody>
      </p:sp>
    </p:spTree>
    <p:extLst>
      <p:ext uri="{BB962C8B-B14F-4D97-AF65-F5344CB8AC3E}">
        <p14:creationId xmlns:p14="http://schemas.microsoft.com/office/powerpoint/2010/main" val="37099295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6185" y="1"/>
            <a:ext cx="11107615" cy="1690688"/>
          </a:xfrm>
        </p:spPr>
        <p:txBody>
          <a:bodyPr>
            <a:noAutofit/>
          </a:bodyPr>
          <a:lstStyle/>
          <a:p>
            <a:pPr algn="ctr"/>
            <a:r>
              <a:rPr lang="en-GB" sz="3200" dirty="0" smtClean="0"/>
              <a:t>Have a look at this map of the USA… </a:t>
            </a:r>
            <a:br>
              <a:rPr lang="en-GB" sz="3200" dirty="0" smtClean="0"/>
            </a:br>
            <a:r>
              <a:rPr lang="en-GB" sz="3200" dirty="0" smtClean="0"/>
              <a:t>Have you visited any of the states before?</a:t>
            </a:r>
            <a:br>
              <a:rPr lang="en-GB" sz="3200" dirty="0" smtClean="0"/>
            </a:br>
            <a:r>
              <a:rPr lang="en-GB" sz="3200" dirty="0" smtClean="0"/>
              <a:t>If you could visit anywhere in USA, where would you go and why?</a:t>
            </a:r>
            <a:endParaRPr lang="en-GB" sz="3200" dirty="0"/>
          </a:p>
        </p:txBody>
      </p:sp>
      <p:pic>
        <p:nvPicPr>
          <p:cNvPr id="3" name="Picture 2"/>
          <p:cNvPicPr>
            <a:picLocks noChangeAspect="1"/>
          </p:cNvPicPr>
          <p:nvPr/>
        </p:nvPicPr>
        <p:blipFill>
          <a:blip r:embed="rId3"/>
          <a:stretch>
            <a:fillRect/>
          </a:stretch>
        </p:blipFill>
        <p:spPr>
          <a:xfrm>
            <a:off x="2364583" y="1573824"/>
            <a:ext cx="7547825" cy="5157424"/>
          </a:xfrm>
          <a:prstGeom prst="rect">
            <a:avLst/>
          </a:prstGeom>
        </p:spPr>
      </p:pic>
      <p:sp>
        <p:nvSpPr>
          <p:cNvPr id="4" name="TextBox 3">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r>
              <a:rPr lang="en-GB" dirty="0"/>
              <a:t>1</a:t>
            </a:r>
          </a:p>
        </p:txBody>
      </p:sp>
    </p:spTree>
    <p:extLst>
      <p:ext uri="{BB962C8B-B14F-4D97-AF65-F5344CB8AC3E}">
        <p14:creationId xmlns:p14="http://schemas.microsoft.com/office/powerpoint/2010/main" val="2556334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1088171"/>
          </a:xfrm>
        </p:spPr>
        <p:txBody>
          <a:bodyPr>
            <a:noAutofit/>
          </a:bodyPr>
          <a:lstStyle/>
          <a:p>
            <a:pPr algn="ctr"/>
            <a:r>
              <a:rPr lang="en-GB" sz="2800" dirty="0" smtClean="0"/>
              <a:t>Pick a state along the east or west coast of USA and plan a road trip across to the other side. Use a coloured pen or pencil to plot your route across America. </a:t>
            </a:r>
            <a:endParaRPr lang="en-GB" sz="2800" dirty="0"/>
          </a:p>
        </p:txBody>
      </p:sp>
      <p:sp>
        <p:nvSpPr>
          <p:cNvPr id="4" name="TextBox 3"/>
          <p:cNvSpPr txBox="1"/>
          <p:nvPr/>
        </p:nvSpPr>
        <p:spPr>
          <a:xfrm>
            <a:off x="550985" y="3261946"/>
            <a:ext cx="1213338" cy="369332"/>
          </a:xfrm>
          <a:prstGeom prst="rect">
            <a:avLst/>
          </a:prstGeom>
          <a:noFill/>
        </p:spPr>
        <p:txBody>
          <a:bodyPr wrap="square" rtlCol="0">
            <a:spAutoFit/>
          </a:bodyPr>
          <a:lstStyle/>
          <a:p>
            <a:r>
              <a:rPr lang="en-GB" dirty="0" smtClean="0"/>
              <a:t>West coast</a:t>
            </a:r>
            <a:endParaRPr lang="en-GB" dirty="0"/>
          </a:p>
        </p:txBody>
      </p:sp>
      <p:sp>
        <p:nvSpPr>
          <p:cNvPr id="5" name="TextBox 4"/>
          <p:cNvSpPr txBox="1"/>
          <p:nvPr/>
        </p:nvSpPr>
        <p:spPr>
          <a:xfrm>
            <a:off x="10717823" y="3261946"/>
            <a:ext cx="1230923" cy="369332"/>
          </a:xfrm>
          <a:prstGeom prst="rect">
            <a:avLst/>
          </a:prstGeom>
          <a:noFill/>
        </p:spPr>
        <p:txBody>
          <a:bodyPr wrap="square" rtlCol="0">
            <a:spAutoFit/>
          </a:bodyPr>
          <a:lstStyle/>
          <a:p>
            <a:r>
              <a:rPr lang="en-GB" dirty="0" smtClean="0"/>
              <a:t>East coast</a:t>
            </a:r>
            <a:endParaRPr lang="en-GB" dirty="0"/>
          </a:p>
        </p:txBody>
      </p:sp>
      <p:sp>
        <p:nvSpPr>
          <p:cNvPr id="6" name="TextBox 5"/>
          <p:cNvSpPr txBox="1"/>
          <p:nvPr/>
        </p:nvSpPr>
        <p:spPr>
          <a:xfrm>
            <a:off x="0" y="4747846"/>
            <a:ext cx="2136531" cy="369332"/>
          </a:xfrm>
          <a:prstGeom prst="rect">
            <a:avLst/>
          </a:prstGeom>
          <a:noFill/>
        </p:spPr>
        <p:txBody>
          <a:bodyPr wrap="square" rtlCol="0">
            <a:spAutoFit/>
          </a:bodyPr>
          <a:lstStyle/>
          <a:p>
            <a:r>
              <a:rPr lang="en-GB" b="1" dirty="0" smtClean="0">
                <a:solidFill>
                  <a:srgbClr val="FF0000"/>
                </a:solidFill>
              </a:rPr>
              <a:t>Here is an example:</a:t>
            </a:r>
            <a:endParaRPr lang="en-GB" b="1" dirty="0">
              <a:solidFill>
                <a:srgbClr val="FF0000"/>
              </a:solidFill>
            </a:endParaRPr>
          </a:p>
        </p:txBody>
      </p:sp>
      <p:pic>
        <p:nvPicPr>
          <p:cNvPr id="7" name="Picture 6"/>
          <p:cNvPicPr>
            <a:picLocks noChangeAspect="1"/>
          </p:cNvPicPr>
          <p:nvPr/>
        </p:nvPicPr>
        <p:blipFill>
          <a:blip r:embed="rId3"/>
          <a:stretch>
            <a:fillRect/>
          </a:stretch>
        </p:blipFill>
        <p:spPr>
          <a:xfrm>
            <a:off x="1995852" y="872248"/>
            <a:ext cx="8760072" cy="5985752"/>
          </a:xfrm>
          <a:prstGeom prst="rect">
            <a:avLst/>
          </a:prstGeom>
        </p:spPr>
      </p:pic>
      <p:sp>
        <p:nvSpPr>
          <p:cNvPr id="8" name="TextBox 7">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r>
              <a:rPr lang="en-GB" dirty="0"/>
              <a:t>1</a:t>
            </a:r>
          </a:p>
        </p:txBody>
      </p:sp>
    </p:spTree>
    <p:extLst>
      <p:ext uri="{BB962C8B-B14F-4D97-AF65-F5344CB8AC3E}">
        <p14:creationId xmlns:p14="http://schemas.microsoft.com/office/powerpoint/2010/main" val="33836871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34108"/>
            <a:ext cx="12192000" cy="618026"/>
          </a:xfrm>
        </p:spPr>
        <p:txBody>
          <a:bodyPr>
            <a:noAutofit/>
          </a:bodyPr>
          <a:lstStyle/>
          <a:p>
            <a:pPr algn="ctr"/>
            <a:r>
              <a:rPr lang="en-GB" sz="3600" dirty="0" smtClean="0"/>
              <a:t>Find out 1 or 2 facts about each state that you will be travelling through on your road trip. </a:t>
            </a:r>
            <a:endParaRPr lang="en-GB" sz="3600" dirty="0"/>
          </a:p>
        </p:txBody>
      </p:sp>
      <p:pic>
        <p:nvPicPr>
          <p:cNvPr id="3" name="Picture 2"/>
          <p:cNvPicPr>
            <a:picLocks noChangeAspect="1"/>
          </p:cNvPicPr>
          <p:nvPr/>
        </p:nvPicPr>
        <p:blipFill>
          <a:blip r:embed="rId2"/>
          <a:stretch>
            <a:fillRect/>
          </a:stretch>
        </p:blipFill>
        <p:spPr>
          <a:xfrm>
            <a:off x="0" y="1502401"/>
            <a:ext cx="6937131" cy="4740138"/>
          </a:xfrm>
          <a:prstGeom prst="rect">
            <a:avLst/>
          </a:prstGeom>
        </p:spPr>
      </p:pic>
      <p:sp>
        <p:nvSpPr>
          <p:cNvPr id="4" name="TextBox 3"/>
          <p:cNvSpPr txBox="1"/>
          <p:nvPr/>
        </p:nvSpPr>
        <p:spPr>
          <a:xfrm>
            <a:off x="7051431" y="1406770"/>
            <a:ext cx="4264269" cy="5355312"/>
          </a:xfrm>
          <a:prstGeom prst="rect">
            <a:avLst/>
          </a:prstGeom>
          <a:noFill/>
        </p:spPr>
        <p:txBody>
          <a:bodyPr wrap="square" rtlCol="0">
            <a:spAutoFit/>
          </a:bodyPr>
          <a:lstStyle/>
          <a:p>
            <a:r>
              <a:rPr lang="en-GB" b="1" dirty="0" smtClean="0">
                <a:solidFill>
                  <a:srgbClr val="FF0000"/>
                </a:solidFill>
              </a:rPr>
              <a:t>Example:</a:t>
            </a:r>
          </a:p>
          <a:p>
            <a:r>
              <a:rPr lang="en-GB" u="sng" dirty="0" smtClean="0"/>
              <a:t>My Road Trip of the USA!</a:t>
            </a:r>
          </a:p>
          <a:p>
            <a:pPr marL="285750" indent="-285750">
              <a:buFont typeface="Arial" panose="020B0604020202020204" pitchFamily="34" charset="0"/>
              <a:buChar char="•"/>
            </a:pPr>
            <a:r>
              <a:rPr lang="en-GB" dirty="0" smtClean="0"/>
              <a:t>California –</a:t>
            </a:r>
          </a:p>
          <a:p>
            <a:pPr marL="285750" indent="-285750">
              <a:buFont typeface="Arial" panose="020B0604020202020204" pitchFamily="34" charset="0"/>
              <a:buChar char="•"/>
            </a:pPr>
            <a:r>
              <a:rPr lang="en-GB" dirty="0" smtClean="0"/>
              <a:t>Nevada – </a:t>
            </a:r>
          </a:p>
          <a:p>
            <a:pPr marL="285750" indent="-285750">
              <a:buFont typeface="Arial" panose="020B0604020202020204" pitchFamily="34" charset="0"/>
              <a:buChar char="•"/>
            </a:pPr>
            <a:r>
              <a:rPr lang="en-GB" dirty="0" smtClean="0"/>
              <a:t>Utah – </a:t>
            </a:r>
          </a:p>
          <a:p>
            <a:pPr marL="285750" indent="-285750">
              <a:buFont typeface="Arial" panose="020B0604020202020204" pitchFamily="34" charset="0"/>
              <a:buChar char="•"/>
            </a:pPr>
            <a:r>
              <a:rPr lang="en-GB" dirty="0" smtClean="0"/>
              <a:t>Idaho –</a:t>
            </a:r>
          </a:p>
          <a:p>
            <a:pPr marL="285750" indent="-285750">
              <a:buFont typeface="Arial" panose="020B0604020202020204" pitchFamily="34" charset="0"/>
              <a:buChar char="•"/>
            </a:pPr>
            <a:r>
              <a:rPr lang="en-GB" dirty="0" smtClean="0"/>
              <a:t>Wyoming – </a:t>
            </a:r>
          </a:p>
          <a:p>
            <a:pPr marL="285750" indent="-285750">
              <a:buFont typeface="Arial" panose="020B0604020202020204" pitchFamily="34" charset="0"/>
              <a:buChar char="•"/>
            </a:pPr>
            <a:r>
              <a:rPr lang="en-GB" dirty="0" smtClean="0"/>
              <a:t>South Dakota – </a:t>
            </a:r>
          </a:p>
          <a:p>
            <a:pPr marL="285750" indent="-285750">
              <a:buFont typeface="Arial" panose="020B0604020202020204" pitchFamily="34" charset="0"/>
              <a:buChar char="•"/>
            </a:pPr>
            <a:r>
              <a:rPr lang="en-GB" dirty="0" smtClean="0"/>
              <a:t>Iowa – </a:t>
            </a:r>
          </a:p>
          <a:p>
            <a:pPr marL="285750" indent="-285750">
              <a:buFont typeface="Arial" panose="020B0604020202020204" pitchFamily="34" charset="0"/>
              <a:buChar char="•"/>
            </a:pPr>
            <a:r>
              <a:rPr lang="en-GB" dirty="0" smtClean="0"/>
              <a:t>Wisconsin – </a:t>
            </a:r>
          </a:p>
          <a:p>
            <a:pPr marL="285750" indent="-285750">
              <a:buFont typeface="Arial" panose="020B0604020202020204" pitchFamily="34" charset="0"/>
              <a:buChar char="•"/>
            </a:pPr>
            <a:r>
              <a:rPr lang="en-GB" dirty="0" smtClean="0"/>
              <a:t>Illinois – </a:t>
            </a:r>
          </a:p>
          <a:p>
            <a:pPr marL="285750" indent="-285750">
              <a:buFont typeface="Arial" panose="020B0604020202020204" pitchFamily="34" charset="0"/>
              <a:buChar char="•"/>
            </a:pPr>
            <a:r>
              <a:rPr lang="en-GB" dirty="0" smtClean="0"/>
              <a:t>Indiana –</a:t>
            </a:r>
          </a:p>
          <a:p>
            <a:pPr marL="285750" indent="-285750">
              <a:buFont typeface="Arial" panose="020B0604020202020204" pitchFamily="34" charset="0"/>
              <a:buChar char="•"/>
            </a:pPr>
            <a:r>
              <a:rPr lang="en-GB" dirty="0" smtClean="0"/>
              <a:t>Indiana – </a:t>
            </a:r>
          </a:p>
          <a:p>
            <a:pPr marL="285750" indent="-285750">
              <a:buFont typeface="Arial" panose="020B0604020202020204" pitchFamily="34" charset="0"/>
              <a:buChar char="•"/>
            </a:pPr>
            <a:r>
              <a:rPr lang="en-GB" dirty="0" smtClean="0"/>
              <a:t>Ohio –</a:t>
            </a:r>
          </a:p>
          <a:p>
            <a:pPr marL="285750" indent="-285750">
              <a:buFont typeface="Arial" panose="020B0604020202020204" pitchFamily="34" charset="0"/>
              <a:buChar char="•"/>
            </a:pPr>
            <a:r>
              <a:rPr lang="en-GB" dirty="0" smtClean="0"/>
              <a:t>Pennsylvania – </a:t>
            </a:r>
          </a:p>
          <a:p>
            <a:pPr marL="285750" indent="-285750">
              <a:buFont typeface="Arial" panose="020B0604020202020204" pitchFamily="34" charset="0"/>
              <a:buChar char="•"/>
            </a:pPr>
            <a:r>
              <a:rPr lang="en-GB" dirty="0" smtClean="0"/>
              <a:t>New York –</a:t>
            </a:r>
          </a:p>
          <a:p>
            <a:pPr marL="285750" indent="-285750">
              <a:buFont typeface="Arial" panose="020B0604020202020204" pitchFamily="34" charset="0"/>
              <a:buChar char="•"/>
            </a:pPr>
            <a:r>
              <a:rPr lang="en-GB" dirty="0" smtClean="0"/>
              <a:t>Massachusetts –</a:t>
            </a:r>
          </a:p>
          <a:p>
            <a:endParaRPr lang="en-GB" dirty="0" smtClean="0"/>
          </a:p>
          <a:p>
            <a:pPr marL="285750" indent="-285750">
              <a:buFont typeface="Arial" panose="020B0604020202020204" pitchFamily="34" charset="0"/>
              <a:buChar char="•"/>
            </a:pPr>
            <a:endParaRPr lang="en-GB" dirty="0"/>
          </a:p>
        </p:txBody>
      </p:sp>
      <p:sp>
        <p:nvSpPr>
          <p:cNvPr id="5" name="TextBox 4">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r>
              <a:rPr lang="en-GB" dirty="0"/>
              <a:t>1</a:t>
            </a:r>
          </a:p>
        </p:txBody>
      </p:sp>
    </p:spTree>
    <p:extLst>
      <p:ext uri="{BB962C8B-B14F-4D97-AF65-F5344CB8AC3E}">
        <p14:creationId xmlns:p14="http://schemas.microsoft.com/office/powerpoint/2010/main" val="36103353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32210"/>
            <a:ext cx="12192000" cy="1325563"/>
          </a:xfrm>
        </p:spPr>
        <p:txBody>
          <a:bodyPr>
            <a:noAutofit/>
          </a:bodyPr>
          <a:lstStyle/>
          <a:p>
            <a:pPr algn="ctr"/>
            <a:r>
              <a:rPr lang="en-GB" sz="4200" dirty="0" smtClean="0">
                <a:latin typeface="+mn-lt"/>
              </a:rPr>
              <a:t>Pick one of the states on your trip. Find out what the best places are to visit there and why. Learn about your chosen state in greater detail and make notes about it.</a:t>
            </a:r>
            <a:endParaRPr lang="en-GB" sz="4200" dirty="0">
              <a:latin typeface="+mn-lt"/>
            </a:endParaRPr>
          </a:p>
        </p:txBody>
      </p:sp>
      <p:sp>
        <p:nvSpPr>
          <p:cNvPr id="3" name="Content Placeholder 2"/>
          <p:cNvSpPr>
            <a:spLocks noGrp="1"/>
          </p:cNvSpPr>
          <p:nvPr>
            <p:ph idx="1"/>
          </p:nvPr>
        </p:nvSpPr>
        <p:spPr>
          <a:xfrm>
            <a:off x="0" y="3587262"/>
            <a:ext cx="7772400" cy="3270738"/>
          </a:xfrm>
        </p:spPr>
        <p:txBody>
          <a:bodyPr/>
          <a:lstStyle/>
          <a:p>
            <a:pPr marL="0" indent="0" algn="ctr">
              <a:buNone/>
            </a:pPr>
            <a:r>
              <a:rPr lang="en-GB" sz="4000" dirty="0" smtClean="0"/>
              <a:t>Follow the steps on this website to use the information you collect about your state of choice to make a travel brochure:</a:t>
            </a:r>
          </a:p>
          <a:p>
            <a:pPr marL="0" indent="0">
              <a:buNone/>
            </a:pPr>
            <a:r>
              <a:rPr lang="en-GB" dirty="0" smtClean="0">
                <a:hlinkClick r:id="rId3"/>
              </a:rPr>
              <a:t>https://</a:t>
            </a:r>
            <a:r>
              <a:rPr lang="en-GB" dirty="0" err="1" smtClean="0">
                <a:hlinkClick r:id="rId3"/>
              </a:rPr>
              <a:t>www.funkidslive.com</a:t>
            </a:r>
            <a:r>
              <a:rPr lang="en-GB" dirty="0" smtClean="0">
                <a:hlinkClick r:id="rId3"/>
              </a:rPr>
              <a:t>/learn/penguin-explorers/make-travel-brochure/#</a:t>
            </a:r>
            <a:endParaRPr lang="en-GB" dirty="0"/>
          </a:p>
        </p:txBody>
      </p:sp>
      <p:pic>
        <p:nvPicPr>
          <p:cNvPr id="4" name="Picture 3"/>
          <p:cNvPicPr>
            <a:picLocks noChangeAspect="1"/>
          </p:cNvPicPr>
          <p:nvPr/>
        </p:nvPicPr>
        <p:blipFill>
          <a:blip r:embed="rId4"/>
          <a:stretch>
            <a:fillRect/>
          </a:stretch>
        </p:blipFill>
        <p:spPr>
          <a:xfrm>
            <a:off x="7930291" y="2961428"/>
            <a:ext cx="4147409" cy="3961285"/>
          </a:xfrm>
          <a:prstGeom prst="rect">
            <a:avLst/>
          </a:prstGeom>
        </p:spPr>
      </p:pic>
      <p:sp>
        <p:nvSpPr>
          <p:cNvPr id="5" name="TextBox 4">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r>
              <a:rPr lang="en-GB" dirty="0"/>
              <a:t>2</a:t>
            </a:r>
          </a:p>
        </p:txBody>
      </p:sp>
      <p:cxnSp>
        <p:nvCxnSpPr>
          <p:cNvPr id="7" name="Straight Arrow Connector 6"/>
          <p:cNvCxnSpPr/>
          <p:nvPr/>
        </p:nvCxnSpPr>
        <p:spPr>
          <a:xfrm flipH="1">
            <a:off x="4009292" y="2444262"/>
            <a:ext cx="1995854" cy="114300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4409342" y="2631441"/>
            <a:ext cx="1195754" cy="369332"/>
          </a:xfrm>
          <a:prstGeom prst="rect">
            <a:avLst/>
          </a:prstGeom>
          <a:noFill/>
        </p:spPr>
        <p:txBody>
          <a:bodyPr wrap="square" rtlCol="0">
            <a:spAutoFit/>
          </a:bodyPr>
          <a:lstStyle/>
          <a:p>
            <a:r>
              <a:rPr lang="en-GB" dirty="0"/>
              <a:t>t</a:t>
            </a:r>
            <a:r>
              <a:rPr lang="en-GB" dirty="0" smtClean="0"/>
              <a:t>hen…</a:t>
            </a:r>
            <a:endParaRPr lang="en-GB" dirty="0"/>
          </a:p>
        </p:txBody>
      </p:sp>
    </p:spTree>
    <p:extLst>
      <p:ext uri="{BB962C8B-B14F-4D97-AF65-F5344CB8AC3E}">
        <p14:creationId xmlns:p14="http://schemas.microsoft.com/office/powerpoint/2010/main" val="18314047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18940"/>
            <a:ext cx="12031631" cy="1325563"/>
          </a:xfrm>
        </p:spPr>
        <p:txBody>
          <a:bodyPr>
            <a:normAutofit fontScale="90000"/>
          </a:bodyPr>
          <a:lstStyle/>
          <a:p>
            <a:pPr algn="ctr"/>
            <a:r>
              <a:rPr lang="en-GB" dirty="0" smtClean="0"/>
              <a:t>Imagine you have actually visited the state you chose for your travel brochure and done some of things to do and seen some of the famous sites… </a:t>
            </a:r>
            <a:endParaRPr lang="en-GB" dirty="0"/>
          </a:p>
        </p:txBody>
      </p:sp>
      <p:sp>
        <p:nvSpPr>
          <p:cNvPr id="3" name="Content Placeholder 2"/>
          <p:cNvSpPr>
            <a:spLocks noGrp="1"/>
          </p:cNvSpPr>
          <p:nvPr>
            <p:ph idx="1"/>
          </p:nvPr>
        </p:nvSpPr>
        <p:spPr>
          <a:xfrm>
            <a:off x="0" y="1626578"/>
            <a:ext cx="6919546" cy="4550386"/>
          </a:xfrm>
        </p:spPr>
        <p:txBody>
          <a:bodyPr>
            <a:normAutofit fontScale="85000" lnSpcReduction="20000"/>
          </a:bodyPr>
          <a:lstStyle/>
          <a:p>
            <a:pPr marL="0" indent="0">
              <a:buNone/>
            </a:pPr>
            <a:r>
              <a:rPr lang="en-GB" dirty="0" smtClean="0"/>
              <a:t>Write a postcard back to your family in London about your trip!</a:t>
            </a:r>
          </a:p>
          <a:p>
            <a:pPr marL="0" indent="0">
              <a:buNone/>
            </a:pPr>
            <a:r>
              <a:rPr lang="en-GB" dirty="0" smtClean="0"/>
              <a:t>        </a:t>
            </a:r>
            <a:r>
              <a:rPr lang="en-GB" u="sng" dirty="0" smtClean="0"/>
              <a:t>Steps to Success: </a:t>
            </a:r>
          </a:p>
          <a:p>
            <a:r>
              <a:rPr lang="en-GB" dirty="0" smtClean="0"/>
              <a:t>Address  and stamp (right hand side)</a:t>
            </a:r>
          </a:p>
          <a:p>
            <a:r>
              <a:rPr lang="en-GB" dirty="0" smtClean="0"/>
              <a:t>Dear…</a:t>
            </a:r>
          </a:p>
          <a:p>
            <a:r>
              <a:rPr lang="en-GB" dirty="0" smtClean="0"/>
              <a:t>Where are you?</a:t>
            </a:r>
          </a:p>
          <a:p>
            <a:r>
              <a:rPr lang="en-GB" dirty="0" smtClean="0"/>
              <a:t>Do you like it?</a:t>
            </a:r>
          </a:p>
          <a:p>
            <a:r>
              <a:rPr lang="en-GB" dirty="0" smtClean="0"/>
              <a:t>Weather?</a:t>
            </a:r>
          </a:p>
          <a:p>
            <a:r>
              <a:rPr lang="en-GB" dirty="0" smtClean="0"/>
              <a:t>What have you seen/done?</a:t>
            </a:r>
          </a:p>
          <a:p>
            <a:r>
              <a:rPr lang="en-GB" dirty="0" smtClean="0"/>
              <a:t>What have you eaten?</a:t>
            </a:r>
          </a:p>
          <a:p>
            <a:r>
              <a:rPr lang="en-GB" dirty="0" smtClean="0"/>
              <a:t>Where are you going next?</a:t>
            </a:r>
          </a:p>
          <a:p>
            <a:r>
              <a:rPr lang="en-GB" dirty="0" smtClean="0"/>
              <a:t>Sign off…</a:t>
            </a:r>
          </a:p>
          <a:p>
            <a:endParaRPr lang="en-GB" dirty="0"/>
          </a:p>
        </p:txBody>
      </p:sp>
      <p:pic>
        <p:nvPicPr>
          <p:cNvPr id="4" name="Picture 3"/>
          <p:cNvPicPr>
            <a:picLocks noChangeAspect="1"/>
          </p:cNvPicPr>
          <p:nvPr/>
        </p:nvPicPr>
        <p:blipFill>
          <a:blip r:embed="rId3"/>
          <a:stretch>
            <a:fillRect/>
          </a:stretch>
        </p:blipFill>
        <p:spPr>
          <a:xfrm>
            <a:off x="8871439" y="1519268"/>
            <a:ext cx="3310103" cy="2324770"/>
          </a:xfrm>
          <a:prstGeom prst="rect">
            <a:avLst/>
          </a:prstGeom>
        </p:spPr>
      </p:pic>
      <p:pic>
        <p:nvPicPr>
          <p:cNvPr id="5" name="Picture 4"/>
          <p:cNvPicPr>
            <a:picLocks noChangeAspect="1"/>
          </p:cNvPicPr>
          <p:nvPr/>
        </p:nvPicPr>
        <p:blipFill>
          <a:blip r:embed="rId4"/>
          <a:stretch>
            <a:fillRect/>
          </a:stretch>
        </p:blipFill>
        <p:spPr>
          <a:xfrm>
            <a:off x="3903786" y="2901462"/>
            <a:ext cx="4888522" cy="3666392"/>
          </a:xfrm>
          <a:prstGeom prst="rect">
            <a:avLst/>
          </a:prstGeom>
        </p:spPr>
      </p:pic>
      <p:sp>
        <p:nvSpPr>
          <p:cNvPr id="6" name="5-Point Star 5"/>
          <p:cNvSpPr/>
          <p:nvPr/>
        </p:nvSpPr>
        <p:spPr>
          <a:xfrm>
            <a:off x="2813539" y="2224454"/>
            <a:ext cx="448407" cy="413238"/>
          </a:xfrm>
          <a:prstGeom prst="star5">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5-Point Star 6"/>
          <p:cNvSpPr/>
          <p:nvPr/>
        </p:nvSpPr>
        <p:spPr>
          <a:xfrm>
            <a:off x="82062" y="2224454"/>
            <a:ext cx="448407" cy="413238"/>
          </a:xfrm>
          <a:prstGeom prst="star5">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5"/>
          <a:stretch>
            <a:fillRect/>
          </a:stretch>
        </p:blipFill>
        <p:spPr>
          <a:xfrm>
            <a:off x="8871438" y="4317022"/>
            <a:ext cx="3276887" cy="1776047"/>
          </a:xfrm>
          <a:prstGeom prst="rect">
            <a:avLst/>
          </a:prstGeom>
        </p:spPr>
      </p:pic>
      <p:sp>
        <p:nvSpPr>
          <p:cNvPr id="9" name="TextBox 8">
            <a:extLst>
              <a:ext uri="{FF2B5EF4-FFF2-40B4-BE49-F238E27FC236}">
                <a16:creationId xmlns:a16="http://schemas.microsoft.com/office/drawing/2014/main" id="{113DD0FB-06C0-4EBD-B150-F0C3288B9300}"/>
              </a:ext>
            </a:extLst>
          </p:cNvPr>
          <p:cNvSpPr txBox="1"/>
          <p:nvPr/>
        </p:nvSpPr>
        <p:spPr>
          <a:xfrm>
            <a:off x="11904785" y="0"/>
            <a:ext cx="287215" cy="369332"/>
          </a:xfrm>
          <a:prstGeom prst="rect">
            <a:avLst/>
          </a:prstGeom>
          <a:noFill/>
        </p:spPr>
        <p:txBody>
          <a:bodyPr wrap="square" rtlCol="0">
            <a:spAutoFit/>
          </a:bodyPr>
          <a:lstStyle/>
          <a:p>
            <a:r>
              <a:rPr lang="en-GB" dirty="0" smtClean="0"/>
              <a:t>3</a:t>
            </a:r>
            <a:endParaRPr lang="en-GB" dirty="0"/>
          </a:p>
        </p:txBody>
      </p:sp>
    </p:spTree>
    <p:extLst>
      <p:ext uri="{BB962C8B-B14F-4D97-AF65-F5344CB8AC3E}">
        <p14:creationId xmlns:p14="http://schemas.microsoft.com/office/powerpoint/2010/main" val="38892245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13DD0FB-06C0-4EBD-B150-F0C3288B9300}"/>
              </a:ext>
            </a:extLst>
          </p:cNvPr>
          <p:cNvSpPr txBox="1"/>
          <p:nvPr/>
        </p:nvSpPr>
        <p:spPr>
          <a:xfrm>
            <a:off x="11904785" y="0"/>
            <a:ext cx="287215" cy="369332"/>
          </a:xfrm>
          <a:prstGeom prst="rect">
            <a:avLst/>
          </a:prstGeom>
          <a:noFill/>
        </p:spPr>
        <p:txBody>
          <a:bodyPr wrap="square" rtlCol="0">
            <a:spAutoFit/>
          </a:bodyPr>
          <a:lstStyle/>
          <a:p>
            <a:r>
              <a:rPr lang="en-GB" dirty="0" smtClean="0">
                <a:solidFill>
                  <a:schemeClr val="bg1"/>
                </a:solidFill>
              </a:rPr>
              <a:t>4</a:t>
            </a:r>
            <a:endParaRPr lang="en-GB" dirty="0">
              <a:solidFill>
                <a:schemeClr val="bg1"/>
              </a:solidFill>
            </a:endParaRPr>
          </a:p>
        </p:txBody>
      </p:sp>
    </p:spTree>
    <p:extLst>
      <p:ext uri="{BB962C8B-B14F-4D97-AF65-F5344CB8AC3E}">
        <p14:creationId xmlns:p14="http://schemas.microsoft.com/office/powerpoint/2010/main" val="3574215355"/>
      </p:ext>
    </p:extLst>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p:cNvSpPr txBox="1">
            <a:spLocks noGrp="1"/>
          </p:cNvSpPr>
          <p:nvPr>
            <p:ph type="title"/>
          </p:nvPr>
        </p:nvSpPr>
        <p:spPr>
          <a:xfrm>
            <a:off x="1981201" y="479426"/>
            <a:ext cx="8220075" cy="993775"/>
          </a:xfrm>
        </p:spPr>
        <p:txBody>
          <a:bodyPr/>
          <a:lstStyle/>
          <a:p>
            <a:pPr eaLnBrk="1" hangingPunct="1"/>
            <a:r>
              <a:rPr lang="en-GB" altLang="en-US" sz="3600">
                <a:latin typeface="Twinkl SemiBold" pitchFamily="2" charset="0"/>
              </a:rPr>
              <a:t>Where in the World?</a:t>
            </a:r>
          </a:p>
        </p:txBody>
      </p:sp>
      <p:pic>
        <p:nvPicPr>
          <p:cNvPr id="9219" name="Picture 1"/>
          <p:cNvPicPr>
            <a:picLocks noChangeAspect="1"/>
          </p:cNvPicPr>
          <p:nvPr/>
        </p:nvPicPr>
        <p:blipFill>
          <a:blip r:embed="rId2" cstate="print">
            <a:extLst>
              <a:ext uri="{28A0092B-C50C-407E-A947-70E740481C1C}">
                <a14:useLocalDpi xmlns:a14="http://schemas.microsoft.com/office/drawing/2010/main" val="0"/>
              </a:ext>
            </a:extLst>
          </a:blip>
          <a:srcRect b="5734"/>
          <a:stretch>
            <a:fillRect/>
          </a:stretch>
        </p:blipFill>
        <p:spPr bwMode="auto">
          <a:xfrm>
            <a:off x="2463801" y="1473200"/>
            <a:ext cx="7254875" cy="453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0" name="Rectangle 2"/>
          <p:cNvSpPr>
            <a:spLocks noChangeArrowheads="1"/>
          </p:cNvSpPr>
          <p:nvPr/>
        </p:nvSpPr>
        <p:spPr bwMode="auto">
          <a:xfrm>
            <a:off x="2578100" y="3673476"/>
            <a:ext cx="3441700" cy="1603375"/>
          </a:xfrm>
          <a:prstGeom prst="rect">
            <a:avLst/>
          </a:prstGeom>
          <a:solidFill>
            <a:srgbClr val="FFFFFF"/>
          </a:solidFill>
          <a:ln w="28575">
            <a:solidFill>
              <a:srgbClr val="002060"/>
            </a:solidFill>
            <a:miter lim="800000"/>
            <a:headEnd/>
            <a:tailEnd/>
          </a:ln>
        </p:spPr>
        <p:txBody>
          <a:bodyPr lIns="107999" tIns="107999" rIns="107999" bIns="107999" anchor="ct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b="1" dirty="0">
                <a:solidFill>
                  <a:srgbClr val="013F7C"/>
                </a:solidFill>
                <a:latin typeface="Segoe UI" panose="020B0502040204020203" pitchFamily="34" charset="0"/>
                <a:cs typeface="Segoe UI" panose="020B0502040204020203" pitchFamily="34" charset="0"/>
              </a:rPr>
              <a:t>The United States of America </a:t>
            </a:r>
            <a:r>
              <a:rPr lang="en-GB" altLang="en-US" dirty="0">
                <a:solidFill>
                  <a:srgbClr val="013F7C"/>
                </a:solidFill>
                <a:latin typeface="Segoe UI" panose="020B0502040204020203" pitchFamily="34" charset="0"/>
                <a:cs typeface="Segoe UI" panose="020B0502040204020203" pitchFamily="34" charset="0"/>
              </a:rPr>
              <a:t>is across the Atlantic Ocean from the UK, in North America in-between Canada to the north and Mexico to the south.</a:t>
            </a:r>
          </a:p>
        </p:txBody>
      </p:sp>
      <p:cxnSp>
        <p:nvCxnSpPr>
          <p:cNvPr id="9221" name="Straight Connector 7"/>
          <p:cNvCxnSpPr>
            <a:cxnSpLocks noChangeShapeType="1"/>
            <a:endCxn id="9225" idx="1"/>
          </p:cNvCxnSpPr>
          <p:nvPr/>
        </p:nvCxnSpPr>
        <p:spPr bwMode="auto">
          <a:xfrm flipV="1">
            <a:off x="6007100" y="2376489"/>
            <a:ext cx="495300" cy="479425"/>
          </a:xfrm>
          <a:prstGeom prst="straightConnector1">
            <a:avLst/>
          </a:prstGeom>
          <a:noFill/>
          <a:ln w="28575">
            <a:solidFill>
              <a:srgbClr val="002060"/>
            </a:solidFill>
            <a:miter lim="800000"/>
            <a:headEnd/>
            <a:tailEnd/>
          </a:ln>
          <a:extLst>
            <a:ext uri="{909E8E84-426E-40DD-AFC4-6F175D3DCCD1}">
              <a14:hiddenFill xmlns:a14="http://schemas.microsoft.com/office/drawing/2010/main">
                <a:noFill/>
              </a14:hiddenFill>
            </a:ext>
          </a:extLst>
        </p:spPr>
      </p:cxnSp>
      <p:sp>
        <p:nvSpPr>
          <p:cNvPr id="9222" name="Oval 9"/>
          <p:cNvSpPr>
            <a:spLocks/>
          </p:cNvSpPr>
          <p:nvPr/>
        </p:nvSpPr>
        <p:spPr bwMode="auto">
          <a:xfrm>
            <a:off x="5927726" y="2838451"/>
            <a:ext cx="92075" cy="92075"/>
          </a:xfrm>
          <a:custGeom>
            <a:avLst/>
            <a:gdLst>
              <a:gd name="T0" fmla="*/ 45730 w 92281"/>
              <a:gd name="T1" fmla="*/ 0 h 92281"/>
              <a:gd name="T2" fmla="*/ 91459 w 92281"/>
              <a:gd name="T3" fmla="*/ 45730 h 92281"/>
              <a:gd name="T4" fmla="*/ 45730 w 92281"/>
              <a:gd name="T5" fmla="*/ 91459 h 92281"/>
              <a:gd name="T6" fmla="*/ 0 w 92281"/>
              <a:gd name="T7" fmla="*/ 45730 h 92281"/>
              <a:gd name="T8" fmla="*/ 13394 w 92281"/>
              <a:gd name="T9" fmla="*/ 13394 h 92281"/>
              <a:gd name="T10" fmla="*/ 13394 w 92281"/>
              <a:gd name="T11" fmla="*/ 78066 h 92281"/>
              <a:gd name="T12" fmla="*/ 78066 w 92281"/>
              <a:gd name="T13" fmla="*/ 78066 h 92281"/>
              <a:gd name="T14" fmla="*/ 78066 w 92281"/>
              <a:gd name="T15" fmla="*/ 13394 h 92281"/>
              <a:gd name="T16" fmla="*/ 17694720 60000 65536"/>
              <a:gd name="T17" fmla="*/ 0 60000 65536"/>
              <a:gd name="T18" fmla="*/ 5898240 60000 65536"/>
              <a:gd name="T19" fmla="*/ 11796480 60000 65536"/>
              <a:gd name="T20" fmla="*/ 17694720 60000 65536"/>
              <a:gd name="T21" fmla="*/ 5898240 60000 65536"/>
              <a:gd name="T22" fmla="*/ 5898240 60000 65536"/>
              <a:gd name="T23" fmla="*/ 17694720 60000 65536"/>
              <a:gd name="T24" fmla="*/ 13514 w 92281"/>
              <a:gd name="T25" fmla="*/ 13514 h 92281"/>
              <a:gd name="T26" fmla="*/ 78767 w 92281"/>
              <a:gd name="T27" fmla="*/ 78767 h 9228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2281" h="92281">
                <a:moveTo>
                  <a:pt x="0" y="46141"/>
                </a:moveTo>
                <a:lnTo>
                  <a:pt x="0" y="46140"/>
                </a:lnTo>
                <a:cubicBezTo>
                  <a:pt x="0" y="71623"/>
                  <a:pt x="20658" y="92282"/>
                  <a:pt x="46141" y="92282"/>
                </a:cubicBezTo>
                <a:cubicBezTo>
                  <a:pt x="71623" y="92282"/>
                  <a:pt x="92282" y="71623"/>
                  <a:pt x="92282" y="46141"/>
                </a:cubicBezTo>
                <a:cubicBezTo>
                  <a:pt x="92282" y="20658"/>
                  <a:pt x="71623" y="0"/>
                  <a:pt x="46141" y="0"/>
                </a:cubicBezTo>
                <a:cubicBezTo>
                  <a:pt x="20658" y="-1"/>
                  <a:pt x="0" y="20658"/>
                  <a:pt x="0" y="46140"/>
                </a:cubicBezTo>
                <a:lnTo>
                  <a:pt x="0" y="46141"/>
                </a:lnTo>
                <a:close/>
              </a:path>
            </a:pathLst>
          </a:custGeom>
          <a:solidFill>
            <a:srgbClr val="FFFFFF"/>
          </a:solidFill>
          <a:ln w="12701" cap="flat">
            <a:solidFill>
              <a:srgbClr val="013F7C"/>
            </a:solidFill>
            <a:prstDash val="solid"/>
            <a:miter lim="800000"/>
            <a:headEnd/>
            <a:tailEnd/>
          </a:ln>
        </p:spPr>
        <p:txBody>
          <a:bodyPr anchor="ctr" anchorCtr="1"/>
          <a:lstStyle/>
          <a:p>
            <a:pPr eaLnBrk="0" fontAlgn="base" hangingPunct="0">
              <a:spcBef>
                <a:spcPct val="0"/>
              </a:spcBef>
              <a:spcAft>
                <a:spcPct val="0"/>
              </a:spcAft>
            </a:pPr>
            <a:endParaRPr lang="en-GB">
              <a:solidFill>
                <a:prstClr val="black"/>
              </a:solidFill>
              <a:latin typeface="Calibri" panose="020F0502020204030204" pitchFamily="34" charset="0"/>
            </a:endParaRPr>
          </a:p>
        </p:txBody>
      </p:sp>
      <p:sp>
        <p:nvSpPr>
          <p:cNvPr id="9223" name="Oval 11"/>
          <p:cNvSpPr>
            <a:spLocks/>
          </p:cNvSpPr>
          <p:nvPr/>
        </p:nvSpPr>
        <p:spPr bwMode="auto">
          <a:xfrm>
            <a:off x="3916364" y="2995613"/>
            <a:ext cx="92075" cy="93662"/>
          </a:xfrm>
          <a:custGeom>
            <a:avLst/>
            <a:gdLst>
              <a:gd name="T0" fmla="*/ 45730 w 92281"/>
              <a:gd name="T1" fmla="*/ 0 h 92281"/>
              <a:gd name="T2" fmla="*/ 91459 w 92281"/>
              <a:gd name="T3" fmla="*/ 48966 h 92281"/>
              <a:gd name="T4" fmla="*/ 45730 w 92281"/>
              <a:gd name="T5" fmla="*/ 97931 h 92281"/>
              <a:gd name="T6" fmla="*/ 0 w 92281"/>
              <a:gd name="T7" fmla="*/ 48966 h 92281"/>
              <a:gd name="T8" fmla="*/ 13394 w 92281"/>
              <a:gd name="T9" fmla="*/ 14340 h 92281"/>
              <a:gd name="T10" fmla="*/ 13394 w 92281"/>
              <a:gd name="T11" fmla="*/ 83588 h 92281"/>
              <a:gd name="T12" fmla="*/ 78066 w 92281"/>
              <a:gd name="T13" fmla="*/ 83588 h 92281"/>
              <a:gd name="T14" fmla="*/ 78066 w 92281"/>
              <a:gd name="T15" fmla="*/ 14340 h 92281"/>
              <a:gd name="T16" fmla="*/ 17694720 60000 65536"/>
              <a:gd name="T17" fmla="*/ 0 60000 65536"/>
              <a:gd name="T18" fmla="*/ 5898240 60000 65536"/>
              <a:gd name="T19" fmla="*/ 11796480 60000 65536"/>
              <a:gd name="T20" fmla="*/ 17694720 60000 65536"/>
              <a:gd name="T21" fmla="*/ 5898240 60000 65536"/>
              <a:gd name="T22" fmla="*/ 5898240 60000 65536"/>
              <a:gd name="T23" fmla="*/ 17694720 60000 65536"/>
              <a:gd name="T24" fmla="*/ 13514 w 92281"/>
              <a:gd name="T25" fmla="*/ 13514 h 92281"/>
              <a:gd name="T26" fmla="*/ 78767 w 92281"/>
              <a:gd name="T27" fmla="*/ 78767 h 9228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2281" h="92281">
                <a:moveTo>
                  <a:pt x="0" y="46141"/>
                </a:moveTo>
                <a:lnTo>
                  <a:pt x="0" y="46140"/>
                </a:lnTo>
                <a:cubicBezTo>
                  <a:pt x="0" y="71623"/>
                  <a:pt x="20658" y="92282"/>
                  <a:pt x="46141" y="92282"/>
                </a:cubicBezTo>
                <a:cubicBezTo>
                  <a:pt x="71623" y="92282"/>
                  <a:pt x="92282" y="71623"/>
                  <a:pt x="92282" y="46141"/>
                </a:cubicBezTo>
                <a:cubicBezTo>
                  <a:pt x="92282" y="20658"/>
                  <a:pt x="71623" y="0"/>
                  <a:pt x="46141" y="0"/>
                </a:cubicBezTo>
                <a:cubicBezTo>
                  <a:pt x="20658" y="-1"/>
                  <a:pt x="0" y="20658"/>
                  <a:pt x="0" y="46140"/>
                </a:cubicBezTo>
                <a:lnTo>
                  <a:pt x="0" y="46141"/>
                </a:lnTo>
                <a:close/>
              </a:path>
            </a:pathLst>
          </a:custGeom>
          <a:solidFill>
            <a:srgbClr val="FFFFFF"/>
          </a:solidFill>
          <a:ln w="12701" cap="flat">
            <a:solidFill>
              <a:srgbClr val="013F7C"/>
            </a:solidFill>
            <a:prstDash val="solid"/>
            <a:miter lim="800000"/>
            <a:headEnd/>
            <a:tailEnd/>
          </a:ln>
        </p:spPr>
        <p:txBody>
          <a:bodyPr anchor="ctr" anchorCtr="1"/>
          <a:lstStyle/>
          <a:p>
            <a:pPr eaLnBrk="0" fontAlgn="base" hangingPunct="0">
              <a:spcBef>
                <a:spcPct val="0"/>
              </a:spcBef>
              <a:spcAft>
                <a:spcPct val="0"/>
              </a:spcAft>
            </a:pPr>
            <a:endParaRPr lang="en-GB">
              <a:solidFill>
                <a:prstClr val="black"/>
              </a:solidFill>
              <a:latin typeface="Calibri" panose="020F0502020204030204" pitchFamily="34" charset="0"/>
            </a:endParaRPr>
          </a:p>
        </p:txBody>
      </p:sp>
      <p:cxnSp>
        <p:nvCxnSpPr>
          <p:cNvPr id="9224" name="Straight Connector 12"/>
          <p:cNvCxnSpPr>
            <a:cxnSpLocks noChangeShapeType="1"/>
          </p:cNvCxnSpPr>
          <p:nvPr/>
        </p:nvCxnSpPr>
        <p:spPr bwMode="auto">
          <a:xfrm flipV="1">
            <a:off x="3946525" y="3081339"/>
            <a:ext cx="12700" cy="592137"/>
          </a:xfrm>
          <a:prstGeom prst="straightConnector1">
            <a:avLst/>
          </a:prstGeom>
          <a:noFill/>
          <a:ln w="28575">
            <a:solidFill>
              <a:srgbClr val="002060"/>
            </a:solidFill>
            <a:miter lim="800000"/>
            <a:headEnd/>
            <a:tailEnd/>
          </a:ln>
          <a:extLst>
            <a:ext uri="{909E8E84-426E-40DD-AFC4-6F175D3DCCD1}">
              <a14:hiddenFill xmlns:a14="http://schemas.microsoft.com/office/drawing/2010/main">
                <a:noFill/>
              </a14:hiddenFill>
            </a:ext>
          </a:extLst>
        </p:spPr>
      </p:cxnSp>
      <p:sp>
        <p:nvSpPr>
          <p:cNvPr id="9225" name="Rectangle 6"/>
          <p:cNvSpPr>
            <a:spLocks noChangeArrowheads="1"/>
          </p:cNvSpPr>
          <p:nvPr/>
        </p:nvSpPr>
        <p:spPr bwMode="auto">
          <a:xfrm>
            <a:off x="6502400" y="1574801"/>
            <a:ext cx="3106738" cy="1603375"/>
          </a:xfrm>
          <a:prstGeom prst="rect">
            <a:avLst/>
          </a:prstGeom>
          <a:solidFill>
            <a:srgbClr val="FFFFFF"/>
          </a:solidFill>
          <a:ln w="28575">
            <a:solidFill>
              <a:srgbClr val="002060"/>
            </a:solidFill>
            <a:miter lim="800000"/>
            <a:headEnd/>
            <a:tailEnd/>
          </a:ln>
        </p:spPr>
        <p:txBody>
          <a:bodyPr lIns="107999" tIns="107999" rIns="107999" bIns="107999" anchor="ct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b="1" dirty="0">
                <a:solidFill>
                  <a:srgbClr val="013F7C"/>
                </a:solidFill>
                <a:latin typeface="Segoe UI" panose="020B0502040204020203" pitchFamily="34" charset="0"/>
                <a:cs typeface="Segoe UI" panose="020B0502040204020203" pitchFamily="34" charset="0"/>
              </a:rPr>
              <a:t>The United Kingdom</a:t>
            </a:r>
          </a:p>
          <a:p>
            <a:pPr algn="ctr" fontAlgn="base">
              <a:lnSpc>
                <a:spcPct val="100000"/>
              </a:lnSpc>
              <a:spcBef>
                <a:spcPct val="0"/>
              </a:spcBef>
              <a:spcAft>
                <a:spcPct val="0"/>
              </a:spcAft>
              <a:buSzTx/>
              <a:buNone/>
            </a:pPr>
            <a:r>
              <a:rPr lang="en-GB" altLang="en-US" dirty="0">
                <a:solidFill>
                  <a:srgbClr val="013F7C"/>
                </a:solidFill>
                <a:latin typeface="Segoe UI" panose="020B0502040204020203" pitchFamily="34" charset="0"/>
                <a:cs typeface="Segoe UI" panose="020B0502040204020203" pitchFamily="34" charset="0"/>
              </a:rPr>
              <a:t>is made up of England, Scotland, Wales and Northern Ireland. It is in the Atlantic Ocean.</a:t>
            </a:r>
          </a:p>
        </p:txBody>
      </p:sp>
      <p:sp>
        <p:nvSpPr>
          <p:cNvPr id="10" name="TextBox 9">
            <a:extLst>
              <a:ext uri="{FF2B5EF4-FFF2-40B4-BE49-F238E27FC236}">
                <a16:creationId xmlns:a16="http://schemas.microsoft.com/office/drawing/2014/main" id="{113DD0FB-06C0-4EBD-B150-F0C3288B9300}"/>
              </a:ext>
            </a:extLst>
          </p:cNvPr>
          <p:cNvSpPr txBox="1"/>
          <p:nvPr/>
        </p:nvSpPr>
        <p:spPr>
          <a:xfrm>
            <a:off x="11904785" y="0"/>
            <a:ext cx="287215" cy="369332"/>
          </a:xfrm>
          <a:prstGeom prst="rect">
            <a:avLst/>
          </a:prstGeom>
          <a:noFill/>
        </p:spPr>
        <p:txBody>
          <a:bodyPr wrap="square" rtlCol="0">
            <a:spAutoFit/>
          </a:bodyPr>
          <a:lstStyle/>
          <a:p>
            <a:r>
              <a:rPr lang="en-GB" dirty="0" smtClean="0">
                <a:solidFill>
                  <a:schemeClr val="bg1"/>
                </a:solidFill>
              </a:rPr>
              <a:t>4</a:t>
            </a:r>
            <a:endParaRPr lang="en-GB" dirty="0">
              <a:solidFill>
                <a:schemeClr val="bg1"/>
              </a:solidFill>
            </a:endParaRPr>
          </a:p>
        </p:txBody>
      </p:sp>
    </p:spTree>
    <p:extLst>
      <p:ext uri="{BB962C8B-B14F-4D97-AF65-F5344CB8AC3E}">
        <p14:creationId xmlns:p14="http://schemas.microsoft.com/office/powerpoint/2010/main" val="2843731530"/>
      </p:ext>
    </p:extLst>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99"/>
          <p:cNvPicPr>
            <a:picLocks noChangeAspect="1"/>
          </p:cNvPicPr>
          <p:nvPr/>
        </p:nvPicPr>
        <p:blipFill>
          <a:blip r:embed="rId2" cstate="print">
            <a:extLst>
              <a:ext uri="{28A0092B-C50C-407E-A947-70E740481C1C}">
                <a14:useLocalDpi xmlns:a14="http://schemas.microsoft.com/office/drawing/2010/main" val="0"/>
              </a:ext>
            </a:extLst>
          </a:blip>
          <a:srcRect t="5180" b="4845"/>
          <a:stretch>
            <a:fillRect/>
          </a:stretch>
        </p:blipFill>
        <p:spPr bwMode="auto">
          <a:xfrm>
            <a:off x="2403476" y="1473200"/>
            <a:ext cx="7375525" cy="4692650"/>
          </a:xfrm>
          <a:prstGeom prst="rect">
            <a:avLst/>
          </a:prstGeom>
          <a:noFill/>
          <a:ln w="34920">
            <a:solidFill>
              <a:srgbClr val="002060"/>
            </a:solidFill>
            <a:miter lim="800000"/>
            <a:headEnd/>
            <a:tailEnd/>
          </a:ln>
          <a:extLst>
            <a:ext uri="{909E8E84-426E-40DD-AFC4-6F175D3DCCD1}">
              <a14:hiddenFill xmlns:a14="http://schemas.microsoft.com/office/drawing/2010/main">
                <a:solidFill>
                  <a:srgbClr val="FFFFFF"/>
                </a:solidFill>
              </a14:hiddenFill>
            </a:ext>
          </a:extLst>
        </p:spPr>
      </p:pic>
      <p:sp>
        <p:nvSpPr>
          <p:cNvPr id="10243" name="Rectangle 98"/>
          <p:cNvSpPr>
            <a:spLocks noChangeArrowheads="1"/>
          </p:cNvSpPr>
          <p:nvPr/>
        </p:nvSpPr>
        <p:spPr bwMode="auto">
          <a:xfrm>
            <a:off x="2403475" y="5392738"/>
            <a:ext cx="4198938" cy="773112"/>
          </a:xfrm>
          <a:prstGeom prst="rect">
            <a:avLst/>
          </a:prstGeom>
          <a:solidFill>
            <a:srgbClr val="FFFFFF"/>
          </a:solidFill>
          <a:ln w="28575">
            <a:solidFill>
              <a:srgbClr val="002060"/>
            </a:solidFill>
            <a:miter lim="800000"/>
            <a:headEnd/>
            <a:tailEnd/>
          </a:ln>
        </p:spPr>
        <p:txBody>
          <a:bodyPr lIns="107999" tIns="107999" rIns="107999" bIns="107999" anchor="ctr">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fontAlgn="base">
              <a:lnSpc>
                <a:spcPct val="100000"/>
              </a:lnSpc>
              <a:spcBef>
                <a:spcPct val="0"/>
              </a:spcBef>
              <a:spcAft>
                <a:spcPct val="0"/>
              </a:spcAft>
              <a:buSzTx/>
              <a:buNone/>
            </a:pPr>
            <a:r>
              <a:rPr lang="en-GB" altLang="en-US" b="1" dirty="0">
                <a:solidFill>
                  <a:srgbClr val="013F7C"/>
                </a:solidFill>
                <a:latin typeface="Segoe UI" panose="020B0502040204020203" pitchFamily="34" charset="0"/>
                <a:cs typeface="Segoe UI" panose="020B0502040204020203" pitchFamily="34" charset="0"/>
              </a:rPr>
              <a:t>Flag Fact: </a:t>
            </a:r>
            <a:r>
              <a:rPr lang="en-GB" altLang="en-US" dirty="0">
                <a:solidFill>
                  <a:srgbClr val="013F7C"/>
                </a:solidFill>
                <a:latin typeface="Segoe UI" panose="020B0502040204020203" pitchFamily="34" charset="0"/>
                <a:cs typeface="Segoe UI" panose="020B0502040204020203" pitchFamily="34" charset="0"/>
              </a:rPr>
              <a:t>There are fifty stars on the US flag representing the fifty states.</a:t>
            </a:r>
          </a:p>
        </p:txBody>
      </p:sp>
      <p:sp>
        <p:nvSpPr>
          <p:cNvPr id="10244" name="Title 20"/>
          <p:cNvSpPr txBox="1">
            <a:spLocks noGrp="1"/>
          </p:cNvSpPr>
          <p:nvPr>
            <p:ph type="title"/>
          </p:nvPr>
        </p:nvSpPr>
        <p:spPr>
          <a:xfrm>
            <a:off x="1981201" y="479426"/>
            <a:ext cx="8220075" cy="993775"/>
          </a:xfrm>
        </p:spPr>
        <p:txBody>
          <a:bodyPr/>
          <a:lstStyle/>
          <a:p>
            <a:pPr eaLnBrk="1" hangingPunct="1"/>
            <a:r>
              <a:rPr lang="en-GB" altLang="en-US" sz="3600" dirty="0">
                <a:latin typeface="Segoe UI" panose="020B0502040204020203" pitchFamily="34" charset="0"/>
                <a:cs typeface="Segoe UI" panose="020B0502040204020203" pitchFamily="34" charset="0"/>
              </a:rPr>
              <a:t>The United States</a:t>
            </a:r>
          </a:p>
        </p:txBody>
      </p:sp>
      <p:sp>
        <p:nvSpPr>
          <p:cNvPr id="10245" name="Rectangle 2"/>
          <p:cNvSpPr>
            <a:spLocks noChangeArrowheads="1"/>
          </p:cNvSpPr>
          <p:nvPr/>
        </p:nvSpPr>
        <p:spPr bwMode="auto">
          <a:xfrm>
            <a:off x="2403476" y="1457326"/>
            <a:ext cx="7375525" cy="771525"/>
          </a:xfrm>
          <a:prstGeom prst="rect">
            <a:avLst/>
          </a:prstGeom>
          <a:solidFill>
            <a:srgbClr val="FFFFFF"/>
          </a:solidFill>
          <a:ln w="28575">
            <a:solidFill>
              <a:srgbClr val="002060"/>
            </a:solidFill>
            <a:miter lim="800000"/>
            <a:headEnd/>
            <a:tailEnd/>
          </a:ln>
        </p:spPr>
        <p:txBody>
          <a:bodyPr lIns="107999" tIns="107999" rIns="107999" bIns="107999" anchor="ct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dirty="0">
                <a:solidFill>
                  <a:srgbClr val="013F7C"/>
                </a:solidFill>
                <a:latin typeface="Segoe UI" panose="020B0502040204020203" pitchFamily="34" charset="0"/>
                <a:cs typeface="Segoe UI" panose="020B0502040204020203" pitchFamily="34" charset="0"/>
              </a:rPr>
              <a:t>It is called the United States of America because the country is split into fifty different states (a bit like the counties we have in England).</a:t>
            </a:r>
          </a:p>
        </p:txBody>
      </p:sp>
      <p:pic>
        <p:nvPicPr>
          <p:cNvPr id="10246" name="Picture 97"/>
          <p:cNvPicPr>
            <a:picLocks noChangeAspect="1"/>
          </p:cNvPicPr>
          <p:nvPr/>
        </p:nvPicPr>
        <p:blipFill>
          <a:blip r:embed="rId3" cstate="print">
            <a:extLst>
              <a:ext uri="{28A0092B-C50C-407E-A947-70E740481C1C}">
                <a14:useLocalDpi xmlns:a14="http://schemas.microsoft.com/office/drawing/2010/main" val="0"/>
              </a:ext>
            </a:extLst>
          </a:blip>
          <a:srcRect b="41904"/>
          <a:stretch>
            <a:fillRect/>
          </a:stretch>
        </p:blipFill>
        <p:spPr bwMode="auto">
          <a:xfrm>
            <a:off x="2103439" y="3798888"/>
            <a:ext cx="3140075" cy="261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113DD0FB-06C0-4EBD-B150-F0C3288B9300}"/>
              </a:ext>
            </a:extLst>
          </p:cNvPr>
          <p:cNvSpPr txBox="1"/>
          <p:nvPr/>
        </p:nvSpPr>
        <p:spPr>
          <a:xfrm>
            <a:off x="11904785" y="0"/>
            <a:ext cx="287215" cy="369332"/>
          </a:xfrm>
          <a:prstGeom prst="rect">
            <a:avLst/>
          </a:prstGeom>
          <a:noFill/>
        </p:spPr>
        <p:txBody>
          <a:bodyPr wrap="square" rtlCol="0">
            <a:spAutoFit/>
          </a:bodyPr>
          <a:lstStyle/>
          <a:p>
            <a:r>
              <a:rPr lang="en-GB" dirty="0" smtClean="0">
                <a:solidFill>
                  <a:schemeClr val="bg1"/>
                </a:solidFill>
              </a:rPr>
              <a:t>4</a:t>
            </a:r>
            <a:endParaRPr lang="en-GB" dirty="0">
              <a:solidFill>
                <a:schemeClr val="bg1"/>
              </a:solidFill>
            </a:endParaRPr>
          </a:p>
        </p:txBody>
      </p:sp>
    </p:spTree>
    <p:extLst>
      <p:ext uri="{BB962C8B-B14F-4D97-AF65-F5344CB8AC3E}">
        <p14:creationId xmlns:p14="http://schemas.microsoft.com/office/powerpoint/2010/main" val="2578645337"/>
      </p:ext>
    </p:extLst>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68638" y="2328863"/>
            <a:ext cx="6354762"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Oval 16"/>
          <p:cNvSpPr>
            <a:spLocks/>
          </p:cNvSpPr>
          <p:nvPr/>
        </p:nvSpPr>
        <p:spPr bwMode="auto">
          <a:xfrm rot="1457845">
            <a:off x="4699000" y="5670551"/>
            <a:ext cx="1212850" cy="531813"/>
          </a:xfrm>
          <a:custGeom>
            <a:avLst/>
            <a:gdLst>
              <a:gd name="T0" fmla="*/ 608364 w 1211561"/>
              <a:gd name="T1" fmla="*/ 0 h 532747"/>
              <a:gd name="T2" fmla="*/ 1216725 w 1211561"/>
              <a:gd name="T3" fmla="*/ 264511 h 532747"/>
              <a:gd name="T4" fmla="*/ 608364 w 1211561"/>
              <a:gd name="T5" fmla="*/ 529021 h 532747"/>
              <a:gd name="T6" fmla="*/ 0 w 1211561"/>
              <a:gd name="T7" fmla="*/ 264511 h 532747"/>
              <a:gd name="T8" fmla="*/ 178185 w 1211561"/>
              <a:gd name="T9" fmla="*/ 77473 h 532747"/>
              <a:gd name="T10" fmla="*/ 178185 w 1211561"/>
              <a:gd name="T11" fmla="*/ 451548 h 532747"/>
              <a:gd name="T12" fmla="*/ 1038540 w 1211561"/>
              <a:gd name="T13" fmla="*/ 451548 h 532747"/>
              <a:gd name="T14" fmla="*/ 1038540 w 1211561"/>
              <a:gd name="T15" fmla="*/ 77473 h 532747"/>
              <a:gd name="T16" fmla="*/ 17694720 60000 65536"/>
              <a:gd name="T17" fmla="*/ 0 60000 65536"/>
              <a:gd name="T18" fmla="*/ 5898240 60000 65536"/>
              <a:gd name="T19" fmla="*/ 11796480 60000 65536"/>
              <a:gd name="T20" fmla="*/ 17694720 60000 65536"/>
              <a:gd name="T21" fmla="*/ 5898240 60000 65536"/>
              <a:gd name="T22" fmla="*/ 5898240 60000 65536"/>
              <a:gd name="T23" fmla="*/ 17694720 60000 65536"/>
              <a:gd name="T24" fmla="*/ 177429 w 1211561"/>
              <a:gd name="T25" fmla="*/ 78019 h 532747"/>
              <a:gd name="T26" fmla="*/ 1034132 w 1211561"/>
              <a:gd name="T27" fmla="*/ 454728 h 53274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11561" h="532747">
                <a:moveTo>
                  <a:pt x="0" y="266373"/>
                </a:moveTo>
                <a:lnTo>
                  <a:pt x="0" y="266372"/>
                </a:lnTo>
                <a:cubicBezTo>
                  <a:pt x="0" y="413486"/>
                  <a:pt x="271216" y="532746"/>
                  <a:pt x="605780" y="532746"/>
                </a:cubicBezTo>
                <a:cubicBezTo>
                  <a:pt x="940343" y="532746"/>
                  <a:pt x="1211560" y="413486"/>
                  <a:pt x="1211560" y="266373"/>
                </a:cubicBezTo>
                <a:cubicBezTo>
                  <a:pt x="1211560" y="119259"/>
                  <a:pt x="940343" y="0"/>
                  <a:pt x="605780" y="0"/>
                </a:cubicBezTo>
                <a:cubicBezTo>
                  <a:pt x="271216" y="-1"/>
                  <a:pt x="0" y="119259"/>
                  <a:pt x="0" y="266372"/>
                </a:cubicBezTo>
                <a:lnTo>
                  <a:pt x="0" y="266373"/>
                </a:lnTo>
                <a:close/>
              </a:path>
            </a:pathLst>
          </a:custGeom>
          <a:noFill/>
          <a:ln w="28575"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nchorCtr="1"/>
          <a:lstStyle/>
          <a:p>
            <a:pPr eaLnBrk="0" fontAlgn="base" hangingPunct="0">
              <a:spcBef>
                <a:spcPct val="0"/>
              </a:spcBef>
              <a:spcAft>
                <a:spcPct val="0"/>
              </a:spcAft>
            </a:pPr>
            <a:endParaRPr lang="en-GB">
              <a:solidFill>
                <a:prstClr val="black"/>
              </a:solidFill>
              <a:latin typeface="Calibri" panose="020F0502020204030204" pitchFamily="34" charset="0"/>
            </a:endParaRPr>
          </a:p>
        </p:txBody>
      </p:sp>
      <p:sp>
        <p:nvSpPr>
          <p:cNvPr id="11268" name="TextBox 22"/>
          <p:cNvSpPr txBox="1">
            <a:spLocks noChangeArrowheads="1"/>
          </p:cNvSpPr>
          <p:nvPr/>
        </p:nvSpPr>
        <p:spPr bwMode="auto">
          <a:xfrm>
            <a:off x="3656013" y="2454276"/>
            <a:ext cx="6143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dirty="0">
                <a:latin typeface="Segoe UI" panose="020B0502040204020203" pitchFamily="34" charset="0"/>
                <a:cs typeface="Segoe UI" panose="020B0502040204020203" pitchFamily="34" charset="0"/>
              </a:rPr>
              <a:t>WA</a:t>
            </a:r>
          </a:p>
        </p:txBody>
      </p:sp>
      <p:grpSp>
        <p:nvGrpSpPr>
          <p:cNvPr id="11269" name="Group 95"/>
          <p:cNvGrpSpPr>
            <a:grpSpLocks/>
          </p:cNvGrpSpPr>
          <p:nvPr/>
        </p:nvGrpSpPr>
        <p:grpSpPr bwMode="auto">
          <a:xfrm>
            <a:off x="3259138" y="2670175"/>
            <a:ext cx="6667500" cy="3290888"/>
            <a:chOff x="1734854" y="2669554"/>
            <a:chExt cx="6667731" cy="3291958"/>
          </a:xfrm>
        </p:grpSpPr>
        <p:sp>
          <p:nvSpPr>
            <p:cNvPr id="11274" name="TextBox 23"/>
            <p:cNvSpPr txBox="1">
              <a:spLocks noChangeArrowheads="1"/>
            </p:cNvSpPr>
            <p:nvPr/>
          </p:nvSpPr>
          <p:spPr bwMode="auto">
            <a:xfrm>
              <a:off x="3167874" y="2753121"/>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MT</a:t>
              </a:r>
            </a:p>
          </p:txBody>
        </p:sp>
        <p:sp>
          <p:nvSpPr>
            <p:cNvPr id="11275" name="TextBox 24"/>
            <p:cNvSpPr txBox="1">
              <a:spLocks noChangeArrowheads="1"/>
            </p:cNvSpPr>
            <p:nvPr/>
          </p:nvSpPr>
          <p:spPr bwMode="auto">
            <a:xfrm>
              <a:off x="2566300" y="3108850"/>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dirty="0">
                  <a:latin typeface="Segoe UI" panose="020B0502040204020203" pitchFamily="34" charset="0"/>
                  <a:cs typeface="Segoe UI" panose="020B0502040204020203" pitchFamily="34" charset="0"/>
                </a:rPr>
                <a:t>ID</a:t>
              </a:r>
            </a:p>
          </p:txBody>
        </p:sp>
        <p:sp>
          <p:nvSpPr>
            <p:cNvPr id="11276" name="TextBox 25"/>
            <p:cNvSpPr txBox="1">
              <a:spLocks noChangeArrowheads="1"/>
            </p:cNvSpPr>
            <p:nvPr/>
          </p:nvSpPr>
          <p:spPr bwMode="auto">
            <a:xfrm>
              <a:off x="1952692" y="2945200"/>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dirty="0">
                  <a:latin typeface="Segoe UI" panose="020B0502040204020203" pitchFamily="34" charset="0"/>
                  <a:cs typeface="Segoe UI" panose="020B0502040204020203" pitchFamily="34" charset="0"/>
                </a:rPr>
                <a:t>OR</a:t>
              </a:r>
            </a:p>
          </p:txBody>
        </p:sp>
        <p:sp>
          <p:nvSpPr>
            <p:cNvPr id="11277" name="TextBox 26"/>
            <p:cNvSpPr txBox="1">
              <a:spLocks noChangeArrowheads="1"/>
            </p:cNvSpPr>
            <p:nvPr/>
          </p:nvSpPr>
          <p:spPr bwMode="auto">
            <a:xfrm>
              <a:off x="4136407" y="2791315"/>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ND</a:t>
              </a:r>
            </a:p>
          </p:txBody>
        </p:sp>
        <p:sp>
          <p:nvSpPr>
            <p:cNvPr id="11278" name="TextBox 27"/>
            <p:cNvSpPr txBox="1">
              <a:spLocks noChangeArrowheads="1"/>
            </p:cNvSpPr>
            <p:nvPr/>
          </p:nvSpPr>
          <p:spPr bwMode="auto">
            <a:xfrm>
              <a:off x="3469206" y="3988768"/>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CO</a:t>
              </a:r>
            </a:p>
          </p:txBody>
        </p:sp>
        <p:sp>
          <p:nvSpPr>
            <p:cNvPr id="11279" name="TextBox 28"/>
            <p:cNvSpPr txBox="1">
              <a:spLocks noChangeArrowheads="1"/>
            </p:cNvSpPr>
            <p:nvPr/>
          </p:nvSpPr>
          <p:spPr bwMode="auto">
            <a:xfrm>
              <a:off x="3332869" y="3399346"/>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WY</a:t>
              </a:r>
            </a:p>
          </p:txBody>
        </p:sp>
        <p:sp>
          <p:nvSpPr>
            <p:cNvPr id="11280" name="TextBox 29"/>
            <p:cNvSpPr txBox="1">
              <a:spLocks noChangeArrowheads="1"/>
            </p:cNvSpPr>
            <p:nvPr/>
          </p:nvSpPr>
          <p:spPr bwMode="auto">
            <a:xfrm>
              <a:off x="4136407" y="3249896"/>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SD</a:t>
              </a:r>
            </a:p>
          </p:txBody>
        </p:sp>
        <p:sp>
          <p:nvSpPr>
            <p:cNvPr id="11281" name="TextBox 30"/>
            <p:cNvSpPr txBox="1">
              <a:spLocks noChangeArrowheads="1"/>
            </p:cNvSpPr>
            <p:nvPr/>
          </p:nvSpPr>
          <p:spPr bwMode="auto">
            <a:xfrm>
              <a:off x="4718102" y="3041184"/>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MN</a:t>
              </a:r>
            </a:p>
          </p:txBody>
        </p:sp>
        <p:sp>
          <p:nvSpPr>
            <p:cNvPr id="11282" name="TextBox 31"/>
            <p:cNvSpPr txBox="1">
              <a:spLocks noChangeArrowheads="1"/>
            </p:cNvSpPr>
            <p:nvPr/>
          </p:nvSpPr>
          <p:spPr bwMode="auto">
            <a:xfrm>
              <a:off x="4846438" y="3610855"/>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IA</a:t>
              </a:r>
            </a:p>
          </p:txBody>
        </p:sp>
        <p:sp>
          <p:nvSpPr>
            <p:cNvPr id="11283" name="TextBox 32"/>
            <p:cNvSpPr txBox="1">
              <a:spLocks noChangeArrowheads="1"/>
            </p:cNvSpPr>
            <p:nvPr/>
          </p:nvSpPr>
          <p:spPr bwMode="auto">
            <a:xfrm>
              <a:off x="2785875" y="3838322"/>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UT</a:t>
              </a:r>
            </a:p>
          </p:txBody>
        </p:sp>
        <p:sp>
          <p:nvSpPr>
            <p:cNvPr id="11284" name="TextBox 33"/>
            <p:cNvSpPr txBox="1">
              <a:spLocks noChangeArrowheads="1"/>
            </p:cNvSpPr>
            <p:nvPr/>
          </p:nvSpPr>
          <p:spPr bwMode="auto">
            <a:xfrm>
              <a:off x="2215225" y="3702195"/>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NV</a:t>
              </a:r>
            </a:p>
          </p:txBody>
        </p:sp>
        <p:sp>
          <p:nvSpPr>
            <p:cNvPr id="11285" name="TextBox 34"/>
            <p:cNvSpPr txBox="1">
              <a:spLocks noChangeArrowheads="1"/>
            </p:cNvSpPr>
            <p:nvPr/>
          </p:nvSpPr>
          <p:spPr bwMode="auto">
            <a:xfrm>
              <a:off x="1734854" y="3974000"/>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CA</a:t>
              </a:r>
            </a:p>
          </p:txBody>
        </p:sp>
        <p:sp>
          <p:nvSpPr>
            <p:cNvPr id="11286" name="TextBox 35"/>
            <p:cNvSpPr txBox="1">
              <a:spLocks noChangeArrowheads="1"/>
            </p:cNvSpPr>
            <p:nvPr/>
          </p:nvSpPr>
          <p:spPr bwMode="auto">
            <a:xfrm>
              <a:off x="4367457" y="4596085"/>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OK</a:t>
              </a:r>
            </a:p>
          </p:txBody>
        </p:sp>
        <p:sp>
          <p:nvSpPr>
            <p:cNvPr id="11287" name="TextBox 36"/>
            <p:cNvSpPr txBox="1">
              <a:spLocks noChangeArrowheads="1"/>
            </p:cNvSpPr>
            <p:nvPr/>
          </p:nvSpPr>
          <p:spPr bwMode="auto">
            <a:xfrm>
              <a:off x="4104494" y="5110929"/>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TX</a:t>
              </a:r>
            </a:p>
          </p:txBody>
        </p:sp>
        <p:sp>
          <p:nvSpPr>
            <p:cNvPr id="11288" name="TextBox 37"/>
            <p:cNvSpPr txBox="1">
              <a:spLocks noChangeArrowheads="1"/>
            </p:cNvSpPr>
            <p:nvPr/>
          </p:nvSpPr>
          <p:spPr bwMode="auto">
            <a:xfrm>
              <a:off x="3307229" y="4624257"/>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NM</a:t>
              </a:r>
            </a:p>
          </p:txBody>
        </p:sp>
        <p:sp>
          <p:nvSpPr>
            <p:cNvPr id="11289" name="TextBox 38"/>
            <p:cNvSpPr txBox="1">
              <a:spLocks noChangeArrowheads="1"/>
            </p:cNvSpPr>
            <p:nvPr/>
          </p:nvSpPr>
          <p:spPr bwMode="auto">
            <a:xfrm>
              <a:off x="2582238" y="4525329"/>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AZ</a:t>
              </a:r>
            </a:p>
          </p:txBody>
        </p:sp>
        <p:sp>
          <p:nvSpPr>
            <p:cNvPr id="11290" name="TextBox 39"/>
            <p:cNvSpPr txBox="1">
              <a:spLocks noChangeArrowheads="1"/>
            </p:cNvSpPr>
            <p:nvPr/>
          </p:nvSpPr>
          <p:spPr bwMode="auto">
            <a:xfrm>
              <a:off x="4126659" y="3688040"/>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NE</a:t>
              </a:r>
            </a:p>
          </p:txBody>
        </p:sp>
        <p:sp>
          <p:nvSpPr>
            <p:cNvPr id="11291" name="TextBox 40"/>
            <p:cNvSpPr txBox="1">
              <a:spLocks noChangeArrowheads="1"/>
            </p:cNvSpPr>
            <p:nvPr/>
          </p:nvSpPr>
          <p:spPr bwMode="auto">
            <a:xfrm>
              <a:off x="4272424" y="4150873"/>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KS</a:t>
              </a:r>
            </a:p>
          </p:txBody>
        </p:sp>
        <p:sp>
          <p:nvSpPr>
            <p:cNvPr id="11292" name="TextBox 41"/>
            <p:cNvSpPr txBox="1">
              <a:spLocks noChangeArrowheads="1"/>
            </p:cNvSpPr>
            <p:nvPr/>
          </p:nvSpPr>
          <p:spPr bwMode="auto">
            <a:xfrm>
              <a:off x="4950122" y="4147105"/>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MO</a:t>
              </a:r>
            </a:p>
          </p:txBody>
        </p:sp>
        <p:sp>
          <p:nvSpPr>
            <p:cNvPr id="11293" name="TextBox 42"/>
            <p:cNvSpPr txBox="1">
              <a:spLocks noChangeArrowheads="1"/>
            </p:cNvSpPr>
            <p:nvPr/>
          </p:nvSpPr>
          <p:spPr bwMode="auto">
            <a:xfrm>
              <a:off x="5699747" y="4508888"/>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TN</a:t>
              </a:r>
            </a:p>
          </p:txBody>
        </p:sp>
        <p:sp>
          <p:nvSpPr>
            <p:cNvPr id="11294" name="TextBox 43"/>
            <p:cNvSpPr txBox="1">
              <a:spLocks noChangeArrowheads="1"/>
            </p:cNvSpPr>
            <p:nvPr/>
          </p:nvSpPr>
          <p:spPr bwMode="auto">
            <a:xfrm>
              <a:off x="4950122" y="4681453"/>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AR</a:t>
              </a:r>
            </a:p>
          </p:txBody>
        </p:sp>
        <p:sp>
          <p:nvSpPr>
            <p:cNvPr id="11295" name="TextBox 44"/>
            <p:cNvSpPr txBox="1">
              <a:spLocks noChangeArrowheads="1"/>
            </p:cNvSpPr>
            <p:nvPr/>
          </p:nvSpPr>
          <p:spPr bwMode="auto">
            <a:xfrm>
              <a:off x="4981065" y="5109209"/>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LA</a:t>
              </a:r>
            </a:p>
          </p:txBody>
        </p:sp>
        <p:sp>
          <p:nvSpPr>
            <p:cNvPr id="11296" name="TextBox 45"/>
            <p:cNvSpPr txBox="1">
              <a:spLocks noChangeArrowheads="1"/>
            </p:cNvSpPr>
            <p:nvPr/>
          </p:nvSpPr>
          <p:spPr bwMode="auto">
            <a:xfrm>
              <a:off x="5214576" y="3288255"/>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WI</a:t>
              </a:r>
            </a:p>
          </p:txBody>
        </p:sp>
        <p:sp>
          <p:nvSpPr>
            <p:cNvPr id="11297" name="TextBox 46"/>
            <p:cNvSpPr txBox="1">
              <a:spLocks noChangeArrowheads="1"/>
            </p:cNvSpPr>
            <p:nvPr/>
          </p:nvSpPr>
          <p:spPr bwMode="auto">
            <a:xfrm>
              <a:off x="5312526" y="3915881"/>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IL</a:t>
              </a:r>
            </a:p>
          </p:txBody>
        </p:sp>
        <p:sp>
          <p:nvSpPr>
            <p:cNvPr id="11298" name="TextBox 47"/>
            <p:cNvSpPr txBox="1">
              <a:spLocks noChangeArrowheads="1"/>
            </p:cNvSpPr>
            <p:nvPr/>
          </p:nvSpPr>
          <p:spPr bwMode="auto">
            <a:xfrm>
              <a:off x="5312526" y="5108176"/>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MS</a:t>
              </a:r>
            </a:p>
          </p:txBody>
        </p:sp>
        <p:sp>
          <p:nvSpPr>
            <p:cNvPr id="11299" name="TextBox 48"/>
            <p:cNvSpPr txBox="1">
              <a:spLocks noChangeArrowheads="1"/>
            </p:cNvSpPr>
            <p:nvPr/>
          </p:nvSpPr>
          <p:spPr bwMode="auto">
            <a:xfrm>
              <a:off x="5676576" y="4919554"/>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AL</a:t>
              </a:r>
            </a:p>
          </p:txBody>
        </p:sp>
        <p:sp>
          <p:nvSpPr>
            <p:cNvPr id="11300" name="TextBox 49"/>
            <p:cNvSpPr txBox="1">
              <a:spLocks noChangeArrowheads="1"/>
            </p:cNvSpPr>
            <p:nvPr/>
          </p:nvSpPr>
          <p:spPr bwMode="auto">
            <a:xfrm>
              <a:off x="6117345" y="4963152"/>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GA</a:t>
              </a:r>
            </a:p>
          </p:txBody>
        </p:sp>
        <p:sp>
          <p:nvSpPr>
            <p:cNvPr id="11301" name="TextBox 50"/>
            <p:cNvSpPr txBox="1">
              <a:spLocks noChangeArrowheads="1"/>
            </p:cNvSpPr>
            <p:nvPr/>
          </p:nvSpPr>
          <p:spPr bwMode="auto">
            <a:xfrm>
              <a:off x="6403131" y="4706371"/>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SC</a:t>
              </a:r>
            </a:p>
          </p:txBody>
        </p:sp>
        <p:sp>
          <p:nvSpPr>
            <p:cNvPr id="11302" name="TextBox 51"/>
            <p:cNvSpPr txBox="1">
              <a:spLocks noChangeArrowheads="1"/>
            </p:cNvSpPr>
            <p:nvPr/>
          </p:nvSpPr>
          <p:spPr bwMode="auto">
            <a:xfrm>
              <a:off x="6618043" y="4423318"/>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NC</a:t>
              </a:r>
            </a:p>
          </p:txBody>
        </p:sp>
        <p:sp>
          <p:nvSpPr>
            <p:cNvPr id="11303" name="TextBox 52"/>
            <p:cNvSpPr txBox="1">
              <a:spLocks noChangeArrowheads="1"/>
            </p:cNvSpPr>
            <p:nvPr/>
          </p:nvSpPr>
          <p:spPr bwMode="auto">
            <a:xfrm>
              <a:off x="5894076" y="4218255"/>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KY</a:t>
              </a:r>
            </a:p>
          </p:txBody>
        </p:sp>
        <p:sp>
          <p:nvSpPr>
            <p:cNvPr id="11304" name="TextBox 53"/>
            <p:cNvSpPr txBox="1">
              <a:spLocks noChangeArrowheads="1"/>
            </p:cNvSpPr>
            <p:nvPr/>
          </p:nvSpPr>
          <p:spPr bwMode="auto">
            <a:xfrm>
              <a:off x="6578925" y="4119280"/>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dirty="0">
                  <a:latin typeface="Segoe UI" panose="020B0502040204020203" pitchFamily="34" charset="0"/>
                  <a:cs typeface="Segoe UI" panose="020B0502040204020203" pitchFamily="34" charset="0"/>
                </a:rPr>
                <a:t>VA</a:t>
              </a:r>
            </a:p>
          </p:txBody>
        </p:sp>
        <p:sp>
          <p:nvSpPr>
            <p:cNvPr id="11305" name="TextBox 54"/>
            <p:cNvSpPr txBox="1">
              <a:spLocks noChangeArrowheads="1"/>
            </p:cNvSpPr>
            <p:nvPr/>
          </p:nvSpPr>
          <p:spPr bwMode="auto">
            <a:xfrm>
              <a:off x="6311207" y="4019885"/>
              <a:ext cx="6136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200" b="1">
                  <a:latin typeface="Segoe UI" panose="020B0502040204020203" pitchFamily="34" charset="0"/>
                  <a:cs typeface="Segoe UI" panose="020B0502040204020203" pitchFamily="34" charset="0"/>
                </a:rPr>
                <a:t>WV</a:t>
              </a:r>
            </a:p>
          </p:txBody>
        </p:sp>
        <p:sp>
          <p:nvSpPr>
            <p:cNvPr id="11306" name="TextBox 55"/>
            <p:cNvSpPr txBox="1">
              <a:spLocks noChangeArrowheads="1"/>
            </p:cNvSpPr>
            <p:nvPr/>
          </p:nvSpPr>
          <p:spPr bwMode="auto">
            <a:xfrm>
              <a:off x="5673769" y="3839986"/>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IN</a:t>
              </a:r>
            </a:p>
          </p:txBody>
        </p:sp>
        <p:sp>
          <p:nvSpPr>
            <p:cNvPr id="11307" name="TextBox 56"/>
            <p:cNvSpPr txBox="1">
              <a:spLocks noChangeArrowheads="1"/>
            </p:cNvSpPr>
            <p:nvPr/>
          </p:nvSpPr>
          <p:spPr bwMode="auto">
            <a:xfrm>
              <a:off x="6051343" y="3792629"/>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OH</a:t>
              </a:r>
            </a:p>
          </p:txBody>
        </p:sp>
        <p:sp>
          <p:nvSpPr>
            <p:cNvPr id="11308" name="TextBox 57"/>
            <p:cNvSpPr txBox="1">
              <a:spLocks noChangeArrowheads="1"/>
            </p:cNvSpPr>
            <p:nvPr/>
          </p:nvSpPr>
          <p:spPr bwMode="auto">
            <a:xfrm>
              <a:off x="5788526" y="3427811"/>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MI</a:t>
              </a:r>
            </a:p>
          </p:txBody>
        </p:sp>
        <p:sp>
          <p:nvSpPr>
            <p:cNvPr id="11309" name="TextBox 58"/>
            <p:cNvSpPr txBox="1">
              <a:spLocks noChangeArrowheads="1"/>
            </p:cNvSpPr>
            <p:nvPr/>
          </p:nvSpPr>
          <p:spPr bwMode="auto">
            <a:xfrm>
              <a:off x="6424153" y="5653735"/>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FL</a:t>
              </a:r>
            </a:p>
          </p:txBody>
        </p:sp>
        <p:sp>
          <p:nvSpPr>
            <p:cNvPr id="11310" name="TextBox 59"/>
            <p:cNvSpPr txBox="1">
              <a:spLocks noChangeArrowheads="1"/>
            </p:cNvSpPr>
            <p:nvPr/>
          </p:nvSpPr>
          <p:spPr bwMode="auto">
            <a:xfrm>
              <a:off x="6593217" y="3632115"/>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PA</a:t>
              </a:r>
            </a:p>
          </p:txBody>
        </p:sp>
        <p:sp>
          <p:nvSpPr>
            <p:cNvPr id="11311" name="TextBox 60"/>
            <p:cNvSpPr txBox="1">
              <a:spLocks noChangeArrowheads="1"/>
            </p:cNvSpPr>
            <p:nvPr/>
          </p:nvSpPr>
          <p:spPr bwMode="auto">
            <a:xfrm>
              <a:off x="6810231" y="3249896"/>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NY</a:t>
              </a:r>
            </a:p>
          </p:txBody>
        </p:sp>
        <p:sp>
          <p:nvSpPr>
            <p:cNvPr id="11312" name="TextBox 61"/>
            <p:cNvSpPr txBox="1">
              <a:spLocks noChangeArrowheads="1"/>
            </p:cNvSpPr>
            <p:nvPr/>
          </p:nvSpPr>
          <p:spPr bwMode="auto">
            <a:xfrm>
              <a:off x="7328623" y="2769296"/>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dirty="0">
                  <a:latin typeface="Segoe UI" panose="020B0502040204020203" pitchFamily="34" charset="0"/>
                  <a:cs typeface="Segoe UI" panose="020B0502040204020203" pitchFamily="34" charset="0"/>
                </a:rPr>
                <a:t>ME</a:t>
              </a:r>
            </a:p>
          </p:txBody>
        </p:sp>
        <p:sp>
          <p:nvSpPr>
            <p:cNvPr id="11313" name="TextBox 62"/>
            <p:cNvSpPr txBox="1">
              <a:spLocks noChangeArrowheads="1"/>
            </p:cNvSpPr>
            <p:nvPr/>
          </p:nvSpPr>
          <p:spPr bwMode="auto">
            <a:xfrm>
              <a:off x="7011180" y="2669554"/>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dirty="0">
                  <a:latin typeface="Segoe UI" panose="020B0502040204020203" pitchFamily="34" charset="0"/>
                  <a:cs typeface="Segoe UI" panose="020B0502040204020203" pitchFamily="34" charset="0"/>
                </a:rPr>
                <a:t>VT</a:t>
              </a:r>
            </a:p>
          </p:txBody>
        </p:sp>
        <p:sp>
          <p:nvSpPr>
            <p:cNvPr id="11314" name="TextBox 63"/>
            <p:cNvSpPr txBox="1">
              <a:spLocks noChangeArrowheads="1"/>
            </p:cNvSpPr>
            <p:nvPr/>
          </p:nvSpPr>
          <p:spPr bwMode="auto">
            <a:xfrm>
              <a:off x="7573197" y="3060899"/>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NH</a:t>
              </a:r>
            </a:p>
          </p:txBody>
        </p:sp>
        <p:sp>
          <p:nvSpPr>
            <p:cNvPr id="11315" name="TextBox 64"/>
            <p:cNvSpPr txBox="1">
              <a:spLocks noChangeArrowheads="1"/>
            </p:cNvSpPr>
            <p:nvPr/>
          </p:nvSpPr>
          <p:spPr bwMode="auto">
            <a:xfrm>
              <a:off x="7595344" y="3232175"/>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MA</a:t>
              </a:r>
            </a:p>
          </p:txBody>
        </p:sp>
        <p:sp>
          <p:nvSpPr>
            <p:cNvPr id="11316" name="TextBox 65"/>
            <p:cNvSpPr txBox="1">
              <a:spLocks noChangeArrowheads="1"/>
            </p:cNvSpPr>
            <p:nvPr/>
          </p:nvSpPr>
          <p:spPr bwMode="auto">
            <a:xfrm>
              <a:off x="7705740" y="3421337"/>
              <a:ext cx="42957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RI</a:t>
              </a:r>
            </a:p>
          </p:txBody>
        </p:sp>
        <p:sp>
          <p:nvSpPr>
            <p:cNvPr id="11317" name="TextBox 66"/>
            <p:cNvSpPr txBox="1">
              <a:spLocks noChangeArrowheads="1"/>
            </p:cNvSpPr>
            <p:nvPr/>
          </p:nvSpPr>
          <p:spPr bwMode="auto">
            <a:xfrm>
              <a:off x="7420017" y="3562730"/>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CT</a:t>
              </a:r>
            </a:p>
          </p:txBody>
        </p:sp>
        <p:sp>
          <p:nvSpPr>
            <p:cNvPr id="11318" name="TextBox 67"/>
            <p:cNvSpPr txBox="1">
              <a:spLocks noChangeArrowheads="1"/>
            </p:cNvSpPr>
            <p:nvPr/>
          </p:nvSpPr>
          <p:spPr bwMode="auto">
            <a:xfrm>
              <a:off x="7365327" y="3719340"/>
              <a:ext cx="4212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NJ</a:t>
              </a:r>
            </a:p>
          </p:txBody>
        </p:sp>
        <p:sp>
          <p:nvSpPr>
            <p:cNvPr id="11319" name="TextBox 68"/>
            <p:cNvSpPr txBox="1">
              <a:spLocks noChangeArrowheads="1"/>
            </p:cNvSpPr>
            <p:nvPr/>
          </p:nvSpPr>
          <p:spPr bwMode="auto">
            <a:xfrm>
              <a:off x="7456767" y="3889546"/>
              <a:ext cx="421236" cy="307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DE</a:t>
              </a:r>
            </a:p>
          </p:txBody>
        </p:sp>
        <p:sp>
          <p:nvSpPr>
            <p:cNvPr id="11320" name="TextBox 69"/>
            <p:cNvSpPr txBox="1">
              <a:spLocks noChangeArrowheads="1"/>
            </p:cNvSpPr>
            <p:nvPr/>
          </p:nvSpPr>
          <p:spPr bwMode="auto">
            <a:xfrm>
              <a:off x="7309887" y="4139415"/>
              <a:ext cx="5681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MD</a:t>
              </a:r>
            </a:p>
          </p:txBody>
        </p:sp>
        <p:sp>
          <p:nvSpPr>
            <p:cNvPr id="11321" name="TextBox 70"/>
            <p:cNvSpPr txBox="1">
              <a:spLocks noChangeArrowheads="1"/>
            </p:cNvSpPr>
            <p:nvPr/>
          </p:nvSpPr>
          <p:spPr bwMode="auto">
            <a:xfrm>
              <a:off x="7834478" y="4158380"/>
              <a:ext cx="5681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D.C</a:t>
              </a:r>
            </a:p>
          </p:txBody>
        </p:sp>
        <p:cxnSp>
          <p:nvCxnSpPr>
            <p:cNvPr id="11322" name="Straight Connector 72"/>
            <p:cNvCxnSpPr>
              <a:cxnSpLocks noChangeShapeType="1"/>
            </p:cNvCxnSpPr>
            <p:nvPr/>
          </p:nvCxnSpPr>
          <p:spPr bwMode="auto">
            <a:xfrm flipH="1" flipV="1">
              <a:off x="7257035" y="4139415"/>
              <a:ext cx="177896" cy="97493"/>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11323" name="Straight Connector 75"/>
            <p:cNvCxnSpPr>
              <a:cxnSpLocks noChangeShapeType="1"/>
            </p:cNvCxnSpPr>
            <p:nvPr/>
          </p:nvCxnSpPr>
          <p:spPr bwMode="auto">
            <a:xfrm flipH="1" flipV="1">
              <a:off x="7033756" y="3995818"/>
              <a:ext cx="908475" cy="266904"/>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11324" name="Straight Connector 79"/>
            <p:cNvCxnSpPr>
              <a:cxnSpLocks noChangeShapeType="1"/>
            </p:cNvCxnSpPr>
            <p:nvPr/>
          </p:nvCxnSpPr>
          <p:spPr bwMode="auto">
            <a:xfrm flipH="1" flipV="1">
              <a:off x="7234120" y="4003901"/>
              <a:ext cx="246714" cy="39530"/>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11325" name="Straight Connector 81"/>
            <p:cNvCxnSpPr>
              <a:cxnSpLocks noChangeShapeType="1"/>
            </p:cNvCxnSpPr>
            <p:nvPr/>
          </p:nvCxnSpPr>
          <p:spPr bwMode="auto">
            <a:xfrm flipH="1" flipV="1">
              <a:off x="7253386" y="3816641"/>
              <a:ext cx="167152" cy="25174"/>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11326" name="Straight Connector 83"/>
            <p:cNvCxnSpPr>
              <a:cxnSpLocks noChangeShapeType="1"/>
            </p:cNvCxnSpPr>
            <p:nvPr/>
          </p:nvCxnSpPr>
          <p:spPr bwMode="auto">
            <a:xfrm flipH="1" flipV="1">
              <a:off x="7442219" y="3559640"/>
              <a:ext cx="149431" cy="108036"/>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11327" name="Straight Connector 85"/>
            <p:cNvCxnSpPr>
              <a:cxnSpLocks noChangeShapeType="1"/>
            </p:cNvCxnSpPr>
            <p:nvPr/>
          </p:nvCxnSpPr>
          <p:spPr bwMode="auto">
            <a:xfrm flipH="1">
              <a:off x="7591650" y="3538663"/>
              <a:ext cx="159243" cy="6337"/>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11328" name="Straight Connector 89"/>
            <p:cNvCxnSpPr>
              <a:cxnSpLocks noChangeShapeType="1"/>
            </p:cNvCxnSpPr>
            <p:nvPr/>
          </p:nvCxnSpPr>
          <p:spPr bwMode="auto">
            <a:xfrm flipH="1" flipV="1">
              <a:off x="7464256" y="3399346"/>
              <a:ext cx="304522" cy="1225"/>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11329" name="Straight Connector 91"/>
            <p:cNvCxnSpPr>
              <a:cxnSpLocks noChangeShapeType="1"/>
            </p:cNvCxnSpPr>
            <p:nvPr/>
          </p:nvCxnSpPr>
          <p:spPr bwMode="auto">
            <a:xfrm flipH="1" flipV="1">
              <a:off x="7447696" y="3226112"/>
              <a:ext cx="304514" cy="1226"/>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11330" name="Straight Connector 92"/>
            <p:cNvCxnSpPr>
              <a:cxnSpLocks noChangeShapeType="1"/>
            </p:cNvCxnSpPr>
            <p:nvPr/>
          </p:nvCxnSpPr>
          <p:spPr bwMode="auto">
            <a:xfrm flipH="1">
              <a:off x="7311112" y="2915463"/>
              <a:ext cx="5477" cy="219758"/>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grpSp>
      <p:sp>
        <p:nvSpPr>
          <p:cNvPr id="11270" name="Title 20"/>
          <p:cNvSpPr txBox="1">
            <a:spLocks noGrp="1"/>
          </p:cNvSpPr>
          <p:nvPr>
            <p:ph type="title"/>
          </p:nvPr>
        </p:nvSpPr>
        <p:spPr>
          <a:xfrm>
            <a:off x="1981201" y="479426"/>
            <a:ext cx="8220075" cy="993775"/>
          </a:xfrm>
        </p:spPr>
        <p:txBody>
          <a:bodyPr/>
          <a:lstStyle/>
          <a:p>
            <a:pPr eaLnBrk="1" hangingPunct="1"/>
            <a:r>
              <a:rPr lang="en-GB" altLang="en-US" sz="3600" dirty="0">
                <a:latin typeface="Segoe UI" panose="020B0502040204020203" pitchFamily="34" charset="0"/>
                <a:cs typeface="Segoe UI" panose="020B0502040204020203" pitchFamily="34" charset="0"/>
              </a:rPr>
              <a:t>The United States</a:t>
            </a:r>
          </a:p>
        </p:txBody>
      </p:sp>
      <p:cxnSp>
        <p:nvCxnSpPr>
          <p:cNvPr id="64" name="Straight Connector 15"/>
          <p:cNvCxnSpPr>
            <a:cxnSpLocks noChangeShapeType="1"/>
          </p:cNvCxnSpPr>
          <p:nvPr/>
        </p:nvCxnSpPr>
        <p:spPr bwMode="auto">
          <a:xfrm>
            <a:off x="5308600" y="5459414"/>
            <a:ext cx="0" cy="198437"/>
          </a:xfrm>
          <a:prstGeom prst="straightConnector1">
            <a:avLst/>
          </a:prstGeom>
          <a:noFill/>
          <a:ln w="28575">
            <a:solidFill>
              <a:srgbClr val="002060"/>
            </a:solidFill>
            <a:miter lim="800000"/>
            <a:headEnd/>
            <a:tailEnd/>
          </a:ln>
          <a:extLst>
            <a:ext uri="{909E8E84-426E-40DD-AFC4-6F175D3DCCD1}">
              <a14:hiddenFill xmlns:a14="http://schemas.microsoft.com/office/drawing/2010/main">
                <a:noFill/>
              </a14:hiddenFill>
            </a:ext>
          </a:extLst>
        </p:spPr>
      </p:cxnSp>
      <p:sp>
        <p:nvSpPr>
          <p:cNvPr id="11272" name="Rectangle 71"/>
          <p:cNvSpPr>
            <a:spLocks noChangeArrowheads="1"/>
          </p:cNvSpPr>
          <p:nvPr/>
        </p:nvSpPr>
        <p:spPr bwMode="auto">
          <a:xfrm>
            <a:off x="2795589" y="1476376"/>
            <a:ext cx="6581775" cy="771525"/>
          </a:xfrm>
          <a:prstGeom prst="rect">
            <a:avLst/>
          </a:prstGeom>
          <a:solidFill>
            <a:srgbClr val="FFFFFF"/>
          </a:solidFill>
          <a:ln w="28575">
            <a:solidFill>
              <a:srgbClr val="002060"/>
            </a:solidFill>
            <a:miter lim="800000"/>
            <a:headEnd/>
            <a:tailEnd/>
          </a:ln>
        </p:spPr>
        <p:txBody>
          <a:bodyPr lIns="107999" tIns="107999" rIns="107999" bIns="107999" anchor="ct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dirty="0">
                <a:solidFill>
                  <a:srgbClr val="013F7C"/>
                </a:solidFill>
                <a:latin typeface="Segoe UI" panose="020B0502040204020203" pitchFamily="34" charset="0"/>
                <a:cs typeface="Segoe UI" panose="020B0502040204020203" pitchFamily="34" charset="0"/>
              </a:rPr>
              <a:t>Each state has an abbreviation, such as TX for Texas (a bit like UK postcodes). Why not have a go at identifying them all?</a:t>
            </a:r>
          </a:p>
        </p:txBody>
      </p:sp>
      <p:sp>
        <p:nvSpPr>
          <p:cNvPr id="11273" name="Rectangle 2"/>
          <p:cNvSpPr>
            <a:spLocks noChangeArrowheads="1"/>
          </p:cNvSpPr>
          <p:nvPr/>
        </p:nvSpPr>
        <p:spPr bwMode="auto">
          <a:xfrm>
            <a:off x="2184400" y="4413250"/>
            <a:ext cx="3557588" cy="1049338"/>
          </a:xfrm>
          <a:prstGeom prst="rect">
            <a:avLst/>
          </a:prstGeom>
          <a:solidFill>
            <a:srgbClr val="FFFFFF"/>
          </a:solidFill>
          <a:ln w="28575">
            <a:solidFill>
              <a:srgbClr val="002060"/>
            </a:solidFill>
            <a:miter lim="800000"/>
            <a:headEnd/>
            <a:tailEnd/>
          </a:ln>
        </p:spPr>
        <p:txBody>
          <a:bodyPr lIns="107999" tIns="107999" rIns="107999" bIns="107999" anchor="ct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dirty="0">
                <a:solidFill>
                  <a:srgbClr val="013F7C"/>
                </a:solidFill>
                <a:latin typeface="Segoe UI" panose="020B0502040204020203" pitchFamily="34" charset="0"/>
                <a:cs typeface="Segoe UI" panose="020B0502040204020203" pitchFamily="34" charset="0"/>
              </a:rPr>
              <a:t>Hawaii (HI) is over 2500 miles west of California and about the same distance south of Alaska! </a:t>
            </a:r>
          </a:p>
        </p:txBody>
      </p:sp>
    </p:spTree>
    <p:extLst>
      <p:ext uri="{BB962C8B-B14F-4D97-AF65-F5344CB8AC3E}">
        <p14:creationId xmlns:p14="http://schemas.microsoft.com/office/powerpoint/2010/main" val="4255290977"/>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par>
                          <p:cTn id="8" fill="hold" nodeType="afterGroup">
                            <p:stCondLst>
                              <p:cond delay="2000"/>
                            </p:stCondLst>
                            <p:childTnLst>
                              <p:par>
                                <p:cTn id="9" presetID="22" presetClass="entr" presetSubtype="4" fill="hold" nodeType="afterEffect">
                                  <p:stCondLst>
                                    <p:cond delay="0"/>
                                  </p:stCondLst>
                                  <p:childTnLst>
                                    <p:set>
                                      <p:cBhvr>
                                        <p:cTn id="10" dur="1" fill="hold">
                                          <p:stCondLst>
                                            <p:cond delay="0"/>
                                          </p:stCondLst>
                                        </p:cTn>
                                        <p:tgtEl>
                                          <p:spTgt spid="64"/>
                                        </p:tgtEl>
                                        <p:attrNameLst>
                                          <p:attrName>style.visibility</p:attrName>
                                        </p:attrNameLst>
                                      </p:cBhvr>
                                      <p:to>
                                        <p:strVal val="visible"/>
                                      </p:to>
                                    </p:set>
                                    <p:animEffect transition="in" filter="wipe(down)">
                                      <p:cBhvr>
                                        <p:cTn id="11" dur="500"/>
                                        <p:tgtEl>
                                          <p:spTgt spid="64"/>
                                        </p:tgtEl>
                                      </p:cBhvr>
                                    </p:animEffect>
                                  </p:childTnLst>
                                </p:cTn>
                              </p:par>
                            </p:childTnLst>
                          </p:cTn>
                        </p:par>
                        <p:par>
                          <p:cTn id="12" fill="hold" nodeType="afterGroup">
                            <p:stCondLst>
                              <p:cond delay="2500"/>
                            </p:stCondLst>
                            <p:childTnLst>
                              <p:par>
                                <p:cTn id="13" presetID="22" presetClass="entr" presetSubtype="4" fill="hold" grpId="0" nodeType="afterEffect">
                                  <p:stCondLst>
                                    <p:cond delay="0"/>
                                  </p:stCondLst>
                                  <p:childTnLst>
                                    <p:set>
                                      <p:cBhvr>
                                        <p:cTn id="14" dur="1" fill="hold">
                                          <p:stCondLst>
                                            <p:cond delay="0"/>
                                          </p:stCondLst>
                                        </p:cTn>
                                        <p:tgtEl>
                                          <p:spTgt spid="11273"/>
                                        </p:tgtEl>
                                        <p:attrNameLst>
                                          <p:attrName>style.visibility</p:attrName>
                                        </p:attrNameLst>
                                      </p:cBhvr>
                                      <p:to>
                                        <p:strVal val="visible"/>
                                      </p:to>
                                    </p:set>
                                    <p:animEffect transition="in" filter="wipe(down)">
                                      <p:cBhvr>
                                        <p:cTn id="15" dur="1500"/>
                                        <p:tgtEl>
                                          <p:spTgt spid="112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0"/>
          <p:cNvPicPr>
            <a:picLocks noChangeAspect="1"/>
          </p:cNvPicPr>
          <p:nvPr/>
        </p:nvPicPr>
        <p:blipFill>
          <a:blip r:embed="rId2" cstate="print">
            <a:extLst>
              <a:ext uri="{28A0092B-C50C-407E-A947-70E740481C1C}">
                <a14:useLocalDpi xmlns:a14="http://schemas.microsoft.com/office/drawing/2010/main" val="0"/>
              </a:ext>
            </a:extLst>
          </a:blip>
          <a:srcRect t="10120" b="2258"/>
          <a:stretch>
            <a:fillRect/>
          </a:stretch>
        </p:blipFill>
        <p:spPr bwMode="auto">
          <a:xfrm>
            <a:off x="3846513" y="2132013"/>
            <a:ext cx="6013450" cy="3725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Title 20"/>
          <p:cNvSpPr txBox="1">
            <a:spLocks noGrp="1"/>
          </p:cNvSpPr>
          <p:nvPr>
            <p:ph type="title"/>
          </p:nvPr>
        </p:nvSpPr>
        <p:spPr>
          <a:xfrm>
            <a:off x="1981201" y="479426"/>
            <a:ext cx="8220075" cy="993775"/>
          </a:xfrm>
        </p:spPr>
        <p:txBody>
          <a:bodyPr/>
          <a:lstStyle/>
          <a:p>
            <a:pPr eaLnBrk="1" hangingPunct="1"/>
            <a:r>
              <a:rPr lang="en-GB" altLang="en-US" sz="3600" dirty="0">
                <a:latin typeface="Segoe UI" panose="020B0502040204020203" pitchFamily="34" charset="0"/>
                <a:cs typeface="Segoe UI" panose="020B0502040204020203" pitchFamily="34" charset="0"/>
              </a:rPr>
              <a:t>Time Zones</a:t>
            </a:r>
          </a:p>
        </p:txBody>
      </p:sp>
      <p:sp>
        <p:nvSpPr>
          <p:cNvPr id="12292" name="Rectangle 74"/>
          <p:cNvSpPr>
            <a:spLocks noChangeArrowheads="1"/>
          </p:cNvSpPr>
          <p:nvPr/>
        </p:nvSpPr>
        <p:spPr bwMode="auto">
          <a:xfrm>
            <a:off x="2212975" y="1477963"/>
            <a:ext cx="7664450" cy="773112"/>
          </a:xfrm>
          <a:prstGeom prst="rect">
            <a:avLst/>
          </a:prstGeom>
          <a:solidFill>
            <a:srgbClr val="FFFFFF"/>
          </a:solidFill>
          <a:ln w="28575">
            <a:solidFill>
              <a:srgbClr val="002060"/>
            </a:solidFill>
            <a:miter lim="800000"/>
            <a:headEnd/>
            <a:tailEnd/>
          </a:ln>
        </p:spPr>
        <p:txBody>
          <a:bodyPr lIns="107999" tIns="107999" rIns="107999" bIns="107999" anchor="ct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defRPr/>
            </a:pPr>
            <a:r>
              <a:rPr lang="en-GB" altLang="en-US" spc="-50" dirty="0">
                <a:solidFill>
                  <a:srgbClr val="013F7C"/>
                </a:solidFill>
                <a:latin typeface="Segoe UI" panose="020B0502040204020203" pitchFamily="34" charset="0"/>
                <a:cs typeface="Segoe UI" panose="020B0502040204020203" pitchFamily="34" charset="0"/>
              </a:rPr>
              <a:t>The large distance between the two countries means they are in different time zones. The USA is so vast that some states aren’t in the same time zones.</a:t>
            </a:r>
          </a:p>
        </p:txBody>
      </p:sp>
      <p:sp>
        <p:nvSpPr>
          <p:cNvPr id="12293" name="Rectangle 80"/>
          <p:cNvSpPr>
            <a:spLocks noChangeArrowheads="1"/>
          </p:cNvSpPr>
          <p:nvPr/>
        </p:nvSpPr>
        <p:spPr bwMode="auto">
          <a:xfrm>
            <a:off x="2212975" y="5699126"/>
            <a:ext cx="7664450" cy="493713"/>
          </a:xfrm>
          <a:prstGeom prst="rect">
            <a:avLst/>
          </a:prstGeom>
          <a:solidFill>
            <a:srgbClr val="FFFFFF"/>
          </a:solidFill>
          <a:ln w="28575">
            <a:solidFill>
              <a:srgbClr val="002060"/>
            </a:solidFill>
            <a:miter lim="800000"/>
            <a:headEnd/>
            <a:tailEnd/>
          </a:ln>
        </p:spPr>
        <p:txBody>
          <a:bodyPr lIns="107999" tIns="107999" rIns="107999" bIns="107999" anchor="ct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dirty="0">
                <a:solidFill>
                  <a:srgbClr val="013F7C"/>
                </a:solidFill>
              </a:rPr>
              <a:t>Both the UK </a:t>
            </a:r>
            <a:r>
              <a:rPr lang="en-GB" altLang="en-US" dirty="0">
                <a:solidFill>
                  <a:srgbClr val="013F7C"/>
                </a:solidFill>
                <a:latin typeface="Segoe UI" panose="020B0502040204020203" pitchFamily="34" charset="0"/>
                <a:cs typeface="Segoe UI" panose="020B0502040204020203" pitchFamily="34" charset="0"/>
              </a:rPr>
              <a:t>and</a:t>
            </a:r>
            <a:r>
              <a:rPr lang="en-GB" altLang="en-US" dirty="0">
                <a:solidFill>
                  <a:srgbClr val="013F7C"/>
                </a:solidFill>
              </a:rPr>
              <a:t> USA have daylight saving times during the summer.</a:t>
            </a:r>
          </a:p>
        </p:txBody>
      </p:sp>
      <p:sp>
        <p:nvSpPr>
          <p:cNvPr id="12294" name="TextBox 134"/>
          <p:cNvSpPr txBox="1">
            <a:spLocks noChangeArrowheads="1"/>
          </p:cNvSpPr>
          <p:nvPr/>
        </p:nvSpPr>
        <p:spPr bwMode="auto">
          <a:xfrm>
            <a:off x="2403476" y="3711575"/>
            <a:ext cx="2060575" cy="585788"/>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600" dirty="0">
                <a:solidFill>
                  <a:srgbClr val="000000"/>
                </a:solidFill>
              </a:rPr>
              <a:t>Pacific Time Zone</a:t>
            </a:r>
            <a:br>
              <a:rPr lang="en-GB" altLang="en-US" sz="1600" dirty="0">
                <a:solidFill>
                  <a:srgbClr val="000000"/>
                </a:solidFill>
              </a:rPr>
            </a:br>
            <a:r>
              <a:rPr lang="en-GB" altLang="en-US" sz="1600" dirty="0">
                <a:solidFill>
                  <a:srgbClr val="000000"/>
                </a:solidFill>
              </a:rPr>
              <a:t>(UK Time - 8 hours)</a:t>
            </a:r>
          </a:p>
        </p:txBody>
      </p:sp>
      <p:sp>
        <p:nvSpPr>
          <p:cNvPr id="12296" name="TextBox 136"/>
          <p:cNvSpPr txBox="1">
            <a:spLocks noChangeArrowheads="1"/>
          </p:cNvSpPr>
          <p:nvPr/>
        </p:nvSpPr>
        <p:spPr bwMode="auto">
          <a:xfrm>
            <a:off x="5240338" y="2686050"/>
            <a:ext cx="2436812" cy="585788"/>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600" dirty="0">
                <a:solidFill>
                  <a:srgbClr val="000000"/>
                </a:solidFill>
              </a:rPr>
              <a:t>Mountain Time Zone</a:t>
            </a:r>
            <a:br>
              <a:rPr lang="en-GB" altLang="en-US" sz="1600" dirty="0">
                <a:solidFill>
                  <a:srgbClr val="000000"/>
                </a:solidFill>
              </a:rPr>
            </a:br>
            <a:r>
              <a:rPr lang="en-GB" altLang="en-US" sz="1600" dirty="0">
                <a:solidFill>
                  <a:srgbClr val="000000"/>
                </a:solidFill>
              </a:rPr>
              <a:t>(UK Time - 7 hours)</a:t>
            </a:r>
          </a:p>
        </p:txBody>
      </p:sp>
      <p:sp>
        <p:nvSpPr>
          <p:cNvPr id="9" name="Mountain"/>
          <p:cNvSpPr/>
          <p:nvPr/>
        </p:nvSpPr>
        <p:spPr>
          <a:xfrm>
            <a:off x="5186363" y="3211513"/>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BE282C"/>
          </a:solidFill>
          <a:ln w="12701" cap="flat">
            <a:solidFill>
              <a:srgbClr val="1C1C1C"/>
            </a:solidFill>
            <a:prstDash val="solid"/>
            <a:miter/>
          </a:ln>
        </p:spPr>
        <p:txBody>
          <a:bodyPr anchor="ctr" anchorCtr="1"/>
          <a:lstStyle/>
          <a:p>
            <a:pPr algn="ctr">
              <a:defRPr sz="1800" b="0" i="0" u="none" strike="noStrike" kern="0" cap="none" spc="0" baseline="0">
                <a:solidFill>
                  <a:srgbClr val="000000"/>
                </a:solidFill>
                <a:uFillTx/>
              </a:defRPr>
            </a:pPr>
            <a:endParaRPr lang="en-GB" kern="0">
              <a:solidFill>
                <a:srgbClr val="000000"/>
              </a:solidFill>
              <a:latin typeface="Calibri"/>
            </a:endParaRPr>
          </a:p>
        </p:txBody>
      </p:sp>
      <p:sp>
        <p:nvSpPr>
          <p:cNvPr id="12298" name="TextBox 137"/>
          <p:cNvSpPr txBox="1">
            <a:spLocks noChangeArrowheads="1"/>
          </p:cNvSpPr>
          <p:nvPr/>
        </p:nvSpPr>
        <p:spPr bwMode="auto">
          <a:xfrm>
            <a:off x="6457950" y="4654550"/>
            <a:ext cx="2033588" cy="585788"/>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600" dirty="0">
                <a:solidFill>
                  <a:srgbClr val="000000"/>
                </a:solidFill>
                <a:latin typeface="Segoe UI" panose="020B0502040204020203" pitchFamily="34" charset="0"/>
                <a:cs typeface="Segoe UI" panose="020B0502040204020203" pitchFamily="34" charset="0"/>
              </a:rPr>
              <a:t>Central</a:t>
            </a:r>
            <a:r>
              <a:rPr lang="en-GB" altLang="en-US" sz="1600" dirty="0">
                <a:solidFill>
                  <a:srgbClr val="000000"/>
                </a:solidFill>
              </a:rPr>
              <a:t> Time Zone</a:t>
            </a:r>
            <a:br>
              <a:rPr lang="en-GB" altLang="en-US" sz="1600" dirty="0">
                <a:solidFill>
                  <a:srgbClr val="000000"/>
                </a:solidFill>
              </a:rPr>
            </a:br>
            <a:r>
              <a:rPr lang="en-GB" altLang="en-US" sz="1600" dirty="0">
                <a:solidFill>
                  <a:srgbClr val="000000"/>
                </a:solidFill>
              </a:rPr>
              <a:t>(UK Time - 6 hours)</a:t>
            </a:r>
          </a:p>
        </p:txBody>
      </p:sp>
      <p:sp>
        <p:nvSpPr>
          <p:cNvPr id="11" name="Central"/>
          <p:cNvSpPr/>
          <p:nvPr/>
        </p:nvSpPr>
        <p:spPr>
          <a:xfrm>
            <a:off x="6403975" y="4595813"/>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2B8556"/>
          </a:solidFill>
          <a:ln w="12701" cap="flat">
            <a:solidFill>
              <a:srgbClr val="1C1C1C"/>
            </a:solidFill>
            <a:prstDash val="solid"/>
            <a:miter/>
          </a:ln>
        </p:spPr>
        <p:txBody>
          <a:bodyPr anchor="ctr" anchorCtr="1"/>
          <a:lstStyle/>
          <a:p>
            <a:pPr algn="ctr">
              <a:defRPr sz="1800" b="0" i="0" u="none" strike="noStrike" kern="0" cap="none" spc="0" baseline="0">
                <a:solidFill>
                  <a:srgbClr val="000000"/>
                </a:solidFill>
                <a:uFillTx/>
              </a:defRPr>
            </a:pPr>
            <a:endParaRPr lang="en-GB" kern="0">
              <a:solidFill>
                <a:srgbClr val="000000"/>
              </a:solidFill>
              <a:latin typeface="Calibri"/>
            </a:endParaRPr>
          </a:p>
        </p:txBody>
      </p:sp>
      <p:sp>
        <p:nvSpPr>
          <p:cNvPr id="12300" name="TextBox 138"/>
          <p:cNvSpPr txBox="1">
            <a:spLocks noChangeArrowheads="1"/>
          </p:cNvSpPr>
          <p:nvPr/>
        </p:nvSpPr>
        <p:spPr bwMode="auto">
          <a:xfrm>
            <a:off x="6937375" y="3732213"/>
            <a:ext cx="1974850" cy="584200"/>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600" dirty="0">
                <a:solidFill>
                  <a:srgbClr val="000000"/>
                </a:solidFill>
              </a:rPr>
              <a:t>Eastern Time Zone</a:t>
            </a:r>
            <a:br>
              <a:rPr lang="en-GB" altLang="en-US" sz="1600" dirty="0">
                <a:solidFill>
                  <a:srgbClr val="000000"/>
                </a:solidFill>
              </a:rPr>
            </a:br>
            <a:r>
              <a:rPr lang="en-GB" altLang="en-US" sz="1600" dirty="0">
                <a:solidFill>
                  <a:srgbClr val="000000"/>
                </a:solidFill>
              </a:rPr>
              <a:t>(UK Time - 5 hours)</a:t>
            </a:r>
          </a:p>
        </p:txBody>
      </p:sp>
      <p:sp>
        <p:nvSpPr>
          <p:cNvPr id="13" name="Eastern"/>
          <p:cNvSpPr/>
          <p:nvPr/>
        </p:nvSpPr>
        <p:spPr>
          <a:xfrm>
            <a:off x="8847138" y="3678238"/>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D4CA0A"/>
          </a:solidFill>
          <a:ln w="12701" cap="flat">
            <a:solidFill>
              <a:srgbClr val="1C1C1C"/>
            </a:solidFill>
            <a:prstDash val="solid"/>
            <a:miter/>
          </a:ln>
        </p:spPr>
        <p:txBody>
          <a:bodyPr anchor="ctr" anchorCtr="1"/>
          <a:lstStyle/>
          <a:p>
            <a:pPr algn="ctr">
              <a:defRPr sz="1800" b="0" i="0" u="none" strike="noStrike" kern="0" cap="none" spc="0" baseline="0">
                <a:solidFill>
                  <a:srgbClr val="000000"/>
                </a:solidFill>
                <a:uFillTx/>
              </a:defRPr>
            </a:pPr>
            <a:endParaRPr lang="en-GB" kern="0">
              <a:solidFill>
                <a:srgbClr val="000000"/>
              </a:solidFill>
              <a:latin typeface="Calibri"/>
            </a:endParaRPr>
          </a:p>
        </p:txBody>
      </p:sp>
      <p:pic>
        <p:nvPicPr>
          <p:cNvPr id="12301" name="Picture 5"/>
          <p:cNvPicPr>
            <a:picLocks noChangeAspect="1"/>
          </p:cNvPicPr>
          <p:nvPr/>
        </p:nvPicPr>
        <p:blipFill>
          <a:blip r:embed="rId3" cstate="print">
            <a:extLst>
              <a:ext uri="{28A0092B-C50C-407E-A947-70E740481C1C}">
                <a14:useLocalDpi xmlns:a14="http://schemas.microsoft.com/office/drawing/2010/main" val="0"/>
              </a:ext>
            </a:extLst>
          </a:blip>
          <a:srcRect l="35808" t="75430" r="25644"/>
          <a:stretch>
            <a:fillRect/>
          </a:stretch>
        </p:blipFill>
        <p:spPr bwMode="auto">
          <a:xfrm>
            <a:off x="2209800" y="4344988"/>
            <a:ext cx="1531938"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2" name="Picture 1"/>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22514" y="4518026"/>
            <a:ext cx="1239837"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4" name="Picture 21"/>
          <p:cNvPicPr>
            <a:picLocks noChangeAspect="1"/>
          </p:cNvPicPr>
          <p:nvPr/>
        </p:nvPicPr>
        <p:blipFill>
          <a:blip r:embed="rId5" cstate="print">
            <a:extLst>
              <a:ext uri="{28A0092B-C50C-407E-A947-70E740481C1C}">
                <a14:useLocalDpi xmlns:a14="http://schemas.microsoft.com/office/drawing/2010/main" val="0"/>
              </a:ext>
            </a:extLst>
          </a:blip>
          <a:srcRect l="35808" t="75430" r="25644"/>
          <a:stretch>
            <a:fillRect/>
          </a:stretch>
        </p:blipFill>
        <p:spPr bwMode="auto">
          <a:xfrm>
            <a:off x="2212976" y="2468563"/>
            <a:ext cx="1528763" cy="111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5" name="Picture 3"/>
          <p:cNvPicPr>
            <a:picLocks noChangeAspect="1"/>
          </p:cNvPicPr>
          <p:nvPr/>
        </p:nvPicPr>
        <p:blipFill>
          <a:blip r:embed="rId6" cstate="print">
            <a:extLst>
              <a:ext uri="{28A0092B-C50C-407E-A947-70E740481C1C}">
                <a14:useLocalDpi xmlns:a14="http://schemas.microsoft.com/office/drawing/2010/main" val="0"/>
              </a:ext>
            </a:extLst>
          </a:blip>
          <a:srcRect l="16879" t="15581" r="22168" b="20357"/>
          <a:stretch>
            <a:fillRect/>
          </a:stretch>
        </p:blipFill>
        <p:spPr bwMode="auto">
          <a:xfrm>
            <a:off x="2255838" y="2511426"/>
            <a:ext cx="1485900" cy="1103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TextBox 134"/>
          <p:cNvSpPr txBox="1">
            <a:spLocks noChangeArrowheads="1"/>
          </p:cNvSpPr>
          <p:nvPr/>
        </p:nvSpPr>
        <p:spPr bwMode="auto">
          <a:xfrm>
            <a:off x="2938464" y="2413000"/>
            <a:ext cx="2097087" cy="585788"/>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600" dirty="0">
                <a:solidFill>
                  <a:srgbClr val="000000"/>
                </a:solidFill>
                <a:latin typeface="Segoe UI" panose="020B0502040204020203" pitchFamily="34" charset="0"/>
                <a:cs typeface="Segoe UI" panose="020B0502040204020203" pitchFamily="34" charset="0"/>
              </a:rPr>
              <a:t>Hawaiian</a:t>
            </a:r>
            <a:r>
              <a:rPr lang="en-GB" altLang="en-US" sz="1600" dirty="0">
                <a:solidFill>
                  <a:srgbClr val="000000"/>
                </a:solidFill>
              </a:rPr>
              <a:t> Time Zone</a:t>
            </a:r>
            <a:br>
              <a:rPr lang="en-GB" altLang="en-US" sz="1600" dirty="0">
                <a:solidFill>
                  <a:srgbClr val="000000"/>
                </a:solidFill>
              </a:rPr>
            </a:br>
            <a:r>
              <a:rPr lang="en-GB" altLang="en-US" sz="1600" dirty="0">
                <a:solidFill>
                  <a:srgbClr val="000000"/>
                </a:solidFill>
              </a:rPr>
              <a:t>(UK Time - 10 hours)</a:t>
            </a:r>
          </a:p>
        </p:txBody>
      </p:sp>
      <p:sp>
        <p:nvSpPr>
          <p:cNvPr id="23" name="Hawaii"/>
          <p:cNvSpPr/>
          <p:nvPr/>
        </p:nvSpPr>
        <p:spPr>
          <a:xfrm>
            <a:off x="2886075" y="2951163"/>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2DB7BC"/>
          </a:solidFill>
          <a:ln w="12701" cap="flat">
            <a:solidFill>
              <a:srgbClr val="1C1C1C"/>
            </a:solidFill>
            <a:prstDash val="solid"/>
            <a:miter/>
          </a:ln>
        </p:spPr>
        <p:txBody>
          <a:bodyPr anchor="ctr" anchorCtr="1"/>
          <a:lstStyle/>
          <a:p>
            <a:pPr algn="ctr">
              <a:defRPr sz="1800" b="0" i="0" u="none" strike="noStrike" kern="0" cap="none" spc="0" baseline="0">
                <a:solidFill>
                  <a:srgbClr val="000000"/>
                </a:solidFill>
                <a:uFillTx/>
              </a:defRPr>
            </a:pPr>
            <a:endParaRPr lang="en-GB" kern="0">
              <a:solidFill>
                <a:srgbClr val="000000"/>
              </a:solidFill>
              <a:latin typeface="Calibri"/>
            </a:endParaRPr>
          </a:p>
        </p:txBody>
      </p:sp>
      <p:sp>
        <p:nvSpPr>
          <p:cNvPr id="28" name="TextBox 134"/>
          <p:cNvSpPr txBox="1">
            <a:spLocks noChangeArrowheads="1"/>
          </p:cNvSpPr>
          <p:nvPr/>
        </p:nvSpPr>
        <p:spPr bwMode="auto">
          <a:xfrm>
            <a:off x="3446464" y="4559300"/>
            <a:ext cx="2211387" cy="584200"/>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600" dirty="0">
                <a:solidFill>
                  <a:srgbClr val="000000"/>
                </a:solidFill>
              </a:rPr>
              <a:t>Alaskan Time Zone</a:t>
            </a:r>
            <a:br>
              <a:rPr lang="en-GB" altLang="en-US" sz="1600" dirty="0">
                <a:solidFill>
                  <a:srgbClr val="000000"/>
                </a:solidFill>
              </a:rPr>
            </a:br>
            <a:r>
              <a:rPr lang="en-GB" altLang="en-US" sz="1600" dirty="0">
                <a:solidFill>
                  <a:srgbClr val="000000"/>
                </a:solidFill>
              </a:rPr>
              <a:t>(UK Time - 9 hours)</a:t>
            </a:r>
          </a:p>
        </p:txBody>
      </p:sp>
      <p:sp>
        <p:nvSpPr>
          <p:cNvPr id="15" name="Alaskan"/>
          <p:cNvSpPr/>
          <p:nvPr/>
        </p:nvSpPr>
        <p:spPr>
          <a:xfrm>
            <a:off x="3379788" y="5080000"/>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699327"/>
          </a:solidFill>
          <a:ln w="12701" cap="flat">
            <a:solidFill>
              <a:srgbClr val="1C1C1C"/>
            </a:solidFill>
            <a:prstDash val="solid"/>
            <a:miter/>
          </a:ln>
        </p:spPr>
        <p:txBody>
          <a:bodyPr anchor="ctr" anchorCtr="1"/>
          <a:lstStyle/>
          <a:p>
            <a:pPr algn="ctr">
              <a:defRPr sz="1800" b="0" i="0" u="none" strike="noStrike" kern="0" cap="none" spc="0" baseline="0">
                <a:solidFill>
                  <a:srgbClr val="000000"/>
                </a:solidFill>
                <a:uFillTx/>
              </a:defRPr>
            </a:pPr>
            <a:endParaRPr lang="en-GB" kern="0">
              <a:solidFill>
                <a:srgbClr val="000000"/>
              </a:solidFill>
              <a:latin typeface="Calibri"/>
            </a:endParaRPr>
          </a:p>
        </p:txBody>
      </p:sp>
      <p:sp>
        <p:nvSpPr>
          <p:cNvPr id="7" name="Pacific"/>
          <p:cNvSpPr/>
          <p:nvPr/>
        </p:nvSpPr>
        <p:spPr>
          <a:xfrm>
            <a:off x="4410075" y="3656013"/>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D37C07"/>
          </a:solidFill>
          <a:ln w="12701" cap="flat">
            <a:solidFill>
              <a:srgbClr val="1C1C1C"/>
            </a:solidFill>
            <a:prstDash val="solid"/>
            <a:miter/>
          </a:ln>
        </p:spPr>
        <p:txBody>
          <a:bodyPr anchor="ctr" anchorCtr="1"/>
          <a:lstStyle/>
          <a:p>
            <a:pPr algn="ctr">
              <a:defRPr sz="1800" b="0" i="0" u="none" strike="noStrike" kern="0" cap="none" spc="0" baseline="0">
                <a:solidFill>
                  <a:srgbClr val="000000"/>
                </a:solidFill>
                <a:uFillTx/>
              </a:defRPr>
            </a:pPr>
            <a:endParaRPr lang="en-GB" kern="0">
              <a:solidFill>
                <a:srgbClr val="000000"/>
              </a:solidFill>
              <a:latin typeface="Calibri"/>
            </a:endParaRPr>
          </a:p>
        </p:txBody>
      </p:sp>
      <p:sp>
        <p:nvSpPr>
          <p:cNvPr id="25" name="TextBox 24">
            <a:extLst>
              <a:ext uri="{FF2B5EF4-FFF2-40B4-BE49-F238E27FC236}">
                <a16:creationId xmlns:a16="http://schemas.microsoft.com/office/drawing/2014/main" id="{113DD0FB-06C0-4EBD-B150-F0C3288B9300}"/>
              </a:ext>
            </a:extLst>
          </p:cNvPr>
          <p:cNvSpPr txBox="1"/>
          <p:nvPr/>
        </p:nvSpPr>
        <p:spPr>
          <a:xfrm>
            <a:off x="11904785" y="0"/>
            <a:ext cx="287215" cy="369332"/>
          </a:xfrm>
          <a:prstGeom prst="rect">
            <a:avLst/>
          </a:prstGeom>
          <a:noFill/>
        </p:spPr>
        <p:txBody>
          <a:bodyPr wrap="square" rtlCol="0">
            <a:spAutoFit/>
          </a:bodyPr>
          <a:lstStyle/>
          <a:p>
            <a:r>
              <a:rPr lang="en-GB" dirty="0" smtClean="0">
                <a:solidFill>
                  <a:schemeClr val="bg1"/>
                </a:solidFill>
              </a:rPr>
              <a:t>4</a:t>
            </a:r>
            <a:endParaRPr lang="en-GB" dirty="0">
              <a:solidFill>
                <a:schemeClr val="bg1"/>
              </a:solidFill>
            </a:endParaRPr>
          </a:p>
        </p:txBody>
      </p:sp>
    </p:spTree>
    <p:extLst>
      <p:ext uri="{BB962C8B-B14F-4D97-AF65-F5344CB8AC3E}">
        <p14:creationId xmlns:p14="http://schemas.microsoft.com/office/powerpoint/2010/main" val="4088713001"/>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500"/>
                                        <p:tgtEl>
                                          <p:spTgt spid="2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294"/>
                                        </p:tgtEl>
                                        <p:attrNameLst>
                                          <p:attrName>style.visibility</p:attrName>
                                        </p:attrNameLst>
                                      </p:cBhvr>
                                      <p:to>
                                        <p:strVal val="visible"/>
                                      </p:to>
                                    </p:set>
                                    <p:animEffect transition="in" filter="wipe(left)">
                                      <p:cBhvr>
                                        <p:cTn id="12" dur="500"/>
                                        <p:tgtEl>
                                          <p:spTgt spid="1229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500"/>
                                        <p:tgtEl>
                                          <p:spTgt spid="2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2296"/>
                                        </p:tgtEl>
                                        <p:attrNameLst>
                                          <p:attrName>style.visibility</p:attrName>
                                        </p:attrNameLst>
                                      </p:cBhvr>
                                      <p:to>
                                        <p:strVal val="visible"/>
                                      </p:to>
                                    </p:set>
                                    <p:animEffect transition="in" filter="wipe(left)">
                                      <p:cBhvr>
                                        <p:cTn id="22" dur="500"/>
                                        <p:tgtEl>
                                          <p:spTgt spid="1229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2" fill="hold" grpId="0" nodeType="clickEffect">
                                  <p:stCondLst>
                                    <p:cond delay="0"/>
                                  </p:stCondLst>
                                  <p:childTnLst>
                                    <p:set>
                                      <p:cBhvr>
                                        <p:cTn id="26" dur="1" fill="hold">
                                          <p:stCondLst>
                                            <p:cond delay="0"/>
                                          </p:stCondLst>
                                        </p:cTn>
                                        <p:tgtEl>
                                          <p:spTgt spid="12300"/>
                                        </p:tgtEl>
                                        <p:attrNameLst>
                                          <p:attrName>style.visibility</p:attrName>
                                        </p:attrNameLst>
                                      </p:cBhvr>
                                      <p:to>
                                        <p:strVal val="visible"/>
                                      </p:to>
                                    </p:set>
                                    <p:animEffect transition="in" filter="wipe(right)">
                                      <p:cBhvr>
                                        <p:cTn id="27" dur="500"/>
                                        <p:tgtEl>
                                          <p:spTgt spid="12300"/>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2298"/>
                                        </p:tgtEl>
                                        <p:attrNameLst>
                                          <p:attrName>style.visibility</p:attrName>
                                        </p:attrNameLst>
                                      </p:cBhvr>
                                      <p:to>
                                        <p:strVal val="visible"/>
                                      </p:to>
                                    </p:set>
                                    <p:animEffect transition="in" filter="wipe(left)">
                                      <p:cBhvr>
                                        <p:cTn id="32" dur="500"/>
                                        <p:tgtEl>
                                          <p:spTgt spid="12298"/>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xit" presetSubtype="2" fill="hold" grpId="1" nodeType="clickEffect">
                                  <p:stCondLst>
                                    <p:cond delay="0"/>
                                  </p:stCondLst>
                                  <p:childTnLst>
                                    <p:animEffect transition="out" filter="wipe(right)">
                                      <p:cBhvr>
                                        <p:cTn id="36" dur="500"/>
                                        <p:tgtEl>
                                          <p:spTgt spid="28"/>
                                        </p:tgtEl>
                                      </p:cBhvr>
                                    </p:animEffect>
                                    <p:set>
                                      <p:cBhvr>
                                        <p:cTn id="37" dur="1" fill="hold">
                                          <p:stCondLst>
                                            <p:cond delay="499"/>
                                          </p:stCondLst>
                                        </p:cTn>
                                        <p:tgtEl>
                                          <p:spTgt spid="28"/>
                                        </p:tgtEl>
                                        <p:attrNameLst>
                                          <p:attrName>style.visibility</p:attrName>
                                        </p:attrNameLst>
                                      </p:cBhvr>
                                      <p:to>
                                        <p:strVal val="hidden"/>
                                      </p:to>
                                    </p:set>
                                  </p:childTnLst>
                                </p:cTn>
                              </p:par>
                              <p:par>
                                <p:cTn id="38" presetID="22" presetClass="exit" presetSubtype="2" fill="hold" grpId="1" nodeType="withEffect">
                                  <p:stCondLst>
                                    <p:cond delay="0"/>
                                  </p:stCondLst>
                                  <p:childTnLst>
                                    <p:animEffect transition="out" filter="wipe(right)">
                                      <p:cBhvr>
                                        <p:cTn id="39" dur="500"/>
                                        <p:tgtEl>
                                          <p:spTgt spid="12294"/>
                                        </p:tgtEl>
                                      </p:cBhvr>
                                    </p:animEffect>
                                    <p:set>
                                      <p:cBhvr>
                                        <p:cTn id="40" dur="1" fill="hold">
                                          <p:stCondLst>
                                            <p:cond delay="499"/>
                                          </p:stCondLst>
                                        </p:cTn>
                                        <p:tgtEl>
                                          <p:spTgt spid="12294"/>
                                        </p:tgtEl>
                                        <p:attrNameLst>
                                          <p:attrName>style.visibility</p:attrName>
                                        </p:attrNameLst>
                                      </p:cBhvr>
                                      <p:to>
                                        <p:strVal val="hidden"/>
                                      </p:to>
                                    </p:set>
                                  </p:childTnLst>
                                </p:cTn>
                              </p:par>
                              <p:par>
                                <p:cTn id="41" presetID="22" presetClass="exit" presetSubtype="2" fill="hold" grpId="1" nodeType="withEffect">
                                  <p:stCondLst>
                                    <p:cond delay="0"/>
                                  </p:stCondLst>
                                  <p:childTnLst>
                                    <p:animEffect transition="out" filter="wipe(right)">
                                      <p:cBhvr>
                                        <p:cTn id="42" dur="500"/>
                                        <p:tgtEl>
                                          <p:spTgt spid="24"/>
                                        </p:tgtEl>
                                      </p:cBhvr>
                                    </p:animEffect>
                                    <p:set>
                                      <p:cBhvr>
                                        <p:cTn id="43" dur="1" fill="hold">
                                          <p:stCondLst>
                                            <p:cond delay="499"/>
                                          </p:stCondLst>
                                        </p:cTn>
                                        <p:tgtEl>
                                          <p:spTgt spid="24"/>
                                        </p:tgtEl>
                                        <p:attrNameLst>
                                          <p:attrName>style.visibility</p:attrName>
                                        </p:attrNameLst>
                                      </p:cBhvr>
                                      <p:to>
                                        <p:strVal val="hidden"/>
                                      </p:to>
                                    </p:set>
                                  </p:childTnLst>
                                </p:cTn>
                              </p:par>
                              <p:par>
                                <p:cTn id="44" presetID="22" presetClass="exit" presetSubtype="2" fill="hold" grpId="1" nodeType="withEffect">
                                  <p:stCondLst>
                                    <p:cond delay="0"/>
                                  </p:stCondLst>
                                  <p:childTnLst>
                                    <p:animEffect transition="out" filter="wipe(right)">
                                      <p:cBhvr>
                                        <p:cTn id="45" dur="500"/>
                                        <p:tgtEl>
                                          <p:spTgt spid="12296"/>
                                        </p:tgtEl>
                                      </p:cBhvr>
                                    </p:animEffect>
                                    <p:set>
                                      <p:cBhvr>
                                        <p:cTn id="46" dur="1" fill="hold">
                                          <p:stCondLst>
                                            <p:cond delay="499"/>
                                          </p:stCondLst>
                                        </p:cTn>
                                        <p:tgtEl>
                                          <p:spTgt spid="12296"/>
                                        </p:tgtEl>
                                        <p:attrNameLst>
                                          <p:attrName>style.visibility</p:attrName>
                                        </p:attrNameLst>
                                      </p:cBhvr>
                                      <p:to>
                                        <p:strVal val="hidden"/>
                                      </p:to>
                                    </p:set>
                                  </p:childTnLst>
                                </p:cTn>
                              </p:par>
                              <p:par>
                                <p:cTn id="47" presetID="22" presetClass="exit" presetSubtype="8" fill="hold" grpId="1" nodeType="withEffect">
                                  <p:stCondLst>
                                    <p:cond delay="0"/>
                                  </p:stCondLst>
                                  <p:childTnLst>
                                    <p:animEffect transition="out" filter="wipe(left)">
                                      <p:cBhvr>
                                        <p:cTn id="48" dur="500"/>
                                        <p:tgtEl>
                                          <p:spTgt spid="12300"/>
                                        </p:tgtEl>
                                      </p:cBhvr>
                                    </p:animEffect>
                                    <p:set>
                                      <p:cBhvr>
                                        <p:cTn id="49" dur="1" fill="hold">
                                          <p:stCondLst>
                                            <p:cond delay="499"/>
                                          </p:stCondLst>
                                        </p:cTn>
                                        <p:tgtEl>
                                          <p:spTgt spid="12300"/>
                                        </p:tgtEl>
                                        <p:attrNameLst>
                                          <p:attrName>style.visibility</p:attrName>
                                        </p:attrNameLst>
                                      </p:cBhvr>
                                      <p:to>
                                        <p:strVal val="hidden"/>
                                      </p:to>
                                    </p:set>
                                  </p:childTnLst>
                                </p:cTn>
                              </p:par>
                              <p:par>
                                <p:cTn id="50" presetID="22" presetClass="exit" presetSubtype="2" fill="hold" grpId="1" nodeType="withEffect">
                                  <p:stCondLst>
                                    <p:cond delay="0"/>
                                  </p:stCondLst>
                                  <p:childTnLst>
                                    <p:animEffect transition="out" filter="wipe(right)">
                                      <p:cBhvr>
                                        <p:cTn id="51" dur="500"/>
                                        <p:tgtEl>
                                          <p:spTgt spid="12298"/>
                                        </p:tgtEl>
                                      </p:cBhvr>
                                    </p:animEffect>
                                    <p:set>
                                      <p:cBhvr>
                                        <p:cTn id="52" dur="1" fill="hold">
                                          <p:stCondLst>
                                            <p:cond delay="499"/>
                                          </p:stCondLst>
                                        </p:cTn>
                                        <p:tgtEl>
                                          <p:spTgt spid="1229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4" grpId="0" animBg="1"/>
      <p:bldP spid="12294" grpId="1" animBg="1"/>
      <p:bldP spid="12296" grpId="0" animBg="1"/>
      <p:bldP spid="12296" grpId="1" animBg="1"/>
      <p:bldP spid="12298" grpId="0" animBg="1"/>
      <p:bldP spid="12298" grpId="1" animBg="1"/>
      <p:bldP spid="12300" grpId="0" animBg="1"/>
      <p:bldP spid="12300" grpId="1" animBg="1"/>
      <p:bldP spid="24" grpId="0" animBg="1"/>
      <p:bldP spid="24" grpId="1" animBg="1"/>
      <p:bldP spid="28" grpId="0" animBg="1"/>
      <p:bldP spid="28"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0"/>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81350" y="1838325"/>
            <a:ext cx="5829300" cy="412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Title 20"/>
          <p:cNvSpPr txBox="1">
            <a:spLocks noGrp="1"/>
          </p:cNvSpPr>
          <p:nvPr>
            <p:ph type="title"/>
          </p:nvPr>
        </p:nvSpPr>
        <p:spPr>
          <a:xfrm>
            <a:off x="1981201" y="479426"/>
            <a:ext cx="8220075" cy="993775"/>
          </a:xfrm>
        </p:spPr>
        <p:txBody>
          <a:bodyPr/>
          <a:lstStyle/>
          <a:p>
            <a:pPr eaLnBrk="1" hangingPunct="1"/>
            <a:r>
              <a:rPr lang="en-GB" altLang="en-US" sz="3600" dirty="0">
                <a:latin typeface="Segoe UI" panose="020B0502040204020203" pitchFamily="34" charset="0"/>
                <a:cs typeface="Segoe UI" panose="020B0502040204020203" pitchFamily="34" charset="0"/>
              </a:rPr>
              <a:t>Climates in the USA</a:t>
            </a:r>
          </a:p>
        </p:txBody>
      </p:sp>
      <p:sp>
        <p:nvSpPr>
          <p:cNvPr id="13316" name="Rectangle 74"/>
          <p:cNvSpPr>
            <a:spLocks noChangeArrowheads="1"/>
          </p:cNvSpPr>
          <p:nvPr/>
        </p:nvSpPr>
        <p:spPr bwMode="auto">
          <a:xfrm>
            <a:off x="2212975" y="1339850"/>
            <a:ext cx="7664450" cy="1049338"/>
          </a:xfrm>
          <a:prstGeom prst="rect">
            <a:avLst/>
          </a:prstGeom>
          <a:solidFill>
            <a:srgbClr val="FFFFFF"/>
          </a:solidFill>
          <a:ln w="28575">
            <a:solidFill>
              <a:srgbClr val="002060"/>
            </a:solidFill>
            <a:miter lim="800000"/>
            <a:headEnd/>
            <a:tailEnd/>
          </a:ln>
        </p:spPr>
        <p:txBody>
          <a:bodyPr lIns="107999" tIns="107999" rIns="107999" bIns="107999" anchor="ct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dirty="0">
                <a:solidFill>
                  <a:srgbClr val="013F7C"/>
                </a:solidFill>
                <a:latin typeface="Segoe UI" panose="020B0502040204020203" pitchFamily="34" charset="0"/>
                <a:cs typeface="Segoe UI" panose="020B0502040204020203" pitchFamily="34" charset="0"/>
              </a:rPr>
              <a:t>Like the UK, the USA is in the northern hemisphere and experience the seasons at the same time as us in the UK. However, the USA is so vast that it covers a range of different climate zones called regional climates.</a:t>
            </a:r>
          </a:p>
        </p:txBody>
      </p:sp>
      <p:sp>
        <p:nvSpPr>
          <p:cNvPr id="12294" name="TextBox 134"/>
          <p:cNvSpPr txBox="1">
            <a:spLocks noChangeArrowheads="1"/>
          </p:cNvSpPr>
          <p:nvPr/>
        </p:nvSpPr>
        <p:spPr bwMode="auto">
          <a:xfrm>
            <a:off x="2160589" y="2576514"/>
            <a:ext cx="2617787" cy="1323975"/>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600" dirty="0">
                <a:solidFill>
                  <a:srgbClr val="000000"/>
                </a:solidFill>
                <a:latin typeface="Segoe UI" panose="020B0502040204020203" pitchFamily="34" charset="0"/>
                <a:cs typeface="Segoe UI" panose="020B0502040204020203" pitchFamily="34" charset="0"/>
              </a:rPr>
              <a:t>The mid/south Pacific is variable as states such as California are warm all year round whilst others have very cold winters. </a:t>
            </a:r>
          </a:p>
        </p:txBody>
      </p:sp>
      <p:sp>
        <p:nvSpPr>
          <p:cNvPr id="12296" name="TextBox 136"/>
          <p:cNvSpPr txBox="1">
            <a:spLocks noChangeArrowheads="1"/>
          </p:cNvSpPr>
          <p:nvPr/>
        </p:nvSpPr>
        <p:spPr bwMode="auto">
          <a:xfrm>
            <a:off x="5856288" y="2625725"/>
            <a:ext cx="1909762" cy="977900"/>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eaLnBrk="0" fontAlgn="base" hangingPunct="0">
              <a:spcAft>
                <a:spcPct val="0"/>
              </a:spcAft>
              <a:buNone/>
            </a:pPr>
            <a:r>
              <a:rPr lang="en-GB" altLang="en-US" sz="1600" dirty="0">
                <a:solidFill>
                  <a:prstClr val="black"/>
                </a:solidFill>
                <a:latin typeface="Segoe UI" panose="020B0502040204020203" pitchFamily="34" charset="0"/>
                <a:cs typeface="Segoe UI" panose="020B0502040204020203" pitchFamily="34" charset="0"/>
              </a:rPr>
              <a:t>The mid-west has clear seasons like the north-east but is generally drier. </a:t>
            </a:r>
          </a:p>
        </p:txBody>
      </p:sp>
      <p:sp>
        <p:nvSpPr>
          <p:cNvPr id="12298" name="TextBox 137"/>
          <p:cNvSpPr txBox="1">
            <a:spLocks noChangeArrowheads="1"/>
          </p:cNvSpPr>
          <p:nvPr/>
        </p:nvSpPr>
        <p:spPr bwMode="auto">
          <a:xfrm>
            <a:off x="7292976" y="4806950"/>
            <a:ext cx="2563813" cy="979488"/>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eaLnBrk="0" fontAlgn="base" hangingPunct="0">
              <a:spcAft>
                <a:spcPct val="0"/>
              </a:spcAft>
              <a:buNone/>
            </a:pPr>
            <a:r>
              <a:rPr lang="en-GB" altLang="en-US" sz="1600" dirty="0">
                <a:solidFill>
                  <a:prstClr val="black"/>
                </a:solidFill>
                <a:latin typeface="Segoe UI" panose="020B0502040204020203" pitchFamily="34" charset="0"/>
                <a:cs typeface="Segoe UI" panose="020B0502040204020203" pitchFamily="34" charset="0"/>
              </a:rPr>
              <a:t>The south-east is hot and dry in summer and mild in winter although snow can sometimes fall. </a:t>
            </a:r>
          </a:p>
        </p:txBody>
      </p:sp>
      <p:sp>
        <p:nvSpPr>
          <p:cNvPr id="12300" name="TextBox 138"/>
          <p:cNvSpPr txBox="1">
            <a:spLocks noChangeArrowheads="1"/>
          </p:cNvSpPr>
          <p:nvPr/>
        </p:nvSpPr>
        <p:spPr bwMode="auto">
          <a:xfrm>
            <a:off x="8135939" y="3267075"/>
            <a:ext cx="1895475" cy="1322388"/>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600" dirty="0">
                <a:solidFill>
                  <a:srgbClr val="000000"/>
                </a:solidFill>
                <a:latin typeface="Segoe UI" panose="020B0502040204020203" pitchFamily="34" charset="0"/>
                <a:cs typeface="Segoe UI" panose="020B0502040204020203" pitchFamily="34" charset="0"/>
              </a:rPr>
              <a:t>The north-east has clear seasons with warm summers and cold, snowy and icy winters.</a:t>
            </a:r>
          </a:p>
        </p:txBody>
      </p:sp>
      <p:sp>
        <p:nvSpPr>
          <p:cNvPr id="16" name="TextBox 137"/>
          <p:cNvSpPr txBox="1">
            <a:spLocks noChangeArrowheads="1"/>
          </p:cNvSpPr>
          <p:nvPr/>
        </p:nvSpPr>
        <p:spPr bwMode="auto">
          <a:xfrm>
            <a:off x="2103438" y="4806950"/>
            <a:ext cx="3587750" cy="757238"/>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eaLnBrk="0" fontAlgn="base" hangingPunct="0">
              <a:spcAft>
                <a:spcPct val="0"/>
              </a:spcAft>
              <a:buNone/>
            </a:pPr>
            <a:r>
              <a:rPr lang="en-GB" altLang="en-US" sz="1600" dirty="0">
                <a:solidFill>
                  <a:prstClr val="black"/>
                </a:solidFill>
                <a:latin typeface="Segoe UI" panose="020B0502040204020203" pitchFamily="34" charset="0"/>
                <a:cs typeface="Segoe UI" panose="020B0502040204020203" pitchFamily="34" charset="0"/>
              </a:rPr>
              <a:t>The south-west is the hottest climate zone in the USA and can include thunderstorms and tornadoes.</a:t>
            </a:r>
          </a:p>
        </p:txBody>
      </p:sp>
      <p:sp>
        <p:nvSpPr>
          <p:cNvPr id="11" name="South-West"/>
          <p:cNvSpPr/>
          <p:nvPr/>
        </p:nvSpPr>
        <p:spPr>
          <a:xfrm>
            <a:off x="5637213" y="4756150"/>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chemeClr val="accent2"/>
          </a:solidFill>
          <a:ln w="12701" cap="flat">
            <a:solidFill>
              <a:srgbClr val="1C1C1C"/>
            </a:solidFill>
            <a:prstDash val="solid"/>
            <a:miter/>
          </a:ln>
        </p:spPr>
        <p:txBody>
          <a:bodyPr anchor="ctr" anchorCtr="1"/>
          <a:lstStyle/>
          <a:p>
            <a:pPr algn="ctr">
              <a:defRPr sz="1800" b="0" i="0" u="none" strike="noStrike" kern="0" cap="none" spc="0" baseline="0">
                <a:solidFill>
                  <a:srgbClr val="000000"/>
                </a:solidFill>
                <a:uFillTx/>
              </a:defRPr>
            </a:pPr>
            <a:endParaRPr lang="en-GB" kern="0">
              <a:solidFill>
                <a:srgbClr val="000000"/>
              </a:solidFill>
              <a:latin typeface="Calibri"/>
            </a:endParaRPr>
          </a:p>
        </p:txBody>
      </p:sp>
      <p:sp>
        <p:nvSpPr>
          <p:cNvPr id="15" name="South East"/>
          <p:cNvSpPr/>
          <p:nvPr/>
        </p:nvSpPr>
        <p:spPr>
          <a:xfrm>
            <a:off x="7226300" y="4756150"/>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chemeClr val="accent2"/>
          </a:solidFill>
          <a:ln w="12701" cap="flat">
            <a:solidFill>
              <a:srgbClr val="1C1C1C"/>
            </a:solidFill>
            <a:prstDash val="solid"/>
            <a:miter/>
          </a:ln>
        </p:spPr>
        <p:txBody>
          <a:bodyPr anchor="ctr" anchorCtr="1"/>
          <a:lstStyle/>
          <a:p>
            <a:pPr algn="ctr">
              <a:defRPr sz="1800" b="0" i="0" u="none" strike="noStrike" kern="0" cap="none" spc="0" baseline="0">
                <a:solidFill>
                  <a:srgbClr val="000000"/>
                </a:solidFill>
                <a:uFillTx/>
              </a:defRPr>
            </a:pPr>
            <a:endParaRPr lang="en-GB" kern="0">
              <a:solidFill>
                <a:srgbClr val="000000"/>
              </a:solidFill>
              <a:latin typeface="Calibri"/>
            </a:endParaRPr>
          </a:p>
        </p:txBody>
      </p:sp>
      <p:sp>
        <p:nvSpPr>
          <p:cNvPr id="7" name="Mid/South Pacific"/>
          <p:cNvSpPr/>
          <p:nvPr/>
        </p:nvSpPr>
        <p:spPr>
          <a:xfrm>
            <a:off x="4724400" y="3843338"/>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chemeClr val="accent2"/>
          </a:solidFill>
          <a:ln w="12701" cap="flat">
            <a:solidFill>
              <a:srgbClr val="1C1C1C"/>
            </a:solidFill>
            <a:prstDash val="solid"/>
            <a:miter/>
          </a:ln>
        </p:spPr>
        <p:txBody>
          <a:bodyPr anchor="ctr" anchorCtr="1"/>
          <a:lstStyle/>
          <a:p>
            <a:pPr algn="ctr">
              <a:defRPr sz="1800" b="0" i="0" u="none" strike="noStrike" kern="0" cap="none" spc="0" baseline="0">
                <a:solidFill>
                  <a:srgbClr val="000000"/>
                </a:solidFill>
                <a:uFillTx/>
              </a:defRPr>
            </a:pPr>
            <a:endParaRPr lang="en-GB" kern="0">
              <a:solidFill>
                <a:srgbClr val="000000"/>
              </a:solidFill>
              <a:latin typeface="Calibri"/>
            </a:endParaRPr>
          </a:p>
        </p:txBody>
      </p:sp>
      <p:sp>
        <p:nvSpPr>
          <p:cNvPr id="9" name="Midwest"/>
          <p:cNvSpPr/>
          <p:nvPr/>
        </p:nvSpPr>
        <p:spPr>
          <a:xfrm>
            <a:off x="5802313" y="3546475"/>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chemeClr val="accent2"/>
          </a:solidFill>
          <a:ln w="12701" cap="flat">
            <a:solidFill>
              <a:srgbClr val="1C1C1C"/>
            </a:solidFill>
            <a:prstDash val="solid"/>
            <a:miter/>
          </a:ln>
        </p:spPr>
        <p:txBody>
          <a:bodyPr anchor="ctr" anchorCtr="1"/>
          <a:lstStyle/>
          <a:p>
            <a:pPr algn="ctr">
              <a:defRPr sz="1800" b="0" i="0" u="none" strike="noStrike" kern="0" cap="none" spc="0" baseline="0">
                <a:solidFill>
                  <a:srgbClr val="000000"/>
                </a:solidFill>
                <a:uFillTx/>
              </a:defRPr>
            </a:pPr>
            <a:endParaRPr lang="en-GB" kern="0">
              <a:solidFill>
                <a:srgbClr val="000000"/>
              </a:solidFill>
              <a:latin typeface="Calibri"/>
            </a:endParaRPr>
          </a:p>
        </p:txBody>
      </p:sp>
      <p:sp>
        <p:nvSpPr>
          <p:cNvPr id="13" name="North East"/>
          <p:cNvSpPr/>
          <p:nvPr/>
        </p:nvSpPr>
        <p:spPr>
          <a:xfrm>
            <a:off x="8080375" y="3227388"/>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chemeClr val="accent2"/>
          </a:solidFill>
          <a:ln w="12701" cap="flat">
            <a:solidFill>
              <a:srgbClr val="1C1C1C"/>
            </a:solidFill>
            <a:prstDash val="solid"/>
            <a:miter/>
          </a:ln>
        </p:spPr>
        <p:txBody>
          <a:bodyPr anchor="ctr" anchorCtr="1"/>
          <a:lstStyle/>
          <a:p>
            <a:pPr algn="ctr">
              <a:defRPr sz="1800" b="0" i="0" u="none" strike="noStrike" kern="0" cap="none" spc="0" baseline="0">
                <a:solidFill>
                  <a:srgbClr val="000000"/>
                </a:solidFill>
                <a:uFillTx/>
              </a:defRPr>
            </a:pPr>
            <a:endParaRPr lang="en-GB" kern="0">
              <a:solidFill>
                <a:srgbClr val="000000"/>
              </a:solidFill>
              <a:latin typeface="Calibri"/>
            </a:endParaRPr>
          </a:p>
        </p:txBody>
      </p:sp>
      <p:sp>
        <p:nvSpPr>
          <p:cNvPr id="17" name="TextBox 16">
            <a:extLst>
              <a:ext uri="{FF2B5EF4-FFF2-40B4-BE49-F238E27FC236}">
                <a16:creationId xmlns:a16="http://schemas.microsoft.com/office/drawing/2014/main" id="{113DD0FB-06C0-4EBD-B150-F0C3288B9300}"/>
              </a:ext>
            </a:extLst>
          </p:cNvPr>
          <p:cNvSpPr txBox="1"/>
          <p:nvPr/>
        </p:nvSpPr>
        <p:spPr>
          <a:xfrm>
            <a:off x="11904785" y="0"/>
            <a:ext cx="287215" cy="369332"/>
          </a:xfrm>
          <a:prstGeom prst="rect">
            <a:avLst/>
          </a:prstGeom>
          <a:noFill/>
        </p:spPr>
        <p:txBody>
          <a:bodyPr wrap="square" rtlCol="0">
            <a:spAutoFit/>
          </a:bodyPr>
          <a:lstStyle/>
          <a:p>
            <a:r>
              <a:rPr lang="en-GB" dirty="0" smtClean="0">
                <a:solidFill>
                  <a:schemeClr val="bg1"/>
                </a:solidFill>
              </a:rPr>
              <a:t>4</a:t>
            </a:r>
            <a:endParaRPr lang="en-GB" dirty="0">
              <a:solidFill>
                <a:schemeClr val="bg1"/>
              </a:solidFill>
            </a:endParaRPr>
          </a:p>
        </p:txBody>
      </p:sp>
    </p:spTree>
    <p:extLst>
      <p:ext uri="{BB962C8B-B14F-4D97-AF65-F5344CB8AC3E}">
        <p14:creationId xmlns:p14="http://schemas.microsoft.com/office/powerpoint/2010/main" val="1637209669"/>
      </p:ext>
    </p:extLst>
  </p:cSld>
  <p:clrMapOvr>
    <a:masterClrMapping/>
  </p:clrMapOvr>
  <p:transition spd="slow"/>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nodeType="clickPar">
                      <p:stCondLst>
                        <p:cond delay="0"/>
                      </p:stCondLst>
                      <p:childTnLst>
                        <p:par>
                          <p:cTn id="4" fill="hold" nodeType="withGroup">
                            <p:stCondLst>
                              <p:cond delay="0"/>
                            </p:stCondLst>
                            <p:childTnLst>
                              <p:par>
                                <p:cTn id="5" presetID="22" presetClass="entr" presetSubtype="8" fill="hold" grpId="1" nodeType="clickEffect">
                                  <p:stCondLst>
                                    <p:cond delay="0"/>
                                  </p:stCondLst>
                                  <p:childTnLst>
                                    <p:set>
                                      <p:cBhvr>
                                        <p:cTn id="6" dur="1" fill="hold">
                                          <p:stCondLst>
                                            <p:cond delay="0"/>
                                          </p:stCondLst>
                                        </p:cTn>
                                        <p:tgtEl>
                                          <p:spTgt spid="12296"/>
                                        </p:tgtEl>
                                        <p:attrNameLst>
                                          <p:attrName>style.visibility</p:attrName>
                                        </p:attrNameLst>
                                      </p:cBhvr>
                                      <p:to>
                                        <p:strVal val="visible"/>
                                      </p:to>
                                    </p:set>
                                    <p:animEffect transition="in" filter="wipe(left)">
                                      <p:cBhvr>
                                        <p:cTn id="7" dur="500"/>
                                        <p:tgtEl>
                                          <p:spTgt spid="1229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2" fill="hold" grpId="0" nodeType="clickEffect">
                                  <p:stCondLst>
                                    <p:cond delay="0"/>
                                  </p:stCondLst>
                                  <p:childTnLst>
                                    <p:animEffect transition="out" filter="wipe(right)">
                                      <p:cBhvr>
                                        <p:cTn id="11" dur="500"/>
                                        <p:tgtEl>
                                          <p:spTgt spid="12296"/>
                                        </p:tgtEl>
                                      </p:cBhvr>
                                    </p:animEffect>
                                    <p:set>
                                      <p:cBhvr>
                                        <p:cTn id="12" dur="1" fill="hold">
                                          <p:stCondLst>
                                            <p:cond delay="499"/>
                                          </p:stCondLst>
                                        </p:cTn>
                                        <p:tgtEl>
                                          <p:spTgt spid="12296"/>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13" restart="whenNotActive" fill="hold" evtFilter="cancelBubble" nodeType="interactiveSeq">
                <p:stCondLst>
                  <p:cond evt="onClick" delay="0">
                    <p:tgtEl>
                      <p:spTgt spid="13"/>
                    </p:tgtEl>
                  </p:cond>
                </p:stCondLst>
                <p:endSync evt="end" delay="0">
                  <p:rtn val="all"/>
                </p:endSync>
                <p:childTnLst>
                  <p:par>
                    <p:cTn id="14" fill="hold" nodeType="clickPar">
                      <p:stCondLst>
                        <p:cond delay="0"/>
                      </p:stCondLst>
                      <p:childTnLst>
                        <p:par>
                          <p:cTn id="15" fill="hold" nodeType="withGroup">
                            <p:stCondLst>
                              <p:cond delay="0"/>
                            </p:stCondLst>
                            <p:childTnLst>
                              <p:par>
                                <p:cTn id="16" presetID="22" presetClass="entr" presetSubtype="8" fill="hold" grpId="1" nodeType="clickEffect">
                                  <p:stCondLst>
                                    <p:cond delay="0"/>
                                  </p:stCondLst>
                                  <p:childTnLst>
                                    <p:set>
                                      <p:cBhvr>
                                        <p:cTn id="17" dur="1" fill="hold">
                                          <p:stCondLst>
                                            <p:cond delay="0"/>
                                          </p:stCondLst>
                                        </p:cTn>
                                        <p:tgtEl>
                                          <p:spTgt spid="12300"/>
                                        </p:tgtEl>
                                        <p:attrNameLst>
                                          <p:attrName>style.visibility</p:attrName>
                                        </p:attrNameLst>
                                      </p:cBhvr>
                                      <p:to>
                                        <p:strVal val="visible"/>
                                      </p:to>
                                    </p:set>
                                    <p:animEffect transition="in" filter="wipe(left)">
                                      <p:cBhvr>
                                        <p:cTn id="18" dur="500"/>
                                        <p:tgtEl>
                                          <p:spTgt spid="12300"/>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xit" presetSubtype="2" fill="hold" grpId="0" nodeType="clickEffect">
                                  <p:stCondLst>
                                    <p:cond delay="0"/>
                                  </p:stCondLst>
                                  <p:childTnLst>
                                    <p:animEffect transition="out" filter="wipe(right)">
                                      <p:cBhvr>
                                        <p:cTn id="22" dur="500"/>
                                        <p:tgtEl>
                                          <p:spTgt spid="12300"/>
                                        </p:tgtEl>
                                      </p:cBhvr>
                                    </p:animEffect>
                                    <p:set>
                                      <p:cBhvr>
                                        <p:cTn id="23" dur="1" fill="hold">
                                          <p:stCondLst>
                                            <p:cond delay="499"/>
                                          </p:stCondLst>
                                        </p:cTn>
                                        <p:tgtEl>
                                          <p:spTgt spid="12300"/>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24" restart="whenNotActive" fill="hold" evtFilter="cancelBubble" nodeType="interactiveSeq">
                <p:stCondLst>
                  <p:cond evt="onClick" delay="0">
                    <p:tgtEl>
                      <p:spTgt spid="15"/>
                    </p:tgtEl>
                  </p:cond>
                </p:stCondLst>
                <p:endSync evt="end" delay="0">
                  <p:rtn val="all"/>
                </p:endSync>
                <p:childTnLst>
                  <p:par>
                    <p:cTn id="25" fill="hold" nodeType="clickPar">
                      <p:stCondLst>
                        <p:cond delay="0"/>
                      </p:stCondLst>
                      <p:childTnLst>
                        <p:par>
                          <p:cTn id="26" fill="hold" nodeType="withGroup">
                            <p:stCondLst>
                              <p:cond delay="0"/>
                            </p:stCondLst>
                            <p:childTnLst>
                              <p:par>
                                <p:cTn id="27" presetID="22" presetClass="entr" presetSubtype="8" fill="hold" grpId="1" nodeType="clickEffect">
                                  <p:stCondLst>
                                    <p:cond delay="0"/>
                                  </p:stCondLst>
                                  <p:childTnLst>
                                    <p:set>
                                      <p:cBhvr>
                                        <p:cTn id="28" dur="1" fill="hold">
                                          <p:stCondLst>
                                            <p:cond delay="0"/>
                                          </p:stCondLst>
                                        </p:cTn>
                                        <p:tgtEl>
                                          <p:spTgt spid="12298"/>
                                        </p:tgtEl>
                                        <p:attrNameLst>
                                          <p:attrName>style.visibility</p:attrName>
                                        </p:attrNameLst>
                                      </p:cBhvr>
                                      <p:to>
                                        <p:strVal val="visible"/>
                                      </p:to>
                                    </p:set>
                                    <p:animEffect transition="in" filter="wipe(left)">
                                      <p:cBhvr>
                                        <p:cTn id="29" dur="500"/>
                                        <p:tgtEl>
                                          <p:spTgt spid="12298"/>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xit" presetSubtype="2" fill="hold" grpId="0" nodeType="clickEffect">
                                  <p:stCondLst>
                                    <p:cond delay="0"/>
                                  </p:stCondLst>
                                  <p:childTnLst>
                                    <p:animEffect transition="out" filter="wipe(right)">
                                      <p:cBhvr>
                                        <p:cTn id="33" dur="500"/>
                                        <p:tgtEl>
                                          <p:spTgt spid="12298"/>
                                        </p:tgtEl>
                                      </p:cBhvr>
                                    </p:animEffect>
                                    <p:set>
                                      <p:cBhvr>
                                        <p:cTn id="34" dur="1" fill="hold">
                                          <p:stCondLst>
                                            <p:cond delay="499"/>
                                          </p:stCondLst>
                                        </p:cTn>
                                        <p:tgtEl>
                                          <p:spTgt spid="12298"/>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35" restart="whenNotActive" fill="hold" evtFilter="cancelBubble" nodeType="interactiveSeq">
                <p:stCondLst>
                  <p:cond evt="onClick" delay="0">
                    <p:tgtEl>
                      <p:spTgt spid="11"/>
                    </p:tgtEl>
                  </p:cond>
                </p:stCondLst>
                <p:endSync evt="end" delay="0">
                  <p:rtn val="all"/>
                </p:endSync>
                <p:childTnLst>
                  <p:par>
                    <p:cTn id="36" fill="hold" nodeType="clickPar">
                      <p:stCondLst>
                        <p:cond delay="0"/>
                      </p:stCondLst>
                      <p:childTnLst>
                        <p:par>
                          <p:cTn id="37" fill="hold" nodeType="withGroup">
                            <p:stCondLst>
                              <p:cond delay="0"/>
                            </p:stCondLst>
                            <p:childTnLst>
                              <p:par>
                                <p:cTn id="38" presetID="22" presetClass="entr" presetSubtype="2" fill="hold" grpId="1" nodeType="click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wipe(right)">
                                      <p:cBhvr>
                                        <p:cTn id="40" dur="500"/>
                                        <p:tgtEl>
                                          <p:spTgt spid="16"/>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22" presetClass="exit" presetSubtype="8" fill="hold" grpId="0" nodeType="clickEffect">
                                  <p:stCondLst>
                                    <p:cond delay="0"/>
                                  </p:stCondLst>
                                  <p:childTnLst>
                                    <p:animEffect transition="out" filter="wipe(left)">
                                      <p:cBhvr>
                                        <p:cTn id="44" dur="500"/>
                                        <p:tgtEl>
                                          <p:spTgt spid="16"/>
                                        </p:tgtEl>
                                      </p:cBhvr>
                                    </p:animEffect>
                                    <p:set>
                                      <p:cBhvr>
                                        <p:cTn id="45"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46" restart="whenNotActive" fill="hold" evtFilter="cancelBubble" nodeType="interactiveSeq">
                <p:stCondLst>
                  <p:cond evt="onClick" delay="0">
                    <p:tgtEl>
                      <p:spTgt spid="7"/>
                    </p:tgtEl>
                  </p:cond>
                </p:stCondLst>
                <p:endSync evt="end" delay="0">
                  <p:rtn val="all"/>
                </p:endSync>
                <p:childTnLst>
                  <p:par>
                    <p:cTn id="47" fill="hold" nodeType="clickPar">
                      <p:stCondLst>
                        <p:cond delay="0"/>
                      </p:stCondLst>
                      <p:childTnLst>
                        <p:par>
                          <p:cTn id="48" fill="hold" nodeType="withGroup">
                            <p:stCondLst>
                              <p:cond delay="0"/>
                            </p:stCondLst>
                            <p:childTnLst>
                              <p:par>
                                <p:cTn id="49" presetID="22" presetClass="entr" presetSubtype="2" fill="hold" grpId="1" nodeType="clickEffect">
                                  <p:stCondLst>
                                    <p:cond delay="0"/>
                                  </p:stCondLst>
                                  <p:childTnLst>
                                    <p:set>
                                      <p:cBhvr>
                                        <p:cTn id="50" dur="1" fill="hold">
                                          <p:stCondLst>
                                            <p:cond delay="0"/>
                                          </p:stCondLst>
                                        </p:cTn>
                                        <p:tgtEl>
                                          <p:spTgt spid="12294"/>
                                        </p:tgtEl>
                                        <p:attrNameLst>
                                          <p:attrName>style.visibility</p:attrName>
                                        </p:attrNameLst>
                                      </p:cBhvr>
                                      <p:to>
                                        <p:strVal val="visible"/>
                                      </p:to>
                                    </p:set>
                                    <p:animEffect transition="in" filter="wipe(right)">
                                      <p:cBhvr>
                                        <p:cTn id="51" dur="500"/>
                                        <p:tgtEl>
                                          <p:spTgt spid="12294"/>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22" presetClass="exit" presetSubtype="8" fill="hold" grpId="0" nodeType="clickEffect">
                                  <p:stCondLst>
                                    <p:cond delay="0"/>
                                  </p:stCondLst>
                                  <p:childTnLst>
                                    <p:animEffect transition="out" filter="wipe(left)">
                                      <p:cBhvr>
                                        <p:cTn id="55" dur="500"/>
                                        <p:tgtEl>
                                          <p:spTgt spid="12294"/>
                                        </p:tgtEl>
                                      </p:cBhvr>
                                    </p:animEffect>
                                    <p:set>
                                      <p:cBhvr>
                                        <p:cTn id="56" dur="1" fill="hold">
                                          <p:stCondLst>
                                            <p:cond delay="499"/>
                                          </p:stCondLst>
                                        </p:cTn>
                                        <p:tgtEl>
                                          <p:spTgt spid="12294"/>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bldLst>
      <p:bldP spid="12294" grpId="0" animBg="1"/>
      <p:bldP spid="12294" grpId="1" animBg="1"/>
      <p:bldP spid="12296" grpId="0" animBg="1"/>
      <p:bldP spid="12296" grpId="1" animBg="1"/>
      <p:bldP spid="12298" grpId="0" animBg="1"/>
      <p:bldP spid="12298" grpId="1" animBg="1"/>
      <p:bldP spid="12300" grpId="0" animBg="1"/>
      <p:bldP spid="12300" grpId="1" animBg="1"/>
      <p:bldP spid="16" grpId="0" animBg="1"/>
      <p:bldP spid="16"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8" name="Group 1"/>
          <p:cNvGrpSpPr>
            <a:grpSpLocks/>
          </p:cNvGrpSpPr>
          <p:nvPr/>
        </p:nvGrpSpPr>
        <p:grpSpPr bwMode="auto">
          <a:xfrm>
            <a:off x="3159125" y="1730375"/>
            <a:ext cx="6858000" cy="3963988"/>
            <a:chOff x="1635779" y="1731059"/>
            <a:chExt cx="6857332" cy="3963082"/>
          </a:xfrm>
        </p:grpSpPr>
        <p:pic>
          <p:nvPicPr>
            <p:cNvPr id="14352" name="Picture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35779" y="1731059"/>
              <a:ext cx="6354586" cy="3963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353" name="Group 95"/>
            <p:cNvGrpSpPr>
              <a:grpSpLocks/>
            </p:cNvGrpSpPr>
            <p:nvPr/>
          </p:nvGrpSpPr>
          <p:grpSpPr bwMode="auto">
            <a:xfrm>
              <a:off x="1825380" y="2072030"/>
              <a:ext cx="6667731" cy="3291958"/>
              <a:chOff x="1825380" y="2072030"/>
              <a:chExt cx="6667731" cy="3291958"/>
            </a:xfrm>
          </p:grpSpPr>
          <p:sp>
            <p:nvSpPr>
              <p:cNvPr id="14354" name="TextBox 23"/>
              <p:cNvSpPr txBox="1">
                <a:spLocks noChangeArrowheads="1"/>
              </p:cNvSpPr>
              <p:nvPr/>
            </p:nvSpPr>
            <p:spPr bwMode="auto">
              <a:xfrm>
                <a:off x="3258400" y="2155597"/>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MT</a:t>
                </a:r>
              </a:p>
            </p:txBody>
          </p:sp>
          <p:sp>
            <p:nvSpPr>
              <p:cNvPr id="14355" name="TextBox 24"/>
              <p:cNvSpPr txBox="1">
                <a:spLocks noChangeArrowheads="1"/>
              </p:cNvSpPr>
              <p:nvPr/>
            </p:nvSpPr>
            <p:spPr bwMode="auto">
              <a:xfrm>
                <a:off x="2656825" y="2511326"/>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ID</a:t>
                </a:r>
              </a:p>
            </p:txBody>
          </p:sp>
          <p:sp>
            <p:nvSpPr>
              <p:cNvPr id="14356" name="TextBox 25"/>
              <p:cNvSpPr txBox="1">
                <a:spLocks noChangeArrowheads="1"/>
              </p:cNvSpPr>
              <p:nvPr/>
            </p:nvSpPr>
            <p:spPr bwMode="auto">
              <a:xfrm>
                <a:off x="2043217" y="2347676"/>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OR</a:t>
                </a:r>
              </a:p>
            </p:txBody>
          </p:sp>
          <p:sp>
            <p:nvSpPr>
              <p:cNvPr id="14357" name="TextBox 26"/>
              <p:cNvSpPr txBox="1">
                <a:spLocks noChangeArrowheads="1"/>
              </p:cNvSpPr>
              <p:nvPr/>
            </p:nvSpPr>
            <p:spPr bwMode="auto">
              <a:xfrm>
                <a:off x="4226932" y="2193782"/>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ND</a:t>
                </a:r>
              </a:p>
            </p:txBody>
          </p:sp>
          <p:sp>
            <p:nvSpPr>
              <p:cNvPr id="14358" name="TextBox 27"/>
              <p:cNvSpPr txBox="1">
                <a:spLocks noChangeArrowheads="1"/>
              </p:cNvSpPr>
              <p:nvPr/>
            </p:nvSpPr>
            <p:spPr bwMode="auto">
              <a:xfrm>
                <a:off x="3559731" y="3391244"/>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CO</a:t>
                </a:r>
              </a:p>
            </p:txBody>
          </p:sp>
          <p:sp>
            <p:nvSpPr>
              <p:cNvPr id="14359" name="TextBox 28"/>
              <p:cNvSpPr txBox="1">
                <a:spLocks noChangeArrowheads="1"/>
              </p:cNvSpPr>
              <p:nvPr/>
            </p:nvSpPr>
            <p:spPr bwMode="auto">
              <a:xfrm>
                <a:off x="3423394" y="2801822"/>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WY</a:t>
                </a:r>
              </a:p>
            </p:txBody>
          </p:sp>
          <p:sp>
            <p:nvSpPr>
              <p:cNvPr id="14360" name="TextBox 29"/>
              <p:cNvSpPr txBox="1">
                <a:spLocks noChangeArrowheads="1"/>
              </p:cNvSpPr>
              <p:nvPr/>
            </p:nvSpPr>
            <p:spPr bwMode="auto">
              <a:xfrm>
                <a:off x="4226932" y="2652363"/>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SD</a:t>
                </a:r>
              </a:p>
            </p:txBody>
          </p:sp>
          <p:sp>
            <p:nvSpPr>
              <p:cNvPr id="14361" name="TextBox 30"/>
              <p:cNvSpPr txBox="1">
                <a:spLocks noChangeArrowheads="1"/>
              </p:cNvSpPr>
              <p:nvPr/>
            </p:nvSpPr>
            <p:spPr bwMode="auto">
              <a:xfrm>
                <a:off x="4808628" y="2443651"/>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MN</a:t>
                </a:r>
              </a:p>
            </p:txBody>
          </p:sp>
          <p:sp>
            <p:nvSpPr>
              <p:cNvPr id="14362" name="TextBox 31"/>
              <p:cNvSpPr txBox="1">
                <a:spLocks noChangeArrowheads="1"/>
              </p:cNvSpPr>
              <p:nvPr/>
            </p:nvSpPr>
            <p:spPr bwMode="auto">
              <a:xfrm>
                <a:off x="4936964" y="3013322"/>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IA</a:t>
                </a:r>
              </a:p>
            </p:txBody>
          </p:sp>
          <p:sp>
            <p:nvSpPr>
              <p:cNvPr id="14363" name="TextBox 32"/>
              <p:cNvSpPr txBox="1">
                <a:spLocks noChangeArrowheads="1"/>
              </p:cNvSpPr>
              <p:nvPr/>
            </p:nvSpPr>
            <p:spPr bwMode="auto">
              <a:xfrm>
                <a:off x="2876400" y="3240798"/>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UT</a:t>
                </a:r>
              </a:p>
            </p:txBody>
          </p:sp>
          <p:sp>
            <p:nvSpPr>
              <p:cNvPr id="14364" name="TextBox 33"/>
              <p:cNvSpPr txBox="1">
                <a:spLocks noChangeArrowheads="1"/>
              </p:cNvSpPr>
              <p:nvPr/>
            </p:nvSpPr>
            <p:spPr bwMode="auto">
              <a:xfrm>
                <a:off x="2305751" y="3104671"/>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NV</a:t>
                </a:r>
              </a:p>
            </p:txBody>
          </p:sp>
          <p:sp>
            <p:nvSpPr>
              <p:cNvPr id="14365" name="TextBox 34"/>
              <p:cNvSpPr txBox="1">
                <a:spLocks noChangeArrowheads="1"/>
              </p:cNvSpPr>
              <p:nvPr/>
            </p:nvSpPr>
            <p:spPr bwMode="auto">
              <a:xfrm>
                <a:off x="1825380" y="3376467"/>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CA</a:t>
                </a:r>
              </a:p>
            </p:txBody>
          </p:sp>
          <p:sp>
            <p:nvSpPr>
              <p:cNvPr id="14366" name="TextBox 35"/>
              <p:cNvSpPr txBox="1">
                <a:spLocks noChangeArrowheads="1"/>
              </p:cNvSpPr>
              <p:nvPr/>
            </p:nvSpPr>
            <p:spPr bwMode="auto">
              <a:xfrm>
                <a:off x="4457983" y="3998561"/>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OK</a:t>
                </a:r>
              </a:p>
            </p:txBody>
          </p:sp>
          <p:sp>
            <p:nvSpPr>
              <p:cNvPr id="14367" name="TextBox 36"/>
              <p:cNvSpPr txBox="1">
                <a:spLocks noChangeArrowheads="1"/>
              </p:cNvSpPr>
              <p:nvPr/>
            </p:nvSpPr>
            <p:spPr bwMode="auto">
              <a:xfrm>
                <a:off x="4195020" y="4513405"/>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TX</a:t>
                </a:r>
              </a:p>
            </p:txBody>
          </p:sp>
          <p:sp>
            <p:nvSpPr>
              <p:cNvPr id="14368" name="TextBox 37"/>
              <p:cNvSpPr txBox="1">
                <a:spLocks noChangeArrowheads="1"/>
              </p:cNvSpPr>
              <p:nvPr/>
            </p:nvSpPr>
            <p:spPr bwMode="auto">
              <a:xfrm>
                <a:off x="3397754" y="4026724"/>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NM</a:t>
                </a:r>
              </a:p>
            </p:txBody>
          </p:sp>
          <p:sp>
            <p:nvSpPr>
              <p:cNvPr id="14369" name="TextBox 38"/>
              <p:cNvSpPr txBox="1">
                <a:spLocks noChangeArrowheads="1"/>
              </p:cNvSpPr>
              <p:nvPr/>
            </p:nvSpPr>
            <p:spPr bwMode="auto">
              <a:xfrm>
                <a:off x="2672763" y="3927805"/>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AZ</a:t>
                </a:r>
              </a:p>
            </p:txBody>
          </p:sp>
          <p:sp>
            <p:nvSpPr>
              <p:cNvPr id="14370" name="TextBox 39"/>
              <p:cNvSpPr txBox="1">
                <a:spLocks noChangeArrowheads="1"/>
              </p:cNvSpPr>
              <p:nvPr/>
            </p:nvSpPr>
            <p:spPr bwMode="auto">
              <a:xfrm>
                <a:off x="4217185" y="3090516"/>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NE</a:t>
                </a:r>
              </a:p>
            </p:txBody>
          </p:sp>
          <p:sp>
            <p:nvSpPr>
              <p:cNvPr id="14371" name="TextBox 40"/>
              <p:cNvSpPr txBox="1">
                <a:spLocks noChangeArrowheads="1"/>
              </p:cNvSpPr>
              <p:nvPr/>
            </p:nvSpPr>
            <p:spPr bwMode="auto">
              <a:xfrm>
                <a:off x="4362949" y="3553349"/>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KS</a:t>
                </a:r>
              </a:p>
            </p:txBody>
          </p:sp>
          <p:sp>
            <p:nvSpPr>
              <p:cNvPr id="14372" name="TextBox 41"/>
              <p:cNvSpPr txBox="1">
                <a:spLocks noChangeArrowheads="1"/>
              </p:cNvSpPr>
              <p:nvPr/>
            </p:nvSpPr>
            <p:spPr bwMode="auto">
              <a:xfrm>
                <a:off x="5040648" y="3549572"/>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MO</a:t>
                </a:r>
              </a:p>
            </p:txBody>
          </p:sp>
          <p:sp>
            <p:nvSpPr>
              <p:cNvPr id="14373" name="TextBox 42"/>
              <p:cNvSpPr txBox="1">
                <a:spLocks noChangeArrowheads="1"/>
              </p:cNvSpPr>
              <p:nvPr/>
            </p:nvSpPr>
            <p:spPr bwMode="auto">
              <a:xfrm>
                <a:off x="5790273" y="3911364"/>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TN</a:t>
                </a:r>
              </a:p>
            </p:txBody>
          </p:sp>
          <p:sp>
            <p:nvSpPr>
              <p:cNvPr id="14374" name="TextBox 43"/>
              <p:cNvSpPr txBox="1">
                <a:spLocks noChangeArrowheads="1"/>
              </p:cNvSpPr>
              <p:nvPr/>
            </p:nvSpPr>
            <p:spPr bwMode="auto">
              <a:xfrm>
                <a:off x="5040648" y="4083920"/>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AR</a:t>
                </a:r>
              </a:p>
            </p:txBody>
          </p:sp>
          <p:sp>
            <p:nvSpPr>
              <p:cNvPr id="14375" name="TextBox 44"/>
              <p:cNvSpPr txBox="1">
                <a:spLocks noChangeArrowheads="1"/>
              </p:cNvSpPr>
              <p:nvPr/>
            </p:nvSpPr>
            <p:spPr bwMode="auto">
              <a:xfrm>
                <a:off x="5071591" y="4511677"/>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LA</a:t>
                </a:r>
              </a:p>
            </p:txBody>
          </p:sp>
          <p:sp>
            <p:nvSpPr>
              <p:cNvPr id="14376" name="TextBox 45"/>
              <p:cNvSpPr txBox="1">
                <a:spLocks noChangeArrowheads="1"/>
              </p:cNvSpPr>
              <p:nvPr/>
            </p:nvSpPr>
            <p:spPr bwMode="auto">
              <a:xfrm>
                <a:off x="5305101" y="2690722"/>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WI</a:t>
                </a:r>
              </a:p>
            </p:txBody>
          </p:sp>
          <p:sp>
            <p:nvSpPr>
              <p:cNvPr id="14377" name="TextBox 46"/>
              <p:cNvSpPr txBox="1">
                <a:spLocks noChangeArrowheads="1"/>
              </p:cNvSpPr>
              <p:nvPr/>
            </p:nvSpPr>
            <p:spPr bwMode="auto">
              <a:xfrm>
                <a:off x="5403052" y="3318348"/>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IL</a:t>
                </a:r>
              </a:p>
            </p:txBody>
          </p:sp>
          <p:sp>
            <p:nvSpPr>
              <p:cNvPr id="14378" name="TextBox 47"/>
              <p:cNvSpPr txBox="1">
                <a:spLocks noChangeArrowheads="1"/>
              </p:cNvSpPr>
              <p:nvPr/>
            </p:nvSpPr>
            <p:spPr bwMode="auto">
              <a:xfrm>
                <a:off x="5403052" y="4510643"/>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MS</a:t>
                </a:r>
              </a:p>
            </p:txBody>
          </p:sp>
          <p:sp>
            <p:nvSpPr>
              <p:cNvPr id="14379" name="TextBox 48"/>
              <p:cNvSpPr txBox="1">
                <a:spLocks noChangeArrowheads="1"/>
              </p:cNvSpPr>
              <p:nvPr/>
            </p:nvSpPr>
            <p:spPr bwMode="auto">
              <a:xfrm>
                <a:off x="5767102" y="4322030"/>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AL</a:t>
                </a:r>
              </a:p>
            </p:txBody>
          </p:sp>
          <p:sp>
            <p:nvSpPr>
              <p:cNvPr id="14380" name="TextBox 49"/>
              <p:cNvSpPr txBox="1">
                <a:spLocks noChangeArrowheads="1"/>
              </p:cNvSpPr>
              <p:nvPr/>
            </p:nvSpPr>
            <p:spPr bwMode="auto">
              <a:xfrm>
                <a:off x="6207870" y="4365619"/>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GA</a:t>
                </a:r>
              </a:p>
            </p:txBody>
          </p:sp>
          <p:sp>
            <p:nvSpPr>
              <p:cNvPr id="14381" name="TextBox 50"/>
              <p:cNvSpPr txBox="1">
                <a:spLocks noChangeArrowheads="1"/>
              </p:cNvSpPr>
              <p:nvPr/>
            </p:nvSpPr>
            <p:spPr bwMode="auto">
              <a:xfrm>
                <a:off x="6493657" y="4108847"/>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SC</a:t>
                </a:r>
              </a:p>
            </p:txBody>
          </p:sp>
          <p:sp>
            <p:nvSpPr>
              <p:cNvPr id="14382" name="TextBox 51"/>
              <p:cNvSpPr txBox="1">
                <a:spLocks noChangeArrowheads="1"/>
              </p:cNvSpPr>
              <p:nvPr/>
            </p:nvSpPr>
            <p:spPr bwMode="auto">
              <a:xfrm>
                <a:off x="6708568" y="3825785"/>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NC</a:t>
                </a:r>
              </a:p>
            </p:txBody>
          </p:sp>
          <p:sp>
            <p:nvSpPr>
              <p:cNvPr id="14383" name="TextBox 52"/>
              <p:cNvSpPr txBox="1">
                <a:spLocks noChangeArrowheads="1"/>
              </p:cNvSpPr>
              <p:nvPr/>
            </p:nvSpPr>
            <p:spPr bwMode="auto">
              <a:xfrm>
                <a:off x="5984601" y="3620731"/>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KY</a:t>
                </a:r>
              </a:p>
            </p:txBody>
          </p:sp>
          <p:sp>
            <p:nvSpPr>
              <p:cNvPr id="14384" name="TextBox 53"/>
              <p:cNvSpPr txBox="1">
                <a:spLocks noChangeArrowheads="1"/>
              </p:cNvSpPr>
              <p:nvPr/>
            </p:nvSpPr>
            <p:spPr bwMode="auto">
              <a:xfrm>
                <a:off x="6669450" y="3521747"/>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VA</a:t>
                </a:r>
              </a:p>
            </p:txBody>
          </p:sp>
          <p:sp>
            <p:nvSpPr>
              <p:cNvPr id="14385" name="TextBox 54"/>
              <p:cNvSpPr txBox="1">
                <a:spLocks noChangeArrowheads="1"/>
              </p:cNvSpPr>
              <p:nvPr/>
            </p:nvSpPr>
            <p:spPr bwMode="auto">
              <a:xfrm>
                <a:off x="6401732" y="3422361"/>
                <a:ext cx="6136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200" b="1">
                    <a:latin typeface="Segoe UI" panose="020B0502040204020203" pitchFamily="34" charset="0"/>
                    <a:cs typeface="Segoe UI" panose="020B0502040204020203" pitchFamily="34" charset="0"/>
                  </a:rPr>
                  <a:t>WV</a:t>
                </a:r>
              </a:p>
            </p:txBody>
          </p:sp>
          <p:sp>
            <p:nvSpPr>
              <p:cNvPr id="14386" name="TextBox 55"/>
              <p:cNvSpPr txBox="1">
                <a:spLocks noChangeArrowheads="1"/>
              </p:cNvSpPr>
              <p:nvPr/>
            </p:nvSpPr>
            <p:spPr bwMode="auto">
              <a:xfrm>
                <a:off x="5764295" y="3242462"/>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IN</a:t>
                </a:r>
              </a:p>
            </p:txBody>
          </p:sp>
          <p:sp>
            <p:nvSpPr>
              <p:cNvPr id="14387" name="TextBox 56"/>
              <p:cNvSpPr txBox="1">
                <a:spLocks noChangeArrowheads="1"/>
              </p:cNvSpPr>
              <p:nvPr/>
            </p:nvSpPr>
            <p:spPr bwMode="auto">
              <a:xfrm>
                <a:off x="6141869" y="3195096"/>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OH</a:t>
                </a:r>
              </a:p>
            </p:txBody>
          </p:sp>
          <p:sp>
            <p:nvSpPr>
              <p:cNvPr id="14388" name="TextBox 57"/>
              <p:cNvSpPr txBox="1">
                <a:spLocks noChangeArrowheads="1"/>
              </p:cNvSpPr>
              <p:nvPr/>
            </p:nvSpPr>
            <p:spPr bwMode="auto">
              <a:xfrm>
                <a:off x="5879052" y="2830287"/>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MI</a:t>
                </a:r>
              </a:p>
            </p:txBody>
          </p:sp>
          <p:sp>
            <p:nvSpPr>
              <p:cNvPr id="14389" name="TextBox 58"/>
              <p:cNvSpPr txBox="1">
                <a:spLocks noChangeArrowheads="1"/>
              </p:cNvSpPr>
              <p:nvPr/>
            </p:nvSpPr>
            <p:spPr bwMode="auto">
              <a:xfrm>
                <a:off x="6514679" y="5056211"/>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FL</a:t>
                </a:r>
              </a:p>
            </p:txBody>
          </p:sp>
          <p:sp>
            <p:nvSpPr>
              <p:cNvPr id="14390" name="TextBox 59"/>
              <p:cNvSpPr txBox="1">
                <a:spLocks noChangeArrowheads="1"/>
              </p:cNvSpPr>
              <p:nvPr/>
            </p:nvSpPr>
            <p:spPr bwMode="auto">
              <a:xfrm>
                <a:off x="6683742" y="3034582"/>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PA</a:t>
                </a:r>
              </a:p>
            </p:txBody>
          </p:sp>
          <p:sp>
            <p:nvSpPr>
              <p:cNvPr id="14391" name="TextBox 60"/>
              <p:cNvSpPr txBox="1">
                <a:spLocks noChangeArrowheads="1"/>
              </p:cNvSpPr>
              <p:nvPr/>
            </p:nvSpPr>
            <p:spPr bwMode="auto">
              <a:xfrm>
                <a:off x="6900757" y="2652363"/>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NY</a:t>
                </a:r>
              </a:p>
            </p:txBody>
          </p:sp>
          <p:sp>
            <p:nvSpPr>
              <p:cNvPr id="14392" name="TextBox 61"/>
              <p:cNvSpPr txBox="1">
                <a:spLocks noChangeArrowheads="1"/>
              </p:cNvSpPr>
              <p:nvPr/>
            </p:nvSpPr>
            <p:spPr bwMode="auto">
              <a:xfrm>
                <a:off x="7419148" y="2171764"/>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ME</a:t>
                </a:r>
              </a:p>
            </p:txBody>
          </p:sp>
          <p:sp>
            <p:nvSpPr>
              <p:cNvPr id="14393" name="TextBox 62"/>
              <p:cNvSpPr txBox="1">
                <a:spLocks noChangeArrowheads="1"/>
              </p:cNvSpPr>
              <p:nvPr/>
            </p:nvSpPr>
            <p:spPr bwMode="auto">
              <a:xfrm>
                <a:off x="7101705" y="2072030"/>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VT</a:t>
                </a:r>
              </a:p>
            </p:txBody>
          </p:sp>
          <p:sp>
            <p:nvSpPr>
              <p:cNvPr id="14394" name="TextBox 63"/>
              <p:cNvSpPr txBox="1">
                <a:spLocks noChangeArrowheads="1"/>
              </p:cNvSpPr>
              <p:nvPr/>
            </p:nvSpPr>
            <p:spPr bwMode="auto">
              <a:xfrm>
                <a:off x="7663723" y="2463375"/>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NH</a:t>
                </a:r>
              </a:p>
            </p:txBody>
          </p:sp>
          <p:sp>
            <p:nvSpPr>
              <p:cNvPr id="14395" name="TextBox 64"/>
              <p:cNvSpPr txBox="1">
                <a:spLocks noChangeArrowheads="1"/>
              </p:cNvSpPr>
              <p:nvPr/>
            </p:nvSpPr>
            <p:spPr bwMode="auto">
              <a:xfrm>
                <a:off x="7685870" y="2634642"/>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MA</a:t>
                </a:r>
              </a:p>
            </p:txBody>
          </p:sp>
          <p:sp>
            <p:nvSpPr>
              <p:cNvPr id="14396" name="TextBox 65"/>
              <p:cNvSpPr txBox="1">
                <a:spLocks noChangeArrowheads="1"/>
              </p:cNvSpPr>
              <p:nvPr/>
            </p:nvSpPr>
            <p:spPr bwMode="auto">
              <a:xfrm>
                <a:off x="7796265" y="2823813"/>
                <a:ext cx="42957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RI</a:t>
                </a:r>
              </a:p>
            </p:txBody>
          </p:sp>
          <p:sp>
            <p:nvSpPr>
              <p:cNvPr id="14397" name="TextBox 66"/>
              <p:cNvSpPr txBox="1">
                <a:spLocks noChangeArrowheads="1"/>
              </p:cNvSpPr>
              <p:nvPr/>
            </p:nvSpPr>
            <p:spPr bwMode="auto">
              <a:xfrm>
                <a:off x="7510543" y="2965198"/>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CT</a:t>
                </a:r>
              </a:p>
            </p:txBody>
          </p:sp>
          <p:sp>
            <p:nvSpPr>
              <p:cNvPr id="14398" name="TextBox 67"/>
              <p:cNvSpPr txBox="1">
                <a:spLocks noChangeArrowheads="1"/>
              </p:cNvSpPr>
              <p:nvPr/>
            </p:nvSpPr>
            <p:spPr bwMode="auto">
              <a:xfrm>
                <a:off x="7455853" y="3121816"/>
                <a:ext cx="4212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NJ</a:t>
                </a:r>
              </a:p>
            </p:txBody>
          </p:sp>
          <p:sp>
            <p:nvSpPr>
              <p:cNvPr id="14399" name="TextBox 68"/>
              <p:cNvSpPr txBox="1">
                <a:spLocks noChangeArrowheads="1"/>
              </p:cNvSpPr>
              <p:nvPr/>
            </p:nvSpPr>
            <p:spPr bwMode="auto">
              <a:xfrm>
                <a:off x="7547293" y="3292013"/>
                <a:ext cx="421236" cy="3077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DE</a:t>
                </a:r>
              </a:p>
            </p:txBody>
          </p:sp>
          <p:sp>
            <p:nvSpPr>
              <p:cNvPr id="14400" name="TextBox 69"/>
              <p:cNvSpPr txBox="1">
                <a:spLocks noChangeArrowheads="1"/>
              </p:cNvSpPr>
              <p:nvPr/>
            </p:nvSpPr>
            <p:spPr bwMode="auto">
              <a:xfrm>
                <a:off x="7400412" y="3541882"/>
                <a:ext cx="5681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MD</a:t>
                </a:r>
              </a:p>
            </p:txBody>
          </p:sp>
          <p:sp>
            <p:nvSpPr>
              <p:cNvPr id="14401" name="TextBox 70"/>
              <p:cNvSpPr txBox="1">
                <a:spLocks noChangeArrowheads="1"/>
              </p:cNvSpPr>
              <p:nvPr/>
            </p:nvSpPr>
            <p:spPr bwMode="auto">
              <a:xfrm>
                <a:off x="7925004" y="3560856"/>
                <a:ext cx="5681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400" b="1">
                    <a:latin typeface="Segoe UI" panose="020B0502040204020203" pitchFamily="34" charset="0"/>
                    <a:cs typeface="Segoe UI" panose="020B0502040204020203" pitchFamily="34" charset="0"/>
                  </a:rPr>
                  <a:t>D.C</a:t>
                </a:r>
              </a:p>
            </p:txBody>
          </p:sp>
          <p:cxnSp>
            <p:nvCxnSpPr>
              <p:cNvPr id="14402" name="Straight Connector 72"/>
              <p:cNvCxnSpPr>
                <a:cxnSpLocks noChangeShapeType="1"/>
              </p:cNvCxnSpPr>
              <p:nvPr/>
            </p:nvCxnSpPr>
            <p:spPr bwMode="auto">
              <a:xfrm flipH="1" flipV="1">
                <a:off x="7347560" y="3541882"/>
                <a:ext cx="177897" cy="97494"/>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14403" name="Straight Connector 75"/>
              <p:cNvCxnSpPr>
                <a:cxnSpLocks noChangeShapeType="1"/>
              </p:cNvCxnSpPr>
              <p:nvPr/>
            </p:nvCxnSpPr>
            <p:spPr bwMode="auto">
              <a:xfrm flipH="1" flipV="1">
                <a:off x="7124282" y="3398294"/>
                <a:ext cx="908475" cy="266895"/>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14404" name="Straight Connector 79"/>
              <p:cNvCxnSpPr>
                <a:cxnSpLocks noChangeShapeType="1"/>
              </p:cNvCxnSpPr>
              <p:nvPr/>
            </p:nvCxnSpPr>
            <p:spPr bwMode="auto">
              <a:xfrm flipH="1" flipV="1">
                <a:off x="7324645" y="3406368"/>
                <a:ext cx="246715" cy="39539"/>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14405" name="Straight Connector 81"/>
              <p:cNvCxnSpPr>
                <a:cxnSpLocks noChangeShapeType="1"/>
              </p:cNvCxnSpPr>
              <p:nvPr/>
            </p:nvCxnSpPr>
            <p:spPr bwMode="auto">
              <a:xfrm flipH="1" flipV="1">
                <a:off x="7343912" y="3219108"/>
                <a:ext cx="167152" cy="25183"/>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14406" name="Straight Connector 83"/>
              <p:cNvCxnSpPr>
                <a:cxnSpLocks noChangeShapeType="1"/>
              </p:cNvCxnSpPr>
              <p:nvPr/>
            </p:nvCxnSpPr>
            <p:spPr bwMode="auto">
              <a:xfrm flipH="1" flipV="1">
                <a:off x="7532744" y="2962116"/>
                <a:ext cx="149432" cy="108027"/>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14407" name="Straight Connector 85"/>
              <p:cNvCxnSpPr>
                <a:cxnSpLocks noChangeShapeType="1"/>
              </p:cNvCxnSpPr>
              <p:nvPr/>
            </p:nvCxnSpPr>
            <p:spPr bwMode="auto">
              <a:xfrm flipH="1">
                <a:off x="7682176" y="2941131"/>
                <a:ext cx="159242" cy="6336"/>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14408" name="Straight Connector 89"/>
              <p:cNvCxnSpPr>
                <a:cxnSpLocks noChangeShapeType="1"/>
              </p:cNvCxnSpPr>
              <p:nvPr/>
            </p:nvCxnSpPr>
            <p:spPr bwMode="auto">
              <a:xfrm flipH="1" flipV="1">
                <a:off x="7554781" y="2801822"/>
                <a:ext cx="304523" cy="1225"/>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14409" name="Straight Connector 91"/>
              <p:cNvCxnSpPr>
                <a:cxnSpLocks noChangeShapeType="1"/>
              </p:cNvCxnSpPr>
              <p:nvPr/>
            </p:nvCxnSpPr>
            <p:spPr bwMode="auto">
              <a:xfrm flipH="1" flipV="1">
                <a:off x="7538222" y="2628579"/>
                <a:ext cx="304513" cy="1235"/>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14410" name="Straight Connector 92"/>
              <p:cNvCxnSpPr>
                <a:cxnSpLocks noChangeShapeType="1"/>
              </p:cNvCxnSpPr>
              <p:nvPr/>
            </p:nvCxnSpPr>
            <p:spPr bwMode="auto">
              <a:xfrm flipH="1">
                <a:off x="7401638" y="2317930"/>
                <a:ext cx="5477" cy="219758"/>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grpSp>
      </p:grpSp>
      <p:sp>
        <p:nvSpPr>
          <p:cNvPr id="14339" name="Title 20"/>
          <p:cNvSpPr txBox="1">
            <a:spLocks noGrp="1"/>
          </p:cNvSpPr>
          <p:nvPr>
            <p:ph type="title"/>
          </p:nvPr>
        </p:nvSpPr>
        <p:spPr>
          <a:xfrm>
            <a:off x="1981201" y="479426"/>
            <a:ext cx="8220075" cy="993775"/>
          </a:xfrm>
        </p:spPr>
        <p:txBody>
          <a:bodyPr/>
          <a:lstStyle/>
          <a:p>
            <a:pPr eaLnBrk="1" hangingPunct="1"/>
            <a:r>
              <a:rPr lang="en-GB" altLang="en-US" sz="3200">
                <a:latin typeface="Segoe UI" panose="020B0502040204020203" pitchFamily="34" charset="0"/>
                <a:cs typeface="Segoe UI" panose="020B0502040204020203" pitchFamily="34" charset="0"/>
              </a:rPr>
              <a:t>Extreme Weather and Natural Disasters</a:t>
            </a:r>
          </a:p>
        </p:txBody>
      </p:sp>
      <p:sp>
        <p:nvSpPr>
          <p:cNvPr id="13316" name="TextBox 134"/>
          <p:cNvSpPr txBox="1">
            <a:spLocks noChangeArrowheads="1"/>
          </p:cNvSpPr>
          <p:nvPr/>
        </p:nvSpPr>
        <p:spPr bwMode="auto">
          <a:xfrm>
            <a:off x="2228850" y="1822451"/>
            <a:ext cx="3576638" cy="1323975"/>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600" b="1">
                <a:solidFill>
                  <a:srgbClr val="000000"/>
                </a:solidFill>
                <a:latin typeface="Segoe UI" panose="020B0502040204020203" pitchFamily="34" charset="0"/>
                <a:cs typeface="Segoe UI" panose="020B0502040204020203" pitchFamily="34" charset="0"/>
              </a:rPr>
              <a:t>Earthquakes</a:t>
            </a:r>
          </a:p>
          <a:p>
            <a:pPr algn="ctr" fontAlgn="base">
              <a:lnSpc>
                <a:spcPct val="100000"/>
              </a:lnSpc>
              <a:spcBef>
                <a:spcPct val="0"/>
              </a:spcBef>
              <a:spcAft>
                <a:spcPct val="0"/>
              </a:spcAft>
              <a:buSzTx/>
              <a:buNone/>
            </a:pPr>
            <a:r>
              <a:rPr lang="en-GB" altLang="en-US" sz="1600">
                <a:solidFill>
                  <a:srgbClr val="000000"/>
                </a:solidFill>
                <a:latin typeface="Segoe UI" panose="020B0502040204020203" pitchFamily="34" charset="0"/>
                <a:cs typeface="Segoe UI" panose="020B0502040204020203" pitchFamily="34" charset="0"/>
              </a:rPr>
              <a:t>The San Andreas Fault is a line down the west coast of the USA where two tectonic plates meet making it a high-risk area for earthquakes.</a:t>
            </a:r>
          </a:p>
        </p:txBody>
      </p:sp>
      <p:sp>
        <p:nvSpPr>
          <p:cNvPr id="64" name="Earthquakes"/>
          <p:cNvSpPr/>
          <p:nvPr/>
        </p:nvSpPr>
        <p:spPr>
          <a:xfrm>
            <a:off x="3513138" y="3113088"/>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DC3873"/>
          </a:solidFill>
          <a:ln w="12701" cap="flat">
            <a:solidFill>
              <a:srgbClr val="1C1C1C"/>
            </a:solidFill>
            <a:prstDash val="solid"/>
            <a:miter/>
          </a:ln>
        </p:spPr>
        <p:txBody>
          <a:bodyPr anchor="ctr" anchorCtr="1"/>
          <a:lstStyle/>
          <a:p>
            <a:pPr algn="ctr">
              <a:defRPr sz="1800" b="0" i="0" u="none" strike="noStrike" kern="0" cap="none" spc="0" baseline="0">
                <a:solidFill>
                  <a:srgbClr val="000000"/>
                </a:solidFill>
                <a:uFillTx/>
              </a:defRPr>
            </a:pPr>
            <a:endParaRPr lang="en-GB" kern="0">
              <a:solidFill>
                <a:srgbClr val="000000"/>
              </a:solidFill>
              <a:latin typeface="Segoe UI" panose="020B0502040204020203" pitchFamily="34" charset="0"/>
              <a:cs typeface="Segoe UI" panose="020B0502040204020203" pitchFamily="34" charset="0"/>
            </a:endParaRPr>
          </a:p>
        </p:txBody>
      </p:sp>
      <p:sp>
        <p:nvSpPr>
          <p:cNvPr id="13318" name="TextBox 136"/>
          <p:cNvSpPr txBox="1">
            <a:spLocks noChangeArrowheads="1"/>
          </p:cNvSpPr>
          <p:nvPr/>
        </p:nvSpPr>
        <p:spPr bwMode="auto">
          <a:xfrm>
            <a:off x="2246314" y="3427413"/>
            <a:ext cx="3055937" cy="831850"/>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600" b="1">
                <a:solidFill>
                  <a:srgbClr val="000000"/>
                </a:solidFill>
                <a:latin typeface="Segoe UI" panose="020B0502040204020203" pitchFamily="34" charset="0"/>
                <a:cs typeface="Segoe UI" panose="020B0502040204020203" pitchFamily="34" charset="0"/>
              </a:rPr>
              <a:t>Fires and droughts </a:t>
            </a:r>
            <a:r>
              <a:rPr lang="en-GB" altLang="en-US" sz="1600">
                <a:solidFill>
                  <a:srgbClr val="000000"/>
                </a:solidFill>
                <a:latin typeface="Segoe UI" panose="020B0502040204020203" pitchFamily="34" charset="0"/>
                <a:cs typeface="Segoe UI" panose="020B0502040204020203" pitchFamily="34" charset="0"/>
              </a:rPr>
              <a:t>are a threat during hotter months in the hotter states, such as Arizona.</a:t>
            </a:r>
          </a:p>
        </p:txBody>
      </p:sp>
      <p:sp>
        <p:nvSpPr>
          <p:cNvPr id="66" name="Fires"/>
          <p:cNvSpPr/>
          <p:nvPr/>
        </p:nvSpPr>
        <p:spPr>
          <a:xfrm>
            <a:off x="4465638" y="4222750"/>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DC3873"/>
          </a:solidFill>
          <a:ln w="12701" cap="flat">
            <a:solidFill>
              <a:srgbClr val="1C1C1C"/>
            </a:solidFill>
            <a:prstDash val="solid"/>
            <a:miter/>
          </a:ln>
        </p:spPr>
        <p:txBody>
          <a:bodyPr anchor="ctr" anchorCtr="1"/>
          <a:lstStyle/>
          <a:p>
            <a:pPr algn="ctr">
              <a:defRPr sz="1800" b="0" i="0" u="none" strike="noStrike" kern="0" cap="none" spc="0" baseline="0">
                <a:solidFill>
                  <a:srgbClr val="000000"/>
                </a:solidFill>
                <a:uFillTx/>
              </a:defRPr>
            </a:pPr>
            <a:endParaRPr lang="en-GB" kern="0">
              <a:solidFill>
                <a:srgbClr val="000000"/>
              </a:solidFill>
              <a:latin typeface="Segoe UI" panose="020B0502040204020203" pitchFamily="34" charset="0"/>
              <a:cs typeface="Segoe UI" panose="020B0502040204020203" pitchFamily="34" charset="0"/>
            </a:endParaRPr>
          </a:p>
        </p:txBody>
      </p:sp>
      <p:sp>
        <p:nvSpPr>
          <p:cNvPr id="13320" name="TextBox 137"/>
          <p:cNvSpPr txBox="1">
            <a:spLocks noChangeArrowheads="1"/>
          </p:cNvSpPr>
          <p:nvPr/>
        </p:nvSpPr>
        <p:spPr bwMode="auto">
          <a:xfrm>
            <a:off x="5507038" y="3663951"/>
            <a:ext cx="2843212" cy="830997"/>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600" b="1">
                <a:solidFill>
                  <a:srgbClr val="000000"/>
                </a:solidFill>
                <a:latin typeface="Segoe UI" panose="020B0502040204020203" pitchFamily="34" charset="0"/>
                <a:cs typeface="Segoe UI" panose="020B0502040204020203" pitchFamily="34" charset="0"/>
              </a:rPr>
              <a:t>Monsoons</a:t>
            </a:r>
            <a:r>
              <a:rPr lang="en-GB" altLang="en-US" sz="1600">
                <a:solidFill>
                  <a:srgbClr val="000000"/>
                </a:solidFill>
                <a:latin typeface="Segoe UI" panose="020B0502040204020203" pitchFamily="34" charset="0"/>
                <a:cs typeface="Segoe UI" panose="020B0502040204020203" pitchFamily="34" charset="0"/>
              </a:rPr>
              <a:t> happen most often in the south-west states.</a:t>
            </a:r>
          </a:p>
        </p:txBody>
      </p:sp>
      <p:sp>
        <p:nvSpPr>
          <p:cNvPr id="68" name="Monsoons"/>
          <p:cNvSpPr/>
          <p:nvPr/>
        </p:nvSpPr>
        <p:spPr>
          <a:xfrm>
            <a:off x="5435600" y="3922713"/>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DC3873"/>
          </a:solidFill>
          <a:ln w="12701" cap="flat">
            <a:solidFill>
              <a:srgbClr val="1C1C1C"/>
            </a:solidFill>
            <a:prstDash val="solid"/>
            <a:miter/>
          </a:ln>
        </p:spPr>
        <p:txBody>
          <a:bodyPr anchor="ctr" anchorCtr="1"/>
          <a:lstStyle/>
          <a:p>
            <a:pPr algn="ctr">
              <a:defRPr sz="1800" b="0" i="0" u="none" strike="noStrike" kern="0" cap="none" spc="0" baseline="0">
                <a:solidFill>
                  <a:srgbClr val="000000"/>
                </a:solidFill>
                <a:uFillTx/>
              </a:defRPr>
            </a:pPr>
            <a:endParaRPr lang="en-GB" kern="0">
              <a:solidFill>
                <a:srgbClr val="000000"/>
              </a:solidFill>
              <a:latin typeface="Segoe UI" panose="020B0502040204020203" pitchFamily="34" charset="0"/>
              <a:cs typeface="Segoe UI" panose="020B0502040204020203" pitchFamily="34" charset="0"/>
            </a:endParaRPr>
          </a:p>
        </p:txBody>
      </p:sp>
      <p:sp>
        <p:nvSpPr>
          <p:cNvPr id="13322" name="TextBox 138"/>
          <p:cNvSpPr txBox="1">
            <a:spLocks noChangeArrowheads="1"/>
          </p:cNvSpPr>
          <p:nvPr/>
        </p:nvSpPr>
        <p:spPr bwMode="auto">
          <a:xfrm>
            <a:off x="6310314" y="2298700"/>
            <a:ext cx="3455987" cy="831850"/>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600" b="1">
                <a:solidFill>
                  <a:srgbClr val="000000"/>
                </a:solidFill>
                <a:latin typeface="Segoe UI" panose="020B0502040204020203" pitchFamily="34" charset="0"/>
                <a:cs typeface="Segoe UI" panose="020B0502040204020203" pitchFamily="34" charset="0"/>
              </a:rPr>
              <a:t>Tornadoes</a:t>
            </a:r>
            <a:r>
              <a:rPr lang="en-GB" altLang="en-US" sz="1600">
                <a:solidFill>
                  <a:srgbClr val="000000"/>
                </a:solidFill>
                <a:latin typeface="Segoe UI" panose="020B0502040204020203" pitchFamily="34" charset="0"/>
                <a:cs typeface="Segoe UI" panose="020B0502040204020203" pitchFamily="34" charset="0"/>
              </a:rPr>
              <a:t> occur in ‘Tornado Alley’, covering Kansas, Missouri, Nebraska, Iowa and South Dakota. </a:t>
            </a:r>
          </a:p>
        </p:txBody>
      </p:sp>
      <p:sp>
        <p:nvSpPr>
          <p:cNvPr id="70" name="Tornadoes"/>
          <p:cNvSpPr/>
          <p:nvPr/>
        </p:nvSpPr>
        <p:spPr>
          <a:xfrm>
            <a:off x="6234113" y="2670175"/>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DC3873"/>
          </a:solidFill>
          <a:ln w="12701" cap="flat">
            <a:solidFill>
              <a:srgbClr val="1C1C1C"/>
            </a:solidFill>
            <a:prstDash val="solid"/>
            <a:miter/>
          </a:ln>
        </p:spPr>
        <p:txBody>
          <a:bodyPr anchor="ctr" anchorCtr="1"/>
          <a:lstStyle/>
          <a:p>
            <a:pPr algn="ctr">
              <a:defRPr sz="1800" b="0" i="0" u="none" strike="noStrike" kern="0" cap="none" spc="0" baseline="0">
                <a:solidFill>
                  <a:srgbClr val="000000"/>
                </a:solidFill>
                <a:uFillTx/>
              </a:defRPr>
            </a:pPr>
            <a:endParaRPr lang="en-GB" kern="0">
              <a:solidFill>
                <a:srgbClr val="000000"/>
              </a:solidFill>
              <a:latin typeface="Segoe UI" panose="020B0502040204020203" pitchFamily="34" charset="0"/>
              <a:cs typeface="Segoe UI" panose="020B0502040204020203" pitchFamily="34" charset="0"/>
            </a:endParaRPr>
          </a:p>
        </p:txBody>
      </p:sp>
      <p:sp>
        <p:nvSpPr>
          <p:cNvPr id="13324" name="TextBox 73"/>
          <p:cNvSpPr txBox="1">
            <a:spLocks noChangeArrowheads="1"/>
          </p:cNvSpPr>
          <p:nvPr/>
        </p:nvSpPr>
        <p:spPr bwMode="auto">
          <a:xfrm>
            <a:off x="6461126" y="5014913"/>
            <a:ext cx="3440113" cy="830262"/>
          </a:xfrm>
          <a:prstGeom prst="rect">
            <a:avLst/>
          </a:prstGeom>
          <a:solidFill>
            <a:srgbClr val="FFFFFF"/>
          </a:solidFill>
          <a:ln w="28575">
            <a:solidFill>
              <a:srgbClr val="002060"/>
            </a:solidFill>
            <a:miter lim="800000"/>
            <a:headEnd/>
            <a:tailEnd/>
          </a:ln>
        </p:spPr>
        <p:txBody>
          <a:bodyPr>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fontAlgn="base">
              <a:lnSpc>
                <a:spcPct val="100000"/>
              </a:lnSpc>
              <a:spcBef>
                <a:spcPct val="0"/>
              </a:spcBef>
              <a:spcAft>
                <a:spcPct val="0"/>
              </a:spcAft>
              <a:buSzTx/>
              <a:buNone/>
            </a:pPr>
            <a:r>
              <a:rPr lang="en-GB" altLang="en-US" sz="1600" b="1">
                <a:solidFill>
                  <a:srgbClr val="000000"/>
                </a:solidFill>
                <a:latin typeface="Segoe UI" panose="020B0502040204020203" pitchFamily="34" charset="0"/>
                <a:cs typeface="Segoe UI" panose="020B0502040204020203" pitchFamily="34" charset="0"/>
              </a:rPr>
              <a:t>Floods </a:t>
            </a:r>
            <a:r>
              <a:rPr lang="en-GB" altLang="en-US" sz="1600">
                <a:solidFill>
                  <a:srgbClr val="000000"/>
                </a:solidFill>
                <a:latin typeface="Segoe UI" panose="020B0502040204020203" pitchFamily="34" charset="0"/>
                <a:cs typeface="Segoe UI" panose="020B0502040204020203" pitchFamily="34" charset="0"/>
              </a:rPr>
              <a:t>are becoming more common and widespread but most are towards the south-east states.</a:t>
            </a:r>
          </a:p>
        </p:txBody>
      </p:sp>
      <p:sp>
        <p:nvSpPr>
          <p:cNvPr id="72" name="Floods"/>
          <p:cNvSpPr/>
          <p:nvPr/>
        </p:nvSpPr>
        <p:spPr>
          <a:xfrm>
            <a:off x="6829425" y="4930775"/>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DC3873"/>
          </a:solidFill>
          <a:ln w="12701" cap="flat">
            <a:solidFill>
              <a:srgbClr val="1C1C1C"/>
            </a:solidFill>
            <a:prstDash val="solid"/>
            <a:miter/>
          </a:ln>
        </p:spPr>
        <p:txBody>
          <a:bodyPr anchor="ctr" anchorCtr="1"/>
          <a:lstStyle/>
          <a:p>
            <a:pPr algn="ctr">
              <a:defRPr sz="1800" b="0" i="0" u="none" strike="noStrike" kern="0" cap="none" spc="0" baseline="0">
                <a:solidFill>
                  <a:srgbClr val="000000"/>
                </a:solidFill>
                <a:uFillTx/>
              </a:defRPr>
            </a:pPr>
            <a:endParaRPr lang="en-GB" kern="0">
              <a:solidFill>
                <a:srgbClr val="000000"/>
              </a:solidFill>
              <a:latin typeface="Segoe UI" panose="020B0502040204020203" pitchFamily="34" charset="0"/>
              <a:cs typeface="Segoe UI" panose="020B0502040204020203" pitchFamily="34" charset="0"/>
            </a:endParaRPr>
          </a:p>
        </p:txBody>
      </p:sp>
      <p:sp>
        <p:nvSpPr>
          <p:cNvPr id="13326" name="TextBox 75"/>
          <p:cNvSpPr txBox="1">
            <a:spLocks noChangeArrowheads="1"/>
          </p:cNvSpPr>
          <p:nvPr/>
        </p:nvSpPr>
        <p:spPr bwMode="auto">
          <a:xfrm>
            <a:off x="2273300" y="4703764"/>
            <a:ext cx="2890838" cy="1076325"/>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600" b="1">
                <a:solidFill>
                  <a:srgbClr val="000000"/>
                </a:solidFill>
                <a:latin typeface="Segoe UI" panose="020B0502040204020203" pitchFamily="34" charset="0"/>
                <a:cs typeface="Segoe UI" panose="020B0502040204020203" pitchFamily="34" charset="0"/>
              </a:rPr>
              <a:t>Volcanoes</a:t>
            </a:r>
            <a:r>
              <a:rPr lang="en-GB" altLang="en-US" sz="1600">
                <a:solidFill>
                  <a:srgbClr val="000000"/>
                </a:solidFill>
                <a:latin typeface="Segoe UI" panose="020B0502040204020203" pitchFamily="34" charset="0"/>
                <a:cs typeface="Segoe UI" panose="020B0502040204020203" pitchFamily="34" charset="0"/>
              </a:rPr>
              <a:t> are most prevalent in Hawaii and Alaska. There are actually 169 active volcanoes in the USA.</a:t>
            </a:r>
          </a:p>
        </p:txBody>
      </p:sp>
      <p:sp>
        <p:nvSpPr>
          <p:cNvPr id="74" name="Volc"/>
          <p:cNvSpPr/>
          <p:nvPr/>
        </p:nvSpPr>
        <p:spPr>
          <a:xfrm>
            <a:off x="5110163" y="5222875"/>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DC3873"/>
          </a:solidFill>
          <a:ln w="12701" cap="flat">
            <a:solidFill>
              <a:srgbClr val="1C1C1C"/>
            </a:solidFill>
            <a:prstDash val="solid"/>
            <a:miter/>
          </a:ln>
        </p:spPr>
        <p:txBody>
          <a:bodyPr anchor="ctr" anchorCtr="1"/>
          <a:lstStyle/>
          <a:p>
            <a:pPr algn="ctr">
              <a:defRPr sz="1800" b="0" i="0" u="none" strike="noStrike" kern="0" cap="none" spc="0" baseline="0">
                <a:solidFill>
                  <a:srgbClr val="000000"/>
                </a:solidFill>
                <a:uFillTx/>
              </a:defRPr>
            </a:pPr>
            <a:endParaRPr lang="en-GB" kern="0">
              <a:solidFill>
                <a:srgbClr val="000000"/>
              </a:solidFill>
              <a:latin typeface="Segoe UI" panose="020B0502040204020203" pitchFamily="34" charset="0"/>
              <a:cs typeface="Segoe UI" panose="020B0502040204020203" pitchFamily="34" charset="0"/>
            </a:endParaRPr>
          </a:p>
        </p:txBody>
      </p:sp>
      <p:sp>
        <p:nvSpPr>
          <p:cNvPr id="75" name="TextBox 74">
            <a:extLst>
              <a:ext uri="{FF2B5EF4-FFF2-40B4-BE49-F238E27FC236}">
                <a16:creationId xmlns:a16="http://schemas.microsoft.com/office/drawing/2014/main" id="{113DD0FB-06C0-4EBD-B150-F0C3288B9300}"/>
              </a:ext>
            </a:extLst>
          </p:cNvPr>
          <p:cNvSpPr txBox="1"/>
          <p:nvPr/>
        </p:nvSpPr>
        <p:spPr>
          <a:xfrm>
            <a:off x="11904785" y="0"/>
            <a:ext cx="287215" cy="369332"/>
          </a:xfrm>
          <a:prstGeom prst="rect">
            <a:avLst/>
          </a:prstGeom>
          <a:noFill/>
        </p:spPr>
        <p:txBody>
          <a:bodyPr wrap="square" rtlCol="0">
            <a:spAutoFit/>
          </a:bodyPr>
          <a:lstStyle/>
          <a:p>
            <a:r>
              <a:rPr lang="en-GB" dirty="0" smtClean="0">
                <a:solidFill>
                  <a:schemeClr val="bg1"/>
                </a:solidFill>
              </a:rPr>
              <a:t>4</a:t>
            </a:r>
            <a:endParaRPr lang="en-GB" dirty="0">
              <a:solidFill>
                <a:schemeClr val="bg1"/>
              </a:solidFill>
            </a:endParaRPr>
          </a:p>
        </p:txBody>
      </p:sp>
    </p:spTree>
    <p:extLst>
      <p:ext uri="{BB962C8B-B14F-4D97-AF65-F5344CB8AC3E}">
        <p14:creationId xmlns:p14="http://schemas.microsoft.com/office/powerpoint/2010/main" val="3210430517"/>
      </p:ext>
    </p:extLst>
  </p:cSld>
  <p:clrMapOvr>
    <a:masterClrMapping/>
  </p:clrMapOvr>
  <p:transition spd="slow"/>
  <p:timing>
    <p:tnLst>
      <p:par>
        <p:cTn id="1" dur="indefinite" restart="never" nodeType="tmRoot">
          <p:childTnLst>
            <p:seq concurrent="1" nextAc="seek">
              <p:cTn id="2" restart="whenNotActive" fill="hold" evtFilter="cancelBubble" nodeType="interactiveSeq">
                <p:stCondLst>
                  <p:cond evt="onClick" delay="0">
                    <p:tgtEl>
                      <p:spTgt spid="74"/>
                    </p:tgtEl>
                  </p:cond>
                </p:stCondLst>
                <p:endSync evt="end" delay="0">
                  <p:rtn val="all"/>
                </p:endSync>
                <p:childTnLst>
                  <p:par>
                    <p:cTn id="3" fill="hold" nodeType="clickPar">
                      <p:stCondLst>
                        <p:cond delay="0"/>
                      </p:stCondLst>
                      <p:childTnLst>
                        <p:par>
                          <p:cTn id="4" fill="hold" nodeType="withGroup">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3326"/>
                                        </p:tgtEl>
                                        <p:attrNameLst>
                                          <p:attrName>style.visibility</p:attrName>
                                        </p:attrNameLst>
                                      </p:cBhvr>
                                      <p:to>
                                        <p:strVal val="visible"/>
                                      </p:to>
                                    </p:set>
                                    <p:animEffect transition="in" filter="wipe(right)">
                                      <p:cBhvr>
                                        <p:cTn id="7" dur="500"/>
                                        <p:tgtEl>
                                          <p:spTgt spid="133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1" nodeType="clickEffect">
                                  <p:stCondLst>
                                    <p:cond delay="0"/>
                                  </p:stCondLst>
                                  <p:childTnLst>
                                    <p:animEffect transition="out" filter="wipe(left)">
                                      <p:cBhvr>
                                        <p:cTn id="11" dur="500"/>
                                        <p:tgtEl>
                                          <p:spTgt spid="13326"/>
                                        </p:tgtEl>
                                      </p:cBhvr>
                                    </p:animEffect>
                                    <p:set>
                                      <p:cBhvr>
                                        <p:cTn id="12" dur="1" fill="hold">
                                          <p:stCondLst>
                                            <p:cond delay="499"/>
                                          </p:stCondLst>
                                        </p:cTn>
                                        <p:tgtEl>
                                          <p:spTgt spid="13326"/>
                                        </p:tgtEl>
                                        <p:attrNameLst>
                                          <p:attrName>style.visibility</p:attrName>
                                        </p:attrNameLst>
                                      </p:cBhvr>
                                      <p:to>
                                        <p:strVal val="hidden"/>
                                      </p:to>
                                    </p:set>
                                  </p:childTnLst>
                                </p:cTn>
                              </p:par>
                            </p:childTnLst>
                          </p:cTn>
                        </p:par>
                      </p:childTnLst>
                    </p:cTn>
                  </p:par>
                </p:childTnLst>
              </p:cTn>
              <p:nextCondLst>
                <p:cond evt="onClick" delay="0">
                  <p:tgtEl>
                    <p:spTgt spid="74"/>
                  </p:tgtEl>
                </p:cond>
              </p:nextCondLst>
            </p:seq>
            <p:seq concurrent="1" nextAc="seek">
              <p:cTn id="13" restart="whenNotActive" fill="hold" evtFilter="cancelBubble" nodeType="interactiveSeq">
                <p:stCondLst>
                  <p:cond evt="onClick" delay="0">
                    <p:tgtEl>
                      <p:spTgt spid="66"/>
                    </p:tgtEl>
                  </p:cond>
                </p:stCondLst>
                <p:endSync evt="end" delay="0">
                  <p:rtn val="all"/>
                </p:endSync>
                <p:childTnLst>
                  <p:par>
                    <p:cTn id="14" fill="hold" nodeType="clickPar">
                      <p:stCondLst>
                        <p:cond delay="0"/>
                      </p:stCondLst>
                      <p:childTnLst>
                        <p:par>
                          <p:cTn id="15" fill="hold" nodeType="withGroup">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13318"/>
                                        </p:tgtEl>
                                        <p:attrNameLst>
                                          <p:attrName>style.visibility</p:attrName>
                                        </p:attrNameLst>
                                      </p:cBhvr>
                                      <p:to>
                                        <p:strVal val="visible"/>
                                      </p:to>
                                    </p:set>
                                    <p:animEffect transition="in" filter="wipe(down)">
                                      <p:cBhvr>
                                        <p:cTn id="18" dur="500"/>
                                        <p:tgtEl>
                                          <p:spTgt spid="13318"/>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xit" presetSubtype="1" fill="hold" grpId="1" nodeType="clickEffect">
                                  <p:stCondLst>
                                    <p:cond delay="0"/>
                                  </p:stCondLst>
                                  <p:childTnLst>
                                    <p:animEffect transition="out" filter="wipe(up)">
                                      <p:cBhvr>
                                        <p:cTn id="22" dur="500"/>
                                        <p:tgtEl>
                                          <p:spTgt spid="13318"/>
                                        </p:tgtEl>
                                      </p:cBhvr>
                                    </p:animEffect>
                                    <p:set>
                                      <p:cBhvr>
                                        <p:cTn id="23" dur="1" fill="hold">
                                          <p:stCondLst>
                                            <p:cond delay="499"/>
                                          </p:stCondLst>
                                        </p:cTn>
                                        <p:tgtEl>
                                          <p:spTgt spid="13318"/>
                                        </p:tgtEl>
                                        <p:attrNameLst>
                                          <p:attrName>style.visibility</p:attrName>
                                        </p:attrNameLst>
                                      </p:cBhvr>
                                      <p:to>
                                        <p:strVal val="hidden"/>
                                      </p:to>
                                    </p:set>
                                  </p:childTnLst>
                                </p:cTn>
                              </p:par>
                            </p:childTnLst>
                          </p:cTn>
                        </p:par>
                      </p:childTnLst>
                    </p:cTn>
                  </p:par>
                </p:childTnLst>
              </p:cTn>
              <p:nextCondLst>
                <p:cond evt="onClick" delay="0">
                  <p:tgtEl>
                    <p:spTgt spid="66"/>
                  </p:tgtEl>
                </p:cond>
              </p:nextCondLst>
            </p:seq>
            <p:seq concurrent="1" nextAc="seek">
              <p:cTn id="24" restart="whenNotActive" fill="hold" evtFilter="cancelBubble" nodeType="interactiveSeq">
                <p:stCondLst>
                  <p:cond evt="onClick" delay="0">
                    <p:tgtEl>
                      <p:spTgt spid="64"/>
                    </p:tgtEl>
                  </p:cond>
                </p:stCondLst>
                <p:endSync evt="end" delay="0">
                  <p:rtn val="all"/>
                </p:endSync>
                <p:childTnLst>
                  <p:par>
                    <p:cTn id="25" fill="hold" nodeType="clickPar">
                      <p:stCondLst>
                        <p:cond delay="0"/>
                      </p:stCondLst>
                      <p:childTnLst>
                        <p:par>
                          <p:cTn id="26" fill="hold" nodeType="withGroup">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13316"/>
                                        </p:tgtEl>
                                        <p:attrNameLst>
                                          <p:attrName>style.visibility</p:attrName>
                                        </p:attrNameLst>
                                      </p:cBhvr>
                                      <p:to>
                                        <p:strVal val="visible"/>
                                      </p:to>
                                    </p:set>
                                    <p:animEffect transition="in" filter="wipe(down)">
                                      <p:cBhvr>
                                        <p:cTn id="29" dur="500"/>
                                        <p:tgtEl>
                                          <p:spTgt spid="13316"/>
                                        </p:tgtEl>
                                      </p:cBhvr>
                                    </p:animEffect>
                                  </p:childTnLst>
                                </p:cTn>
                              </p:par>
                            </p:childTnLst>
                          </p:cTn>
                        </p:par>
                      </p:childTnLst>
                    </p:cTn>
                  </p:par>
                </p:childTnLst>
              </p:cTn>
              <p:nextCondLst>
                <p:cond evt="onClick" delay="0">
                  <p:tgtEl>
                    <p:spTgt spid="64"/>
                  </p:tgtEl>
                </p:cond>
              </p:nextCondLst>
            </p:seq>
            <p:seq concurrent="1" nextAc="seek">
              <p:cTn id="30" restart="whenNotActive" fill="hold" evtFilter="cancelBubble" nodeType="interactiveSeq">
                <p:stCondLst>
                  <p:cond evt="onClick" delay="0">
                    <p:tgtEl>
                      <p:spTgt spid="70"/>
                    </p:tgtEl>
                  </p:cond>
                </p:stCondLst>
                <p:endSync evt="end" delay="0">
                  <p:rtn val="all"/>
                </p:endSync>
                <p:childTnLst>
                  <p:par>
                    <p:cTn id="31" fill="hold" nodeType="clickPar">
                      <p:stCondLst>
                        <p:cond delay="0"/>
                      </p:stCondLst>
                      <p:childTnLst>
                        <p:par>
                          <p:cTn id="32" fill="hold" nodeType="withGroup">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13322"/>
                                        </p:tgtEl>
                                        <p:attrNameLst>
                                          <p:attrName>style.visibility</p:attrName>
                                        </p:attrNameLst>
                                      </p:cBhvr>
                                      <p:to>
                                        <p:strVal val="visible"/>
                                      </p:to>
                                    </p:set>
                                    <p:animEffect transition="in" filter="wipe(left)">
                                      <p:cBhvr>
                                        <p:cTn id="35" dur="500"/>
                                        <p:tgtEl>
                                          <p:spTgt spid="13322"/>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2" presetClass="exit" presetSubtype="2" fill="hold" grpId="1" nodeType="clickEffect">
                                  <p:stCondLst>
                                    <p:cond delay="0"/>
                                  </p:stCondLst>
                                  <p:childTnLst>
                                    <p:animEffect transition="out" filter="wipe(right)">
                                      <p:cBhvr>
                                        <p:cTn id="39" dur="500"/>
                                        <p:tgtEl>
                                          <p:spTgt spid="13322"/>
                                        </p:tgtEl>
                                      </p:cBhvr>
                                    </p:animEffect>
                                    <p:set>
                                      <p:cBhvr>
                                        <p:cTn id="40" dur="1" fill="hold">
                                          <p:stCondLst>
                                            <p:cond delay="499"/>
                                          </p:stCondLst>
                                        </p:cTn>
                                        <p:tgtEl>
                                          <p:spTgt spid="13322"/>
                                        </p:tgtEl>
                                        <p:attrNameLst>
                                          <p:attrName>style.visibility</p:attrName>
                                        </p:attrNameLst>
                                      </p:cBhvr>
                                      <p:to>
                                        <p:strVal val="hidden"/>
                                      </p:to>
                                    </p:set>
                                  </p:childTnLst>
                                </p:cTn>
                              </p:par>
                            </p:childTnLst>
                          </p:cTn>
                        </p:par>
                      </p:childTnLst>
                    </p:cTn>
                  </p:par>
                </p:childTnLst>
              </p:cTn>
              <p:nextCondLst>
                <p:cond evt="onClick" delay="0">
                  <p:tgtEl>
                    <p:spTgt spid="70"/>
                  </p:tgtEl>
                </p:cond>
              </p:nextCondLst>
            </p:seq>
            <p:seq concurrent="1" nextAc="seek">
              <p:cTn id="41" restart="whenNotActive" fill="hold" evtFilter="cancelBubble" nodeType="interactiveSeq">
                <p:stCondLst>
                  <p:cond evt="onClick" delay="0">
                    <p:tgtEl>
                      <p:spTgt spid="68"/>
                    </p:tgtEl>
                  </p:cond>
                </p:stCondLst>
                <p:endSync evt="end" delay="0">
                  <p:rtn val="all"/>
                </p:endSync>
                <p:childTnLst>
                  <p:par>
                    <p:cTn id="42" fill="hold" nodeType="clickPar">
                      <p:stCondLst>
                        <p:cond delay="0"/>
                      </p:stCondLst>
                      <p:childTnLst>
                        <p:par>
                          <p:cTn id="43" fill="hold" nodeType="withGroup">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13320"/>
                                        </p:tgtEl>
                                        <p:attrNameLst>
                                          <p:attrName>style.visibility</p:attrName>
                                        </p:attrNameLst>
                                      </p:cBhvr>
                                      <p:to>
                                        <p:strVal val="visible"/>
                                      </p:to>
                                    </p:set>
                                    <p:animEffect transition="in" filter="wipe(left)">
                                      <p:cBhvr>
                                        <p:cTn id="46" dur="500"/>
                                        <p:tgtEl>
                                          <p:spTgt spid="13320"/>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22" presetClass="exit" presetSubtype="2" fill="hold" grpId="1" nodeType="clickEffect">
                                  <p:stCondLst>
                                    <p:cond delay="0"/>
                                  </p:stCondLst>
                                  <p:childTnLst>
                                    <p:animEffect transition="out" filter="wipe(right)">
                                      <p:cBhvr>
                                        <p:cTn id="50" dur="500"/>
                                        <p:tgtEl>
                                          <p:spTgt spid="13320"/>
                                        </p:tgtEl>
                                      </p:cBhvr>
                                    </p:animEffect>
                                    <p:set>
                                      <p:cBhvr>
                                        <p:cTn id="51" dur="1" fill="hold">
                                          <p:stCondLst>
                                            <p:cond delay="499"/>
                                          </p:stCondLst>
                                        </p:cTn>
                                        <p:tgtEl>
                                          <p:spTgt spid="13320"/>
                                        </p:tgtEl>
                                        <p:attrNameLst>
                                          <p:attrName>style.visibility</p:attrName>
                                        </p:attrNameLst>
                                      </p:cBhvr>
                                      <p:to>
                                        <p:strVal val="hidden"/>
                                      </p:to>
                                    </p:set>
                                  </p:childTnLst>
                                </p:cTn>
                              </p:par>
                            </p:childTnLst>
                          </p:cTn>
                        </p:par>
                      </p:childTnLst>
                    </p:cTn>
                  </p:par>
                </p:childTnLst>
              </p:cTn>
              <p:nextCondLst>
                <p:cond evt="onClick" delay="0">
                  <p:tgtEl>
                    <p:spTgt spid="68"/>
                  </p:tgtEl>
                </p:cond>
              </p:nextCondLst>
            </p:seq>
            <p:seq concurrent="1" nextAc="seek">
              <p:cTn id="52" restart="whenNotActive" fill="hold" evtFilter="cancelBubble" nodeType="interactiveSeq">
                <p:stCondLst>
                  <p:cond evt="onClick" delay="0">
                    <p:tgtEl>
                      <p:spTgt spid="72"/>
                    </p:tgtEl>
                  </p:cond>
                </p:stCondLst>
                <p:endSync evt="end" delay="0">
                  <p:rtn val="all"/>
                </p:endSync>
                <p:childTnLst>
                  <p:par>
                    <p:cTn id="53" fill="hold" nodeType="clickPar">
                      <p:stCondLst>
                        <p:cond delay="0"/>
                      </p:stCondLst>
                      <p:childTnLst>
                        <p:par>
                          <p:cTn id="54" fill="hold" nodeType="withGroup">
                            <p:stCondLst>
                              <p:cond delay="0"/>
                            </p:stCondLst>
                            <p:childTnLst>
                              <p:par>
                                <p:cTn id="55" presetID="22" presetClass="entr" presetSubtype="1" fill="hold" grpId="0" nodeType="clickEffect">
                                  <p:stCondLst>
                                    <p:cond delay="0"/>
                                  </p:stCondLst>
                                  <p:childTnLst>
                                    <p:set>
                                      <p:cBhvr>
                                        <p:cTn id="56" dur="1" fill="hold">
                                          <p:stCondLst>
                                            <p:cond delay="0"/>
                                          </p:stCondLst>
                                        </p:cTn>
                                        <p:tgtEl>
                                          <p:spTgt spid="13324"/>
                                        </p:tgtEl>
                                        <p:attrNameLst>
                                          <p:attrName>style.visibility</p:attrName>
                                        </p:attrNameLst>
                                      </p:cBhvr>
                                      <p:to>
                                        <p:strVal val="visible"/>
                                      </p:to>
                                    </p:set>
                                    <p:animEffect transition="in" filter="wipe(up)">
                                      <p:cBhvr>
                                        <p:cTn id="57" dur="500"/>
                                        <p:tgtEl>
                                          <p:spTgt spid="13324"/>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22" presetClass="exit" presetSubtype="4" fill="hold" grpId="1" nodeType="clickEffect">
                                  <p:stCondLst>
                                    <p:cond delay="0"/>
                                  </p:stCondLst>
                                  <p:childTnLst>
                                    <p:animEffect transition="out" filter="wipe(down)">
                                      <p:cBhvr>
                                        <p:cTn id="61" dur="500"/>
                                        <p:tgtEl>
                                          <p:spTgt spid="13324"/>
                                        </p:tgtEl>
                                      </p:cBhvr>
                                    </p:animEffect>
                                    <p:set>
                                      <p:cBhvr>
                                        <p:cTn id="62" dur="1" fill="hold">
                                          <p:stCondLst>
                                            <p:cond delay="499"/>
                                          </p:stCondLst>
                                        </p:cTn>
                                        <p:tgtEl>
                                          <p:spTgt spid="13324"/>
                                        </p:tgtEl>
                                        <p:attrNameLst>
                                          <p:attrName>style.visibility</p:attrName>
                                        </p:attrNameLst>
                                      </p:cBhvr>
                                      <p:to>
                                        <p:strVal val="hidden"/>
                                      </p:to>
                                    </p:set>
                                  </p:childTnLst>
                                </p:cTn>
                              </p:par>
                            </p:childTnLst>
                          </p:cTn>
                        </p:par>
                      </p:childTnLst>
                    </p:cTn>
                  </p:par>
                </p:childTnLst>
              </p:cTn>
              <p:nextCondLst>
                <p:cond evt="onClick" delay="0">
                  <p:tgtEl>
                    <p:spTgt spid="72"/>
                  </p:tgtEl>
                </p:cond>
              </p:nextCondLst>
            </p:seq>
          </p:childTnLst>
        </p:cTn>
      </p:par>
    </p:tnLst>
    <p:bldLst>
      <p:bldP spid="13316" grpId="0" animBg="1"/>
      <p:bldP spid="13318" grpId="0" animBg="1"/>
      <p:bldP spid="13318" grpId="1" animBg="1"/>
      <p:bldP spid="13320" grpId="0" animBg="1"/>
      <p:bldP spid="13320" grpId="1" animBg="1"/>
      <p:bldP spid="13322" grpId="0" animBg="1"/>
      <p:bldP spid="13322" grpId="1" animBg="1"/>
      <p:bldP spid="13324" grpId="0" animBg="1"/>
      <p:bldP spid="13324" grpId="1" animBg="1"/>
      <p:bldP spid="13326" grpId="0" animBg="1"/>
      <p:bldP spid="13326"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p:cNvSpPr txBox="1">
            <a:spLocks noGrp="1"/>
          </p:cNvSpPr>
          <p:nvPr>
            <p:ph type="title"/>
          </p:nvPr>
        </p:nvSpPr>
        <p:spPr>
          <a:xfrm>
            <a:off x="1981201" y="479426"/>
            <a:ext cx="8220075" cy="993775"/>
          </a:xfrm>
        </p:spPr>
        <p:txBody>
          <a:bodyPr/>
          <a:lstStyle/>
          <a:p>
            <a:pPr eaLnBrk="1" hangingPunct="1"/>
            <a:r>
              <a:rPr lang="en-GB" altLang="en-US" sz="3600">
                <a:latin typeface="Segoe UI" panose="020B0502040204020203" pitchFamily="34" charset="0"/>
                <a:cs typeface="Segoe UI" panose="020B0502040204020203" pitchFamily="34" charset="0"/>
              </a:rPr>
              <a:t>Climate in the UK</a:t>
            </a:r>
          </a:p>
        </p:txBody>
      </p:sp>
      <p:sp>
        <p:nvSpPr>
          <p:cNvPr id="3" name="Rectangle 2"/>
          <p:cNvSpPr/>
          <p:nvPr/>
        </p:nvSpPr>
        <p:spPr>
          <a:xfrm>
            <a:off x="2273300" y="1627189"/>
            <a:ext cx="7645400" cy="771525"/>
          </a:xfrm>
          <a:prstGeom prst="rect">
            <a:avLst/>
          </a:prstGeom>
          <a:solidFill>
            <a:srgbClr val="FFFFFF"/>
          </a:solidFill>
          <a:ln w="28575" cap="flat">
            <a:solidFill>
              <a:srgbClr val="002060"/>
            </a:solidFill>
            <a:prstDash val="solid"/>
            <a:miter/>
          </a:ln>
        </p:spPr>
        <p:txBody>
          <a:bodyPr lIns="107999" tIns="107999" rIns="107999" bIns="107999" anchor="ctr" anchorCtr="1">
            <a:spAutoFit/>
          </a:bodyPr>
          <a:lstStyle/>
          <a:p>
            <a:pPr algn="ctr">
              <a:defRPr sz="1800" b="0" i="0" u="none" strike="noStrike" kern="0" cap="none" spc="0" baseline="0">
                <a:solidFill>
                  <a:srgbClr val="000000"/>
                </a:solidFill>
                <a:uFillTx/>
              </a:defRPr>
            </a:pPr>
            <a:r>
              <a:rPr lang="en-GB" kern="0">
                <a:solidFill>
                  <a:srgbClr val="013F7C"/>
                </a:solidFill>
                <a:latin typeface="Segoe UI" panose="020B0502040204020203" pitchFamily="34" charset="0"/>
                <a:cs typeface="Segoe UI" panose="020B0502040204020203" pitchFamily="34" charset="0"/>
              </a:rPr>
              <a:t>Compared to the USA, the UK is so small that it has the same climate everywhere, although it is often a bit warmer the further south you go.</a:t>
            </a:r>
          </a:p>
        </p:txBody>
      </p:sp>
      <p:grpSp>
        <p:nvGrpSpPr>
          <p:cNvPr id="15364" name="Group 12"/>
          <p:cNvGrpSpPr>
            <a:grpSpLocks/>
          </p:cNvGrpSpPr>
          <p:nvPr/>
        </p:nvGrpSpPr>
        <p:grpSpPr bwMode="auto">
          <a:xfrm>
            <a:off x="9241487" y="5416550"/>
            <a:ext cx="1146468" cy="1138238"/>
            <a:chOff x="7718183" y="5416649"/>
            <a:chExt cx="1146532" cy="1138236"/>
          </a:xfrm>
        </p:grpSpPr>
        <p:sp>
          <p:nvSpPr>
            <p:cNvPr id="15372" name="Oval 13"/>
            <p:cNvSpPr>
              <a:spLocks/>
            </p:cNvSpPr>
            <p:nvPr/>
          </p:nvSpPr>
          <p:spPr bwMode="auto">
            <a:xfrm>
              <a:off x="7737405" y="5416649"/>
              <a:ext cx="1108079" cy="1108079"/>
            </a:xfrm>
            <a:custGeom>
              <a:avLst/>
              <a:gdLst>
                <a:gd name="T0" fmla="*/ 554040 w 1108079"/>
                <a:gd name="T1" fmla="*/ 0 h 1108079"/>
                <a:gd name="T2" fmla="*/ 1108079 w 1108079"/>
                <a:gd name="T3" fmla="*/ 554040 h 1108079"/>
                <a:gd name="T4" fmla="*/ 554040 w 1108079"/>
                <a:gd name="T5" fmla="*/ 1108079 h 1108079"/>
                <a:gd name="T6" fmla="*/ 0 w 1108079"/>
                <a:gd name="T7" fmla="*/ 554040 h 1108079"/>
                <a:gd name="T8" fmla="*/ 162274 w 1108079"/>
                <a:gd name="T9" fmla="*/ 162274 h 1108079"/>
                <a:gd name="T10" fmla="*/ 162274 w 1108079"/>
                <a:gd name="T11" fmla="*/ 945805 h 1108079"/>
                <a:gd name="T12" fmla="*/ 945805 w 1108079"/>
                <a:gd name="T13" fmla="*/ 945805 h 1108079"/>
                <a:gd name="T14" fmla="*/ 945805 w 1108079"/>
                <a:gd name="T15" fmla="*/ 162274 h 1108079"/>
                <a:gd name="T16" fmla="*/ 17694720 60000 65536"/>
                <a:gd name="T17" fmla="*/ 0 60000 65536"/>
                <a:gd name="T18" fmla="*/ 5898240 60000 65536"/>
                <a:gd name="T19" fmla="*/ 11796480 60000 65536"/>
                <a:gd name="T20" fmla="*/ 17694720 60000 65536"/>
                <a:gd name="T21" fmla="*/ 5898240 60000 65536"/>
                <a:gd name="T22" fmla="*/ 5898240 60000 65536"/>
                <a:gd name="T23" fmla="*/ 17694720 60000 65536"/>
                <a:gd name="T24" fmla="*/ 162274 w 1108079"/>
                <a:gd name="T25" fmla="*/ 162274 h 1108079"/>
                <a:gd name="T26" fmla="*/ 945805 w 1108079"/>
                <a:gd name="T27" fmla="*/ 945805 h 110807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08079" h="1108079">
                  <a:moveTo>
                    <a:pt x="0" y="554040"/>
                  </a:moveTo>
                  <a:lnTo>
                    <a:pt x="0" y="554039"/>
                  </a:lnTo>
                  <a:cubicBezTo>
                    <a:pt x="0" y="860027"/>
                    <a:pt x="248052" y="1108080"/>
                    <a:pt x="554040" y="1108080"/>
                  </a:cubicBezTo>
                  <a:cubicBezTo>
                    <a:pt x="860027" y="1108080"/>
                    <a:pt x="1108080" y="860027"/>
                    <a:pt x="1108080" y="554040"/>
                  </a:cubicBezTo>
                  <a:cubicBezTo>
                    <a:pt x="1108080" y="248052"/>
                    <a:pt x="860027" y="0"/>
                    <a:pt x="554040" y="0"/>
                  </a:cubicBezTo>
                  <a:cubicBezTo>
                    <a:pt x="248052" y="-1"/>
                    <a:pt x="0" y="248052"/>
                    <a:pt x="0" y="554039"/>
                  </a:cubicBezTo>
                  <a:lnTo>
                    <a:pt x="0" y="554040"/>
                  </a:lnTo>
                  <a:close/>
                </a:path>
              </a:pathLst>
            </a:custGeom>
            <a:solidFill>
              <a:srgbClr val="C00000"/>
            </a:solidFill>
            <a:ln>
              <a:noFill/>
            </a:ln>
            <a:extLst>
              <a:ext uri="{91240B29-F687-4F45-9708-019B960494DF}">
                <a14:hiddenLine xmlns:a14="http://schemas.microsoft.com/office/drawing/2010/main" w="9525" cap="flat">
                  <a:solidFill>
                    <a:srgbClr val="000000"/>
                  </a:solidFill>
                  <a:prstDash val="solid"/>
                  <a:round/>
                  <a:headEnd/>
                  <a:tailEnd/>
                </a14:hiddenLine>
              </a:ext>
            </a:extLst>
          </p:spPr>
          <p:txBody>
            <a:bodyPr anchor="ctr" anchorCtr="1"/>
            <a:lstStyle/>
            <a:p>
              <a:pPr eaLnBrk="0" fontAlgn="base" hangingPunct="0">
                <a:spcBef>
                  <a:spcPct val="0"/>
                </a:spcBef>
                <a:spcAft>
                  <a:spcPct val="0"/>
                </a:spcAft>
              </a:pPr>
              <a:endParaRPr lang="en-GB">
                <a:solidFill>
                  <a:prstClr val="black"/>
                </a:solidFill>
                <a:latin typeface="Segoe UI" panose="020B0502040204020203" pitchFamily="34" charset="0"/>
                <a:cs typeface="Segoe UI" panose="020B0502040204020203" pitchFamily="34" charset="0"/>
              </a:endParaRPr>
            </a:p>
          </p:txBody>
        </p:sp>
        <p:pic>
          <p:nvPicPr>
            <p:cNvPr id="15373" name="Picture 14"/>
            <p:cNvPicPr>
              <a:picLocks noChangeAspect="1"/>
            </p:cNvPicPr>
            <p:nvPr/>
          </p:nvPicPr>
          <p:blipFill>
            <a:blip r:embed="rId2">
              <a:grayscl/>
              <a:biLevel thresh="50000"/>
              <a:extLst>
                <a:ext uri="{28A0092B-C50C-407E-A947-70E740481C1C}">
                  <a14:useLocalDpi xmlns:a14="http://schemas.microsoft.com/office/drawing/2010/main" val="0"/>
                </a:ext>
              </a:extLst>
            </a:blip>
            <a:srcRect t="46301"/>
            <a:stretch>
              <a:fillRect/>
            </a:stretch>
          </p:blipFill>
          <p:spPr bwMode="auto">
            <a:xfrm>
              <a:off x="7736656" y="5959236"/>
              <a:ext cx="1109578" cy="595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5374" name="Group 15"/>
            <p:cNvGrpSpPr>
              <a:grpSpLocks/>
            </p:cNvGrpSpPr>
            <p:nvPr/>
          </p:nvGrpSpPr>
          <p:grpSpPr bwMode="auto">
            <a:xfrm>
              <a:off x="7718183" y="5508729"/>
              <a:ext cx="1146532" cy="884234"/>
              <a:chOff x="7718183" y="5508729"/>
              <a:chExt cx="1146532" cy="884234"/>
            </a:xfrm>
          </p:grpSpPr>
          <p:sp>
            <p:nvSpPr>
              <p:cNvPr id="15375" name="Rectangle 16"/>
              <p:cNvSpPr>
                <a:spLocks noChangeArrowheads="1"/>
              </p:cNvSpPr>
              <p:nvPr/>
            </p:nvSpPr>
            <p:spPr bwMode="auto">
              <a:xfrm>
                <a:off x="7718183" y="5508729"/>
                <a:ext cx="1146532"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1200" b="1">
                    <a:solidFill>
                      <a:srgbClr val="FFFFFF"/>
                    </a:solidFill>
                    <a:latin typeface="Segoe UI" panose="020B0502040204020203" pitchFamily="34" charset="0"/>
                    <a:cs typeface="Segoe UI" panose="020B0502040204020203" pitchFamily="34" charset="0"/>
                  </a:rPr>
                  <a:t>Average </a:t>
                </a:r>
                <a:br>
                  <a:rPr lang="en-GB" altLang="en-US" sz="1200" b="1">
                    <a:solidFill>
                      <a:srgbClr val="FFFFFF"/>
                    </a:solidFill>
                    <a:latin typeface="Segoe UI" panose="020B0502040204020203" pitchFamily="34" charset="0"/>
                    <a:cs typeface="Segoe UI" panose="020B0502040204020203" pitchFamily="34" charset="0"/>
                  </a:rPr>
                </a:br>
                <a:r>
                  <a:rPr lang="en-GB" altLang="en-US" sz="1200" b="1">
                    <a:solidFill>
                      <a:srgbClr val="FFFFFF"/>
                    </a:solidFill>
                    <a:latin typeface="Segoe UI" panose="020B0502040204020203" pitchFamily="34" charset="0"/>
                    <a:cs typeface="Segoe UI" panose="020B0502040204020203" pitchFamily="34" charset="0"/>
                  </a:rPr>
                  <a:t>Temperature:</a:t>
                </a:r>
              </a:p>
            </p:txBody>
          </p:sp>
          <p:sp>
            <p:nvSpPr>
              <p:cNvPr id="15376" name="TextBox 7"/>
              <p:cNvSpPr txBox="1">
                <a:spLocks noChangeArrowheads="1"/>
              </p:cNvSpPr>
              <p:nvPr/>
            </p:nvSpPr>
            <p:spPr bwMode="auto">
              <a:xfrm>
                <a:off x="7737405" y="5992913"/>
                <a:ext cx="1108079"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2000" b="1">
                    <a:solidFill>
                      <a:srgbClr val="000000"/>
                    </a:solidFill>
                    <a:latin typeface="Segoe UI" panose="020B0502040204020203" pitchFamily="34" charset="0"/>
                    <a:cs typeface="Segoe UI" panose="020B0502040204020203" pitchFamily="34" charset="0"/>
                  </a:rPr>
                  <a:t>9.3°C</a:t>
                </a:r>
              </a:p>
            </p:txBody>
          </p:sp>
        </p:grpSp>
      </p:grpSp>
      <p:pic>
        <p:nvPicPr>
          <p:cNvPr id="10" name="Picture 19"/>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8518049">
            <a:off x="9186864" y="3357563"/>
            <a:ext cx="796925" cy="79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2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181382">
            <a:off x="9282114" y="3722689"/>
            <a:ext cx="865187" cy="147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3" name="Picture 21"/>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8999987">
            <a:off x="9172576" y="4451351"/>
            <a:ext cx="658813" cy="80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25"/>
          <p:cNvPicPr>
            <a:picLocks noChangeAspect="1"/>
          </p:cNvPicPr>
          <p:nvPr/>
        </p:nvPicPr>
        <p:blipFill>
          <a:blip r:embed="rId6" cstate="print">
            <a:extLst>
              <a:ext uri="{28A0092B-C50C-407E-A947-70E740481C1C}">
                <a14:useLocalDpi xmlns:a14="http://schemas.microsoft.com/office/drawing/2010/main" val="0"/>
              </a:ext>
            </a:extLst>
          </a:blip>
          <a:srcRect b="56371"/>
          <a:stretch>
            <a:fillRect/>
          </a:stretch>
        </p:blipFill>
        <p:spPr bwMode="auto">
          <a:xfrm>
            <a:off x="8843963" y="2284413"/>
            <a:ext cx="18288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26"/>
          <p:cNvSpPr/>
          <p:nvPr/>
        </p:nvSpPr>
        <p:spPr>
          <a:xfrm>
            <a:off x="2270125" y="2705101"/>
            <a:ext cx="7272338" cy="2030413"/>
          </a:xfrm>
          <a:prstGeom prst="rect">
            <a:avLst/>
          </a:prstGeom>
          <a:noFill/>
          <a:ln cap="flat">
            <a:noFill/>
            <a:prstDash val="solid"/>
          </a:ln>
        </p:spPr>
        <p:txBody>
          <a:bodyPr>
            <a:spAutoFit/>
          </a:bodyPr>
          <a:lstStyle/>
          <a:p>
            <a:pPr marL="285750" indent="-285750">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Segoe UI" panose="020B0502040204020203" pitchFamily="34" charset="0"/>
                <a:cs typeface="Segoe UI" panose="020B0502040204020203" pitchFamily="34" charset="0"/>
              </a:rPr>
              <a:t>The UK has warm summers and cool winters. Summers are</a:t>
            </a:r>
            <a:br>
              <a:rPr lang="en-GB" kern="0">
                <a:solidFill>
                  <a:srgbClr val="013F7C"/>
                </a:solidFill>
                <a:latin typeface="Segoe UI" panose="020B0502040204020203" pitchFamily="34" charset="0"/>
                <a:cs typeface="Segoe UI" panose="020B0502040204020203" pitchFamily="34" charset="0"/>
              </a:rPr>
            </a:br>
            <a:r>
              <a:rPr lang="en-GB" kern="0">
                <a:solidFill>
                  <a:srgbClr val="013F7C"/>
                </a:solidFill>
                <a:latin typeface="Segoe UI" panose="020B0502040204020203" pitchFamily="34" charset="0"/>
                <a:cs typeface="Segoe UI" panose="020B0502040204020203" pitchFamily="34" charset="0"/>
              </a:rPr>
              <a:t>cooler than others in Europe but winters are milder.</a:t>
            </a:r>
          </a:p>
          <a:p>
            <a:pPr marL="285750" indent="-285750">
              <a:buSzPct val="100000"/>
              <a:buFont typeface="Arial" pitchFamily="34"/>
              <a:buChar char="•"/>
              <a:defRPr sz="1800" b="0" i="0" u="none" strike="noStrike" kern="0" cap="none" spc="0" baseline="0">
                <a:solidFill>
                  <a:srgbClr val="000000"/>
                </a:solidFill>
                <a:uFillTx/>
              </a:defRPr>
            </a:pPr>
            <a:endParaRPr lang="en-GB" kern="0">
              <a:solidFill>
                <a:srgbClr val="013F7C"/>
              </a:solidFill>
              <a:latin typeface="Segoe UI" panose="020B0502040204020203" pitchFamily="34" charset="0"/>
              <a:cs typeface="Segoe UI" panose="020B0502040204020203" pitchFamily="34" charset="0"/>
            </a:endParaRPr>
          </a:p>
          <a:p>
            <a:pPr marL="285750" indent="-285750">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Segoe UI" panose="020B0502040204020203" pitchFamily="34" charset="0"/>
                <a:cs typeface="Segoe UI" panose="020B0502040204020203" pitchFamily="34" charset="0"/>
              </a:rPr>
              <a:t>July and August are the warmest months in the UK.</a:t>
            </a:r>
          </a:p>
          <a:p>
            <a:pPr marL="285750" indent="-285750">
              <a:buSzPct val="100000"/>
              <a:buFont typeface="Arial" pitchFamily="34"/>
              <a:buChar char="•"/>
              <a:defRPr sz="1800" b="0" i="0" u="none" strike="noStrike" kern="0" cap="none" spc="0" baseline="0">
                <a:solidFill>
                  <a:srgbClr val="000000"/>
                </a:solidFill>
                <a:uFillTx/>
              </a:defRPr>
            </a:pPr>
            <a:endParaRPr lang="en-GB" kern="0">
              <a:solidFill>
                <a:srgbClr val="013F7C"/>
              </a:solidFill>
              <a:latin typeface="Segoe UI" panose="020B0502040204020203" pitchFamily="34" charset="0"/>
              <a:cs typeface="Segoe UI" panose="020B0502040204020203" pitchFamily="34" charset="0"/>
            </a:endParaRPr>
          </a:p>
          <a:p>
            <a:pPr marL="285750" indent="-285750">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Segoe UI" panose="020B0502040204020203" pitchFamily="34" charset="0"/>
                <a:cs typeface="Segoe UI" panose="020B0502040204020203" pitchFamily="34" charset="0"/>
              </a:rPr>
              <a:t>January and February are the coldest months.</a:t>
            </a:r>
            <a:br>
              <a:rPr lang="en-GB" kern="0">
                <a:solidFill>
                  <a:srgbClr val="013F7C"/>
                </a:solidFill>
                <a:latin typeface="Segoe UI" panose="020B0502040204020203" pitchFamily="34" charset="0"/>
                <a:cs typeface="Segoe UI" panose="020B0502040204020203" pitchFamily="34" charset="0"/>
              </a:rPr>
            </a:br>
            <a:endParaRPr lang="en-GB" kern="0">
              <a:solidFill>
                <a:srgbClr val="013F7C"/>
              </a:solidFill>
              <a:latin typeface="Segoe UI" panose="020B0502040204020203" pitchFamily="34" charset="0"/>
              <a:cs typeface="Segoe UI" panose="020B0502040204020203" pitchFamily="34" charset="0"/>
            </a:endParaRPr>
          </a:p>
        </p:txBody>
      </p:sp>
      <p:pic>
        <p:nvPicPr>
          <p:cNvPr id="15370" name="Picture 27"/>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601788" y="4735514"/>
            <a:ext cx="2051050" cy="206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28"/>
          <p:cNvSpPr/>
          <p:nvPr/>
        </p:nvSpPr>
        <p:spPr>
          <a:xfrm>
            <a:off x="3659188" y="4589464"/>
            <a:ext cx="4572000" cy="923925"/>
          </a:xfrm>
          <a:prstGeom prst="rect">
            <a:avLst/>
          </a:prstGeom>
          <a:noFill/>
          <a:ln cap="flat">
            <a:noFill/>
            <a:prstDash val="solid"/>
          </a:ln>
        </p:spPr>
        <p:txBody>
          <a:bodyPr>
            <a:spAutoFit/>
          </a:bodyPr>
          <a:lstStyle/>
          <a:p>
            <a:pPr marL="285750" indent="-285750">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Segoe UI" panose="020B0502040204020203" pitchFamily="34" charset="0"/>
                <a:cs typeface="Segoe UI" panose="020B0502040204020203" pitchFamily="34" charset="0"/>
              </a:rPr>
              <a:t>The west of the UK is the wettest.</a:t>
            </a:r>
          </a:p>
          <a:p>
            <a:pPr marL="285750" indent="-285750">
              <a:buSzPct val="100000"/>
              <a:buFont typeface="Arial" pitchFamily="34"/>
              <a:buChar char="•"/>
              <a:defRPr sz="1800" b="0" i="0" u="none" strike="noStrike" kern="0" cap="none" spc="0" baseline="0">
                <a:solidFill>
                  <a:srgbClr val="000000"/>
                </a:solidFill>
                <a:uFillTx/>
              </a:defRPr>
            </a:pPr>
            <a:endParaRPr lang="en-GB" kern="0">
              <a:solidFill>
                <a:srgbClr val="013F7C"/>
              </a:solidFill>
              <a:latin typeface="Segoe UI" panose="020B0502040204020203" pitchFamily="34" charset="0"/>
              <a:cs typeface="Segoe UI" panose="020B0502040204020203" pitchFamily="34" charset="0"/>
            </a:endParaRPr>
          </a:p>
          <a:p>
            <a:pPr marL="285750" indent="-285750">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Segoe UI" panose="020B0502040204020203" pitchFamily="34" charset="0"/>
                <a:cs typeface="Segoe UI" panose="020B0502040204020203" pitchFamily="34" charset="0"/>
              </a:rPr>
              <a:t>It rains throughout the year.</a:t>
            </a:r>
          </a:p>
        </p:txBody>
      </p:sp>
      <p:sp>
        <p:nvSpPr>
          <p:cNvPr id="17" name="TextBox 16">
            <a:extLst>
              <a:ext uri="{FF2B5EF4-FFF2-40B4-BE49-F238E27FC236}">
                <a16:creationId xmlns:a16="http://schemas.microsoft.com/office/drawing/2014/main" id="{113DD0FB-06C0-4EBD-B150-F0C3288B9300}"/>
              </a:ext>
            </a:extLst>
          </p:cNvPr>
          <p:cNvSpPr txBox="1"/>
          <p:nvPr/>
        </p:nvSpPr>
        <p:spPr>
          <a:xfrm>
            <a:off x="11904785" y="0"/>
            <a:ext cx="287215" cy="369332"/>
          </a:xfrm>
          <a:prstGeom prst="rect">
            <a:avLst/>
          </a:prstGeom>
          <a:noFill/>
        </p:spPr>
        <p:txBody>
          <a:bodyPr wrap="square" rtlCol="0">
            <a:spAutoFit/>
          </a:bodyPr>
          <a:lstStyle/>
          <a:p>
            <a:r>
              <a:rPr lang="en-GB" dirty="0" smtClean="0">
                <a:solidFill>
                  <a:schemeClr val="bg1"/>
                </a:solidFill>
              </a:rPr>
              <a:t>4</a:t>
            </a:r>
            <a:endParaRPr lang="en-GB" dirty="0">
              <a:solidFill>
                <a:schemeClr val="bg1"/>
              </a:solidFill>
            </a:endParaRPr>
          </a:p>
        </p:txBody>
      </p:sp>
    </p:spTree>
    <p:extLst>
      <p:ext uri="{BB962C8B-B14F-4D97-AF65-F5344CB8AC3E}">
        <p14:creationId xmlns:p14="http://schemas.microsoft.com/office/powerpoint/2010/main" val="3168721406"/>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8" presetClass="emph" presetSubtype="0" fill="hold" nodeType="withEffect">
                                  <p:stCondLst>
                                    <p:cond delay="0"/>
                                  </p:stCondLst>
                                  <p:childTnLst>
                                    <p:animRot by="21600000">
                                      <p:cBhvr>
                                        <p:cTn id="9" dur="2000" fill="hold"/>
                                        <p:tgtEl>
                                          <p:spTgt spid="10"/>
                                        </p:tgtEl>
                                        <p:attrNameLst>
                                          <p:attrName>r</p:attrName>
                                        </p:attrNameLst>
                                      </p:cBhvr>
                                    </p:animRot>
                                  </p:childTnLst>
                                </p:cTn>
                              </p:par>
                              <p:par>
                                <p:cTn id="10" presetID="0" presetClass="path" presetSubtype="0" accel="50000" decel="50000" fill="hold" nodeType="withEffect">
                                  <p:stCondLst>
                                    <p:cond delay="0"/>
                                  </p:stCondLst>
                                  <p:childTnLst>
                                    <p:animMotion origin="layout" path="M -0.00677 -0.59792 L -0.00677 -0.59792 C -0.0059 -0.59399 -0.00486 -0.59005 -0.00399 -0.58612 C -0.00347 -0.58449 -0.00347 -0.58264 -0.00295 -0.58102 C -0.00243 -0.57963 -0.00156 -0.57848 -0.00104 -0.57709 C -0.00052 -0.57593 -0.00052 -0.57477 -3.61111E-6 -0.57338 C 0.00139 -0.56875 0.00191 -0.56829 0.00382 -0.56436 C 0.0059 -0.55348 0.00313 -0.56459 0.00764 -0.55533 C 0.00833 -0.55417 0.00833 -0.55278 0.00868 -0.55139 C 0.0092 -0.54954 0.00972 -0.54792 0.01059 -0.5463 C 0.01146 -0.54468 0.0125 -0.54375 0.01354 -0.54237 C 0.01476 -0.53889 0.01632 -0.53565 0.01736 -0.53195 C 0.01806 -0.52987 0.01858 -0.52755 0.01927 -0.52547 C 0.01979 -0.52408 0.02083 -0.52315 0.02136 -0.52176 C 0.0257 -0.50973 0.02049 -0.52014 0.02622 -0.50996 C 0.02813 -0.49931 0.0257 -0.50996 0.02899 -0.50093 C 0.02969 -0.49908 0.03073 -0.49352 0.03108 -0.4919 C 0.03073 -0.48241 0.03056 -0.47292 0.03004 -0.46343 C 0.02986 -0.46204 0.02934 -0.46088 0.02899 -0.45949 C 0.02865 -0.45695 0.02865 -0.45417 0.02813 -0.45162 C 0.02778 -0.45024 0.02674 -0.44931 0.02622 -0.44792 C 0.02483 -0.44445 0.02396 -0.44051 0.02222 -0.4375 C 0.02136 -0.43588 0.02031 -0.43403 0.01927 -0.43241 C 0.01875 -0.43149 0.01788 -0.43079 0.01736 -0.42963 C 0.01285 -0.4213 0.01597 -0.4257 0.0125 -0.41806 C 0.01129 -0.41551 0.0099 -0.41297 0.00868 -0.41042 C 0.0059 -0.40463 0.00747 -0.40764 0.00382 -0.40116 C 0.00122 -0.3875 0.00469 -0.40371 0.00087 -0.39213 C -0.00104 -0.38612 -0.00104 -0.38403 -0.00208 -0.37801 C -0.00226 -0.37616 -0.0026 -0.37454 -0.00295 -0.37269 C -0.0026 -0.36459 -0.0026 -0.35625 -0.00208 -0.34815 C -0.00191 -0.34676 -0.00121 -0.34561 -0.00104 -0.34422 C -0.00052 -0.34121 -0.00035 -0.3382 -3.61111E-6 -0.33519 C 0.00278 -0.29607 -0.00069 -0.33565 0.00191 -0.30811 C 0.00226 -0.3007 0.00278 -0.29329 0.00278 -0.28612 C 0.00278 -0.28264 0.00156 -0.25116 0.00087 -0.24468 C 0.0007 -0.24329 0.00017 -0.24213 -3.61111E-6 -0.24074 C -0.00052 -0.2382 -0.00087 -0.23565 -0.00104 -0.23287 C -0.00139 -0.22778 -0.00174 -0.22269 -0.00208 -0.21737 C -0.00174 -0.19977 -0.00121 -0.18195 -0.00104 -0.16436 C -3.61111E-6 -0.06112 -3.61111E-6 -0.06158 -3.61111E-6 -7.40741E-7 " pathEditMode="relative" ptsTypes="AAAAAAAAAAAAAAAAAAAAAAAAAAAAAAAAAAAAAAAAA">
                                      <p:cBhvr>
                                        <p:cTn id="11" dur="2000" fill="hold"/>
                                        <p:tgtEl>
                                          <p:spTgt spid="10"/>
                                        </p:tgtEl>
                                        <p:attrNameLst>
                                          <p:attrName>ppt_x</p:attrName>
                                          <p:attrName>ppt_y</p:attrName>
                                        </p:attrNameLst>
                                      </p:cBhvr>
                                    </p:animMotion>
                                  </p:childTnLst>
                                </p:cTn>
                              </p:par>
                              <p:par>
                                <p:cTn id="12" presetID="10" presetClass="entr" presetSubtype="0" fill="hold" nodeType="withEffect">
                                  <p:stCondLst>
                                    <p:cond delay="750"/>
                                  </p:stCondLst>
                                  <p:childTnLst>
                                    <p:set>
                                      <p:cBhvr>
                                        <p:cTn id="13" dur="1" fill="hold">
                                          <p:stCondLst>
                                            <p:cond delay="0"/>
                                          </p:stCondLst>
                                        </p:cTn>
                                        <p:tgtEl>
                                          <p:spTgt spid="14342"/>
                                        </p:tgtEl>
                                        <p:attrNameLst>
                                          <p:attrName>style.visibility</p:attrName>
                                        </p:attrNameLst>
                                      </p:cBhvr>
                                      <p:to>
                                        <p:strVal val="visible"/>
                                      </p:to>
                                    </p:set>
                                    <p:animEffect transition="in" filter="fade">
                                      <p:cBhvr>
                                        <p:cTn id="14" dur="500"/>
                                        <p:tgtEl>
                                          <p:spTgt spid="14342"/>
                                        </p:tgtEl>
                                      </p:cBhvr>
                                    </p:animEffect>
                                  </p:childTnLst>
                                </p:cTn>
                              </p:par>
                              <p:par>
                                <p:cTn id="15" presetID="8" presetClass="emph" presetSubtype="0" fill="hold" nodeType="withEffect">
                                  <p:stCondLst>
                                    <p:cond delay="750"/>
                                  </p:stCondLst>
                                  <p:childTnLst>
                                    <p:animRot by="21600000">
                                      <p:cBhvr>
                                        <p:cTn id="16" dur="2000" fill="hold"/>
                                        <p:tgtEl>
                                          <p:spTgt spid="14342"/>
                                        </p:tgtEl>
                                        <p:attrNameLst>
                                          <p:attrName>r</p:attrName>
                                        </p:attrNameLst>
                                      </p:cBhvr>
                                    </p:animRot>
                                  </p:childTnLst>
                                </p:cTn>
                              </p:par>
                              <p:par>
                                <p:cTn id="17" presetID="0" presetClass="path" presetSubtype="0" accel="50000" decel="50000" fill="hold" nodeType="withEffect">
                                  <p:stCondLst>
                                    <p:cond delay="750"/>
                                  </p:stCondLst>
                                  <p:childTnLst>
                                    <p:animMotion origin="layout" path="M -0.00677 -0.59792 L -0.00677 -0.59768 C -0.0059 -0.59398 -0.00486 -0.59004 -0.00399 -0.58611 C -0.00347 -0.58449 -0.00347 -0.58264 -0.00295 -0.58102 C -0.00243 -0.57963 -0.00156 -0.57847 -0.00104 -0.57708 C -0.00052 -0.57592 -0.00052 -0.57477 2.77778E-7 -0.57338 C 0.00139 -0.56875 0.00191 -0.56829 0.00382 -0.56435 C 0.0059 -0.55347 0.00312 -0.56458 0.00764 -0.55532 C 0.00833 -0.55417 0.00833 -0.55278 0.00868 -0.55139 C 0.0092 -0.54954 0.00972 -0.54792 0.01059 -0.54629 C 0.01146 -0.54467 0.0125 -0.54375 0.01354 -0.54236 C 0.01476 -0.53889 0.01632 -0.53565 0.01736 -0.53194 C 0.01806 -0.52986 0.01858 -0.52754 0.01927 -0.52546 C 0.01979 -0.52407 0.02083 -0.52315 0.02135 -0.52176 C 0.02569 -0.50972 0.02049 -0.52014 0.02622 -0.50995 C 0.02812 -0.4993 0.02569 -0.50995 0.02899 -0.50092 C 0.02969 -0.49907 0.03073 -0.49352 0.03108 -0.4919 C 0.03073 -0.48241 0.03056 -0.47292 0.03003 -0.46342 C 0.02986 -0.46204 0.02934 -0.46088 0.02899 -0.45949 C 0.02865 -0.45694 0.02865 -0.45417 0.02812 -0.45162 C 0.02778 -0.45023 0.02674 -0.4493 0.02622 -0.44792 C 0.02483 -0.44444 0.02396 -0.44051 0.02222 -0.4375 C 0.02135 -0.43611 0.02031 -0.43403 0.01927 -0.43241 C 0.01875 -0.43148 0.01788 -0.43079 0.01736 -0.42963 C 0.01285 -0.42129 0.01597 -0.42569 0.0125 -0.41805 C 0.01128 -0.41551 0.0099 -0.41296 0.00868 -0.41042 C 0.0059 -0.40463 0.00747 -0.40764 0.00382 -0.40116 C 0.00122 -0.3875 0.00469 -0.4037 0.00087 -0.39213 C -0.00104 -0.38611 -0.00104 -0.38403 -0.00208 -0.37801 C -0.00226 -0.37616 -0.0026 -0.37454 -0.00295 -0.37268 C -0.0026 -0.36458 -0.0026 -0.35625 -0.00208 -0.34815 C -0.00191 -0.34676 -0.00122 -0.3456 -0.00104 -0.34421 C -0.00052 -0.3412 -0.00035 -0.33819 2.77778E-7 -0.33518 C 0.00278 -0.29606 -0.00069 -0.33565 0.00191 -0.3081 C 0.00226 -0.30069 0.00278 -0.29329 0.00278 -0.28611 C 0.00278 -0.28264 0.00156 -0.25116 0.00087 -0.24467 C 0.00069 -0.24329 0.00017 -0.24213 2.77778E-7 -0.24074 C -0.00052 -0.23819 -0.00087 -0.23565 -0.00104 -0.23287 C -0.00139 -0.22778 -0.00174 -0.22268 -0.00208 -0.21736 C -0.00174 -0.19977 -0.00122 -0.18217 -0.00104 -0.16435 C 2.77778E-7 -0.06111 2.77778E-7 -0.06157 2.77778E-7 -1.48148E-6 " pathEditMode="relative" rAng="0" ptsTypes="AAAAAAAAAAAAAAAAAAAAAAAAAAAAAAAAAAAAAAAAA">
                                      <p:cBhvr>
                                        <p:cTn id="18" dur="2000" fill="hold"/>
                                        <p:tgtEl>
                                          <p:spTgt spid="14342"/>
                                        </p:tgtEl>
                                        <p:attrNameLst>
                                          <p:attrName>ppt_x</p:attrName>
                                          <p:attrName>ppt_y</p:attrName>
                                        </p:attrNameLst>
                                      </p:cBhvr>
                                      <p:rCtr x="1892" y="29884"/>
                                    </p:animMotion>
                                  </p:childTnLst>
                                </p:cTn>
                              </p:par>
                              <p:par>
                                <p:cTn id="19" presetID="10" presetClass="entr" presetSubtype="0" fill="hold" nodeType="withEffect">
                                  <p:stCondLst>
                                    <p:cond delay="1500"/>
                                  </p:stCondLst>
                                  <p:childTnLst>
                                    <p:set>
                                      <p:cBhvr>
                                        <p:cTn id="20" dur="1" fill="hold">
                                          <p:stCondLst>
                                            <p:cond delay="0"/>
                                          </p:stCondLst>
                                        </p:cTn>
                                        <p:tgtEl>
                                          <p:spTgt spid="14343"/>
                                        </p:tgtEl>
                                        <p:attrNameLst>
                                          <p:attrName>style.visibility</p:attrName>
                                        </p:attrNameLst>
                                      </p:cBhvr>
                                      <p:to>
                                        <p:strVal val="visible"/>
                                      </p:to>
                                    </p:set>
                                    <p:animEffect transition="in" filter="fade">
                                      <p:cBhvr>
                                        <p:cTn id="21" dur="500"/>
                                        <p:tgtEl>
                                          <p:spTgt spid="14343"/>
                                        </p:tgtEl>
                                      </p:cBhvr>
                                    </p:animEffect>
                                  </p:childTnLst>
                                </p:cTn>
                              </p:par>
                              <p:par>
                                <p:cTn id="22" presetID="8" presetClass="emph" presetSubtype="0" fill="hold" nodeType="withEffect">
                                  <p:stCondLst>
                                    <p:cond delay="1500"/>
                                  </p:stCondLst>
                                  <p:childTnLst>
                                    <p:animRot by="21600000">
                                      <p:cBhvr>
                                        <p:cTn id="23" dur="1750" fill="hold"/>
                                        <p:tgtEl>
                                          <p:spTgt spid="14343"/>
                                        </p:tgtEl>
                                        <p:attrNameLst>
                                          <p:attrName>r</p:attrName>
                                        </p:attrNameLst>
                                      </p:cBhvr>
                                    </p:animRot>
                                  </p:childTnLst>
                                </p:cTn>
                              </p:par>
                              <p:par>
                                <p:cTn id="24" presetID="0" presetClass="path" presetSubtype="0" accel="50000" decel="50000" fill="hold" nodeType="withEffect">
                                  <p:stCondLst>
                                    <p:cond delay="1500"/>
                                  </p:stCondLst>
                                  <p:childTnLst>
                                    <p:animMotion origin="layout" path="M -0.00677 -0.73102 L -0.00677 -0.73056 C -0.0059 -0.72616 -0.00486 -0.7213 -0.00399 -0.71644 C -0.00347 -0.71459 -0.00347 -0.71227 -0.00295 -0.71019 C -0.00243 -0.7088 -0.00156 -0.70741 -0.00104 -0.70556 C -0.00052 -0.70417 -0.00052 -0.70278 7.37257E-17 -0.70116 C 0.00139 -0.69537 0.00191 -0.69491 0.00382 -0.69005 C 0.0059 -0.67685 0.00313 -0.69028 0.00764 -0.67917 C 0.00833 -0.67755 0.00833 -0.67616 0.00868 -0.67431 C 0.0092 -0.67199 0.00972 -0.66991 0.01059 -0.66806 C 0.01146 -0.66597 0.0125 -0.66482 0.01354 -0.6632 C 0.01476 -0.65903 0.01632 -0.65509 0.01736 -0.65047 C 0.01806 -0.64792 0.01858 -0.64514 0.01927 -0.64259 C 0.01979 -0.64074 0.02083 -0.63982 0.02135 -0.63797 C 0.02569 -0.62338 0.02049 -0.63611 0.02622 -0.62361 C 0.02813 -0.61065 0.02569 -0.62361 0.02899 -0.6125 C 0.02969 -0.61019 0.03073 -0.60347 0.03108 -0.60162 C 0.03073 -0.58982 0.03056 -0.57824 0.03003 -0.56667 C 0.02986 -0.56505 0.02934 -0.56366 0.02899 -0.56181 C 0.02865 -0.5588 0.02865 -0.55533 0.02813 -0.55232 C 0.02778 -0.55047 0.02674 -0.54954 0.02622 -0.54792 C 0.02483 -0.54352 0.02396 -0.53866 0.02222 -0.53496 C 0.02135 -0.5331 0.02031 -0.53079 0.01927 -0.52871 C 0.01875 -0.52755 0.01788 -0.52685 0.01736 -0.52547 C 0.01285 -0.51551 0.01597 -0.5206 0.0125 -0.51134 C 0.01128 -0.50834 0.0099 -0.50509 0.00868 -0.50185 C 0.0059 -0.49491 0.00747 -0.49861 0.00382 -0.49051 C 0.00122 -0.47384 0.00469 -0.49375 0.00087 -0.47963 C -0.00104 -0.47222 -0.00104 -0.46968 -0.00208 -0.46227 C -0.00226 -0.45996 -0.0026 -0.4581 -0.00295 -0.45579 C -0.0026 -0.44584 -0.0026 -0.43565 -0.00208 -0.4257 C -0.00191 -0.42408 -0.00122 -0.42269 -0.00104 -0.42107 C -0.00052 -0.41736 -0.00035 -0.41366 7.37257E-17 -0.40996 C 0.00278 -0.36204 -0.00069 -0.41042 0.00191 -0.37685 C 0.00226 -0.36783 0.00278 -0.3588 0.00278 -0.35023 C 0.00278 -0.3456 0.00156 -0.30718 0.00087 -0.29931 C 0.00069 -0.29746 0.00017 -0.29607 7.37257E-17 -0.29468 C -0.00052 -0.29144 -0.00087 -0.2882 -0.00104 -0.28472 C -0.00139 -0.27871 -0.00174 -0.27246 -0.00208 -0.26597 C -0.00174 -0.24445 -0.00122 -0.22246 -0.00104 -0.20116 C 7.37257E-17 -0.07477 7.37257E-17 -0.07547 7.37257E-17 2.22222E-6 " pathEditMode="relative" rAng="0" ptsTypes="AAAAAAAAAAAAAAAAAAAAAAAAAAAAAAAAAAAAAAAAA">
                                      <p:cBhvr>
                                        <p:cTn id="25" dur="1750" fill="hold"/>
                                        <p:tgtEl>
                                          <p:spTgt spid="14343"/>
                                        </p:tgtEl>
                                        <p:attrNameLst>
                                          <p:attrName>ppt_x</p:attrName>
                                          <p:attrName>ppt_y</p:attrName>
                                        </p:attrNameLst>
                                      </p:cBhvr>
                                      <p:rCtr x="1892" y="36551"/>
                                    </p:animMotion>
                                  </p:childTnLst>
                                </p:cTn>
                              </p:par>
                            </p:childTnLst>
                          </p:cTn>
                        </p:par>
                        <p:par>
                          <p:cTn id="26" fill="hold" nodeType="afterGroup">
                            <p:stCondLst>
                              <p:cond delay="3250"/>
                            </p:stCondLst>
                            <p:childTnLst>
                              <p:par>
                                <p:cTn id="27" presetID="14" presetClass="entr" presetSubtype="5"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randombar(vertical)">
                                      <p:cBhvr>
                                        <p:cTn id="29"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8"/>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24000" y="4892675"/>
            <a:ext cx="2357438" cy="176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7" name="Picture 30"/>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3903236">
            <a:off x="1018381" y="4423569"/>
            <a:ext cx="1665288"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8" name="Picture 3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3099766">
            <a:off x="1305720" y="4291807"/>
            <a:ext cx="1665287" cy="2362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29"/>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803454">
            <a:off x="9383713" y="3841750"/>
            <a:ext cx="1179512" cy="167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11"/>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501188" y="3778250"/>
            <a:ext cx="1179512" cy="167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9"/>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24813" y="4935538"/>
            <a:ext cx="2717800" cy="182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2" name="Title 20"/>
          <p:cNvSpPr txBox="1">
            <a:spLocks noGrp="1"/>
          </p:cNvSpPr>
          <p:nvPr>
            <p:ph type="title"/>
          </p:nvPr>
        </p:nvSpPr>
        <p:spPr>
          <a:xfrm>
            <a:off x="1981201" y="479426"/>
            <a:ext cx="8220075" cy="993775"/>
          </a:xfrm>
        </p:spPr>
        <p:txBody>
          <a:bodyPr/>
          <a:lstStyle/>
          <a:p>
            <a:pPr eaLnBrk="1" hangingPunct="1"/>
            <a:r>
              <a:rPr lang="en-GB" altLang="en-US" sz="3600">
                <a:latin typeface="Twinkl SemiBold" pitchFamily="2" charset="0"/>
              </a:rPr>
              <a:t>Crops</a:t>
            </a:r>
          </a:p>
        </p:txBody>
      </p:sp>
      <p:sp>
        <p:nvSpPr>
          <p:cNvPr id="9" name="Rectangle 2"/>
          <p:cNvSpPr/>
          <p:nvPr/>
        </p:nvSpPr>
        <p:spPr>
          <a:xfrm>
            <a:off x="2381250" y="1974850"/>
            <a:ext cx="2419350" cy="495300"/>
          </a:xfrm>
          <a:prstGeom prst="rect">
            <a:avLst/>
          </a:prstGeom>
          <a:solidFill>
            <a:srgbClr val="FFFFFF"/>
          </a:solidFill>
          <a:ln w="28575" cap="flat">
            <a:solidFill>
              <a:srgbClr val="002060"/>
            </a:solidFill>
            <a:prstDash val="solid"/>
            <a:miter/>
          </a:ln>
        </p:spPr>
        <p:txBody>
          <a:bodyPr lIns="107999" tIns="107999" rIns="107999" bIns="107999" anchor="ctr" anchorCtr="1">
            <a:spAutoFit/>
          </a:bodyPr>
          <a:lstStyle/>
          <a:p>
            <a:pPr>
              <a:defRPr sz="1800" b="0" i="0" u="none" strike="noStrike" kern="0" cap="none" spc="0" baseline="0">
                <a:solidFill>
                  <a:srgbClr val="000000"/>
                </a:solidFill>
                <a:uFillTx/>
              </a:defRPr>
            </a:pPr>
            <a:r>
              <a:rPr lang="en-GB" kern="0">
                <a:solidFill>
                  <a:srgbClr val="013F7C"/>
                </a:solidFill>
                <a:latin typeface="Segoe UI" panose="020B0502040204020203" pitchFamily="34" charset="0"/>
                <a:cs typeface="Segoe UI" panose="020B0502040204020203" pitchFamily="34" charset="0"/>
              </a:rPr>
              <a:t>Grown in the UK</a:t>
            </a:r>
          </a:p>
        </p:txBody>
      </p:sp>
      <p:sp>
        <p:nvSpPr>
          <p:cNvPr id="10" name="Rectangle 2"/>
          <p:cNvSpPr/>
          <p:nvPr/>
        </p:nvSpPr>
        <p:spPr>
          <a:xfrm>
            <a:off x="2566989" y="2701926"/>
            <a:ext cx="2149475" cy="2030413"/>
          </a:xfrm>
          <a:prstGeom prst="rect">
            <a:avLst/>
          </a:prstGeom>
          <a:noFill/>
          <a:ln cap="flat">
            <a:noFill/>
            <a:prstDash val="solid"/>
          </a:ln>
        </p:spPr>
        <p:txBody>
          <a:bodyPr>
            <a:spAutoFit/>
          </a:bodyPr>
          <a:lstStyle/>
          <a:p>
            <a:pPr marL="285750" indent="-285750">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Segoe UI" panose="020B0502040204020203" pitchFamily="34" charset="0"/>
                <a:cs typeface="Segoe UI" panose="020B0502040204020203" pitchFamily="34" charset="0"/>
              </a:rPr>
              <a:t>wheat</a:t>
            </a:r>
          </a:p>
          <a:p>
            <a:pPr marL="285750" indent="-285750">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Segoe UI" panose="020B0502040204020203" pitchFamily="34" charset="0"/>
                <a:cs typeface="Segoe UI" panose="020B0502040204020203" pitchFamily="34" charset="0"/>
              </a:rPr>
              <a:t>barley</a:t>
            </a:r>
          </a:p>
          <a:p>
            <a:pPr marL="285750" indent="-285750">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Segoe UI" panose="020B0502040204020203" pitchFamily="34" charset="0"/>
                <a:cs typeface="Segoe UI" panose="020B0502040204020203" pitchFamily="34" charset="0"/>
              </a:rPr>
              <a:t>oats</a:t>
            </a:r>
          </a:p>
          <a:p>
            <a:pPr marL="285750" indent="-285750">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Segoe UI" panose="020B0502040204020203" pitchFamily="34" charset="0"/>
                <a:cs typeface="Segoe UI" panose="020B0502040204020203" pitchFamily="34" charset="0"/>
              </a:rPr>
              <a:t>potatoes</a:t>
            </a:r>
          </a:p>
          <a:p>
            <a:pPr marL="285750" indent="-285750">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Segoe UI" panose="020B0502040204020203" pitchFamily="34" charset="0"/>
                <a:cs typeface="Segoe UI" panose="020B0502040204020203" pitchFamily="34" charset="0"/>
              </a:rPr>
              <a:t>sugar beet</a:t>
            </a:r>
          </a:p>
          <a:p>
            <a:pPr marL="285750" indent="-285750">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Segoe UI" panose="020B0502040204020203" pitchFamily="34" charset="0"/>
                <a:cs typeface="Segoe UI" panose="020B0502040204020203" pitchFamily="34" charset="0"/>
              </a:rPr>
              <a:t>vegetables</a:t>
            </a:r>
          </a:p>
          <a:p>
            <a:pPr marL="285750" indent="-285750">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Segoe UI" panose="020B0502040204020203" pitchFamily="34" charset="0"/>
                <a:cs typeface="Segoe UI" panose="020B0502040204020203" pitchFamily="34" charset="0"/>
              </a:rPr>
              <a:t>oilseed rape</a:t>
            </a:r>
          </a:p>
        </p:txBody>
      </p:sp>
      <p:sp>
        <p:nvSpPr>
          <p:cNvPr id="11" name="Rectangle 2"/>
          <p:cNvSpPr/>
          <p:nvPr/>
        </p:nvSpPr>
        <p:spPr>
          <a:xfrm>
            <a:off x="7426325" y="1974850"/>
            <a:ext cx="2419350" cy="495300"/>
          </a:xfrm>
          <a:prstGeom prst="rect">
            <a:avLst/>
          </a:prstGeom>
          <a:solidFill>
            <a:srgbClr val="FFFFFF"/>
          </a:solidFill>
          <a:ln w="28575" cap="flat">
            <a:solidFill>
              <a:srgbClr val="002060"/>
            </a:solidFill>
            <a:prstDash val="solid"/>
            <a:miter/>
          </a:ln>
        </p:spPr>
        <p:txBody>
          <a:bodyPr lIns="107999" tIns="107999" rIns="107999" bIns="107999" anchor="ctr" anchorCtr="1">
            <a:spAutoFit/>
          </a:bodyPr>
          <a:lstStyle/>
          <a:p>
            <a:pPr>
              <a:defRPr sz="1800" b="0" i="0" u="none" strike="noStrike" kern="0" cap="none" spc="0" baseline="0">
                <a:solidFill>
                  <a:srgbClr val="000000"/>
                </a:solidFill>
                <a:uFillTx/>
              </a:defRPr>
            </a:pPr>
            <a:r>
              <a:rPr lang="en-GB" kern="0">
                <a:solidFill>
                  <a:srgbClr val="013F7C"/>
                </a:solidFill>
                <a:latin typeface="Segoe UI" panose="020B0502040204020203" pitchFamily="34" charset="0"/>
                <a:cs typeface="Segoe UI" panose="020B0502040204020203" pitchFamily="34" charset="0"/>
              </a:rPr>
              <a:t>Grown in the USA</a:t>
            </a:r>
          </a:p>
        </p:txBody>
      </p:sp>
      <p:sp>
        <p:nvSpPr>
          <p:cNvPr id="12" name="Rectangle 22"/>
          <p:cNvSpPr/>
          <p:nvPr/>
        </p:nvSpPr>
        <p:spPr>
          <a:xfrm>
            <a:off x="7732714" y="2698750"/>
            <a:ext cx="1824037" cy="1754188"/>
          </a:xfrm>
          <a:prstGeom prst="rect">
            <a:avLst/>
          </a:prstGeom>
          <a:noFill/>
          <a:ln cap="flat">
            <a:noFill/>
            <a:prstDash val="solid"/>
          </a:ln>
        </p:spPr>
        <p:txBody>
          <a:bodyPr>
            <a:spAutoFit/>
          </a:bodyPr>
          <a:lstStyle/>
          <a:p>
            <a:pPr marL="285750" indent="-285750">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Segoe UI" panose="020B0502040204020203" pitchFamily="34" charset="0"/>
                <a:cs typeface="Segoe UI" panose="020B0502040204020203" pitchFamily="34" charset="0"/>
              </a:rPr>
              <a:t>corn</a:t>
            </a:r>
          </a:p>
          <a:p>
            <a:pPr marL="285750" indent="-285750">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Segoe UI" panose="020B0502040204020203" pitchFamily="34" charset="0"/>
                <a:cs typeface="Segoe UI" panose="020B0502040204020203" pitchFamily="34" charset="0"/>
              </a:rPr>
              <a:t>soya beans</a:t>
            </a:r>
          </a:p>
          <a:p>
            <a:pPr marL="285750" indent="-285750">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Segoe UI" panose="020B0502040204020203" pitchFamily="34" charset="0"/>
                <a:cs typeface="Segoe UI" panose="020B0502040204020203" pitchFamily="34" charset="0"/>
              </a:rPr>
              <a:t>wheat</a:t>
            </a:r>
          </a:p>
          <a:p>
            <a:pPr marL="285750" indent="-285750">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Segoe UI" panose="020B0502040204020203" pitchFamily="34" charset="0"/>
                <a:cs typeface="Segoe UI" panose="020B0502040204020203" pitchFamily="34" charset="0"/>
              </a:rPr>
              <a:t>alfalfa</a:t>
            </a:r>
          </a:p>
          <a:p>
            <a:pPr marL="285750" indent="-285750">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Segoe UI" panose="020B0502040204020203" pitchFamily="34" charset="0"/>
                <a:cs typeface="Segoe UI" panose="020B0502040204020203" pitchFamily="34" charset="0"/>
              </a:rPr>
              <a:t>cotton</a:t>
            </a:r>
          </a:p>
          <a:p>
            <a:pPr marL="285750" indent="-285750">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Segoe UI" panose="020B0502040204020203" pitchFamily="34" charset="0"/>
                <a:cs typeface="Segoe UI" panose="020B0502040204020203" pitchFamily="34" charset="0"/>
              </a:rPr>
              <a:t>hay</a:t>
            </a:r>
          </a:p>
        </p:txBody>
      </p:sp>
      <p:pic>
        <p:nvPicPr>
          <p:cNvPr id="16397" name="Picture 4"/>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291014" y="2054226"/>
            <a:ext cx="3355975" cy="443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8" name="Picture 5"/>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388953">
            <a:off x="7737476" y="5341939"/>
            <a:ext cx="1273175"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9" name="Picture 10"/>
          <p:cNvPicPr>
            <a:picLocks noChangeAspect="1"/>
          </p:cNvPicPr>
          <p:nvPr/>
        </p:nvPicPr>
        <p:blipFill>
          <a:blip r:embed="rId8" cstate="print">
            <a:extLst>
              <a:ext uri="{28A0092B-C50C-407E-A947-70E740481C1C}">
                <a14:useLocalDpi xmlns:a14="http://schemas.microsoft.com/office/drawing/2010/main" val="0"/>
              </a:ext>
            </a:extLst>
          </a:blip>
          <a:srcRect r="8429"/>
          <a:stretch>
            <a:fillRect/>
          </a:stretch>
        </p:blipFill>
        <p:spPr bwMode="auto">
          <a:xfrm>
            <a:off x="8586788" y="4508500"/>
            <a:ext cx="2081212" cy="224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00" name="Picture 23"/>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479550" y="4932363"/>
            <a:ext cx="4292600" cy="197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01" name="Picture 7"/>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889125" y="6034088"/>
            <a:ext cx="1487488"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84405390"/>
      </p:ext>
    </p:extLst>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0"/>
          <p:cNvSpPr txBox="1">
            <a:spLocks noGrp="1"/>
          </p:cNvSpPr>
          <p:nvPr>
            <p:ph type="title"/>
          </p:nvPr>
        </p:nvSpPr>
        <p:spPr>
          <a:xfrm>
            <a:off x="1981201" y="479426"/>
            <a:ext cx="8220075" cy="993775"/>
          </a:xfrm>
        </p:spPr>
        <p:txBody>
          <a:bodyPr/>
          <a:lstStyle/>
          <a:p>
            <a:pPr eaLnBrk="1" hangingPunct="1"/>
            <a:r>
              <a:rPr lang="en-GB" altLang="en-US" sz="3600">
                <a:latin typeface="Segoe UI" panose="020B0502040204020203" pitchFamily="34" charset="0"/>
                <a:cs typeface="Segoe UI" panose="020B0502040204020203" pitchFamily="34" charset="0"/>
              </a:rPr>
              <a:t>American Animals</a:t>
            </a:r>
          </a:p>
        </p:txBody>
      </p:sp>
      <p:sp>
        <p:nvSpPr>
          <p:cNvPr id="3" name="Rectangle 2"/>
          <p:cNvSpPr/>
          <p:nvPr/>
        </p:nvSpPr>
        <p:spPr>
          <a:xfrm>
            <a:off x="2282826" y="1473200"/>
            <a:ext cx="7616825" cy="495300"/>
          </a:xfrm>
          <a:prstGeom prst="rect">
            <a:avLst/>
          </a:prstGeom>
          <a:solidFill>
            <a:srgbClr val="FFFFFF"/>
          </a:solidFill>
          <a:ln w="28575" cap="flat">
            <a:solidFill>
              <a:srgbClr val="002060"/>
            </a:solidFill>
            <a:prstDash val="solid"/>
            <a:miter/>
          </a:ln>
        </p:spPr>
        <p:txBody>
          <a:bodyPr lIns="107999" tIns="107999" rIns="107999" bIns="107999" anchor="ctr" anchorCtr="1">
            <a:spAutoFit/>
          </a:bodyPr>
          <a:lstStyle/>
          <a:p>
            <a:pPr>
              <a:defRPr sz="1800" b="0" i="0" u="none" strike="noStrike" kern="0" cap="none" spc="0" baseline="0">
                <a:solidFill>
                  <a:srgbClr val="000000"/>
                </a:solidFill>
                <a:uFillTx/>
              </a:defRPr>
            </a:pPr>
            <a:r>
              <a:rPr lang="en-GB" kern="0">
                <a:solidFill>
                  <a:srgbClr val="013F7C"/>
                </a:solidFill>
                <a:latin typeface="Segoe UI" panose="020B0502040204020203" pitchFamily="34" charset="0"/>
                <a:cs typeface="Segoe UI" panose="020B0502040204020203" pitchFamily="34" charset="0"/>
              </a:rPr>
              <a:t>Look at these picture of animals from the USA. Can you name them all?</a:t>
            </a:r>
          </a:p>
        </p:txBody>
      </p:sp>
      <p:pic>
        <p:nvPicPr>
          <p:cNvPr id="17412" name="Picture 2" descr="Bald Eagle, Eagle, Bald, Flying, Raptor, Bird, Nature"/>
          <p:cNvPicPr>
            <a:picLocks noChangeAspect="1"/>
          </p:cNvPicPr>
          <p:nvPr/>
        </p:nvPicPr>
        <p:blipFill>
          <a:blip r:embed="rId3" cstate="print">
            <a:extLst>
              <a:ext uri="{28A0092B-C50C-407E-A947-70E740481C1C}">
                <a14:useLocalDpi xmlns:a14="http://schemas.microsoft.com/office/drawing/2010/main" val="0"/>
              </a:ext>
            </a:extLst>
          </a:blip>
          <a:srcRect l="4852"/>
          <a:stretch>
            <a:fillRect/>
          </a:stretch>
        </p:blipFill>
        <p:spPr bwMode="auto">
          <a:xfrm>
            <a:off x="7483476" y="2165350"/>
            <a:ext cx="2416175" cy="159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4" descr="Moose, Bull Elk, Yawns"/>
          <p:cNvPicPr>
            <a:picLocks noChangeAspect="1"/>
          </p:cNvPicPr>
          <p:nvPr/>
        </p:nvPicPr>
        <p:blipFill>
          <a:blip r:embed="rId4" cstate="print">
            <a:extLst>
              <a:ext uri="{28A0092B-C50C-407E-A947-70E740481C1C}">
                <a14:useLocalDpi xmlns:a14="http://schemas.microsoft.com/office/drawing/2010/main" val="0"/>
              </a:ext>
            </a:extLst>
          </a:blip>
          <a:srcRect l="2873" r="2873"/>
          <a:stretch>
            <a:fillRect/>
          </a:stretch>
        </p:blipFill>
        <p:spPr bwMode="auto">
          <a:xfrm>
            <a:off x="4872039" y="2165350"/>
            <a:ext cx="2416175" cy="158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4" name="Picture 8" descr="Racoon, Animal, Snow, Raccoon, Mammal, Wild, Wildlife"/>
          <p:cNvPicPr>
            <a:picLocks noChangeAspect="1"/>
          </p:cNvPicPr>
          <p:nvPr/>
        </p:nvPicPr>
        <p:blipFill>
          <a:blip r:embed="rId5" cstate="print">
            <a:extLst>
              <a:ext uri="{28A0092B-C50C-407E-A947-70E740481C1C}">
                <a14:useLocalDpi xmlns:a14="http://schemas.microsoft.com/office/drawing/2010/main" val="0"/>
              </a:ext>
            </a:extLst>
          </a:blip>
          <a:srcRect l="8095"/>
          <a:stretch>
            <a:fillRect/>
          </a:stretch>
        </p:blipFill>
        <p:spPr bwMode="auto">
          <a:xfrm>
            <a:off x="2259013" y="4249738"/>
            <a:ext cx="2417762" cy="160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Picture 10" descr="Skunk, Wildlife, Portrait, Walking, Striped, Black"/>
          <p:cNvPicPr>
            <a:picLocks noChangeAspect="1"/>
          </p:cNvPicPr>
          <p:nvPr/>
        </p:nvPicPr>
        <p:blipFill>
          <a:blip r:embed="rId6" cstate="print">
            <a:extLst>
              <a:ext uri="{28A0092B-C50C-407E-A947-70E740481C1C}">
                <a14:useLocalDpi xmlns:a14="http://schemas.microsoft.com/office/drawing/2010/main" val="0"/>
              </a:ext>
            </a:extLst>
          </a:blip>
          <a:srcRect l="8311" b="4213"/>
          <a:stretch>
            <a:fillRect/>
          </a:stretch>
        </p:blipFill>
        <p:spPr bwMode="auto">
          <a:xfrm>
            <a:off x="4872039" y="4254500"/>
            <a:ext cx="241617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6" name="Picture 12" descr="Bear, Brown Bear, Animal, Mammal, Beast, Hairy, Nature"/>
          <p:cNvPicPr>
            <a:picLocks noChangeAspect="1"/>
          </p:cNvPicPr>
          <p:nvPr/>
        </p:nvPicPr>
        <p:blipFill>
          <a:blip r:embed="rId7" cstate="print">
            <a:extLst>
              <a:ext uri="{28A0092B-C50C-407E-A947-70E740481C1C}">
                <a14:useLocalDpi xmlns:a14="http://schemas.microsoft.com/office/drawing/2010/main" val="0"/>
              </a:ext>
            </a:extLst>
          </a:blip>
          <a:srcRect l="7481" t="4485"/>
          <a:stretch>
            <a:fillRect/>
          </a:stretch>
        </p:blipFill>
        <p:spPr bwMode="auto">
          <a:xfrm>
            <a:off x="7483476" y="4254500"/>
            <a:ext cx="241617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7" name="Rectangle 12"/>
          <p:cNvSpPr>
            <a:spLocks noChangeArrowheads="1"/>
          </p:cNvSpPr>
          <p:nvPr/>
        </p:nvSpPr>
        <p:spPr bwMode="auto">
          <a:xfrm>
            <a:off x="2259013" y="3759201"/>
            <a:ext cx="2417762" cy="360363"/>
          </a:xfrm>
          <a:prstGeom prst="rect">
            <a:avLst/>
          </a:prstGeom>
          <a:solidFill>
            <a:srgbClr val="4472C4"/>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a:solidFill>
                  <a:srgbClr val="FFFFFF"/>
                </a:solidFill>
                <a:latin typeface="Segoe UI" panose="020B0502040204020203" pitchFamily="34" charset="0"/>
                <a:cs typeface="Segoe UI" panose="020B0502040204020203" pitchFamily="34" charset="0"/>
              </a:rPr>
              <a:t>rattlesnake</a:t>
            </a:r>
          </a:p>
        </p:txBody>
      </p:sp>
      <p:sp>
        <p:nvSpPr>
          <p:cNvPr id="10" name="ratlesnake ?"/>
          <p:cNvSpPr>
            <a:spLocks noChangeArrowheads="1"/>
          </p:cNvSpPr>
          <p:nvPr/>
        </p:nvSpPr>
        <p:spPr bwMode="auto">
          <a:xfrm>
            <a:off x="2259013" y="3759201"/>
            <a:ext cx="2417762" cy="360363"/>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2400" b="1">
                <a:solidFill>
                  <a:srgbClr val="FFFFFF"/>
                </a:solidFill>
                <a:latin typeface="Segoe UI" panose="020B0502040204020203" pitchFamily="34" charset="0"/>
                <a:cs typeface="Segoe UI" panose="020B0502040204020203" pitchFamily="34" charset="0"/>
              </a:rPr>
              <a:t>?</a:t>
            </a:r>
          </a:p>
        </p:txBody>
      </p:sp>
      <p:sp>
        <p:nvSpPr>
          <p:cNvPr id="17419" name="Rectangle 15"/>
          <p:cNvSpPr>
            <a:spLocks noChangeArrowheads="1"/>
          </p:cNvSpPr>
          <p:nvPr/>
        </p:nvSpPr>
        <p:spPr bwMode="auto">
          <a:xfrm>
            <a:off x="4872039" y="3759201"/>
            <a:ext cx="2416175" cy="360363"/>
          </a:xfrm>
          <a:prstGeom prst="rect">
            <a:avLst/>
          </a:prstGeom>
          <a:solidFill>
            <a:srgbClr val="4472C4"/>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a:solidFill>
                  <a:srgbClr val="FFFFFF"/>
                </a:solidFill>
                <a:latin typeface="Segoe UI" panose="020B0502040204020203" pitchFamily="34" charset="0"/>
                <a:cs typeface="Segoe UI" panose="020B0502040204020203" pitchFamily="34" charset="0"/>
              </a:rPr>
              <a:t>moose</a:t>
            </a:r>
          </a:p>
        </p:txBody>
      </p:sp>
      <p:sp>
        <p:nvSpPr>
          <p:cNvPr id="12" name="moose ?"/>
          <p:cNvSpPr>
            <a:spLocks noChangeArrowheads="1"/>
          </p:cNvSpPr>
          <p:nvPr/>
        </p:nvSpPr>
        <p:spPr bwMode="auto">
          <a:xfrm>
            <a:off x="4872039" y="3759201"/>
            <a:ext cx="2416175" cy="360363"/>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2400" b="1">
                <a:solidFill>
                  <a:srgbClr val="FFFFFF"/>
                </a:solidFill>
                <a:latin typeface="Segoe UI" panose="020B0502040204020203" pitchFamily="34" charset="0"/>
                <a:cs typeface="Segoe UI" panose="020B0502040204020203" pitchFamily="34" charset="0"/>
              </a:rPr>
              <a:t>?</a:t>
            </a:r>
          </a:p>
        </p:txBody>
      </p:sp>
      <p:sp>
        <p:nvSpPr>
          <p:cNvPr id="17421" name="Rectangle 17"/>
          <p:cNvSpPr>
            <a:spLocks noChangeArrowheads="1"/>
          </p:cNvSpPr>
          <p:nvPr/>
        </p:nvSpPr>
        <p:spPr bwMode="auto">
          <a:xfrm>
            <a:off x="7483476" y="3754439"/>
            <a:ext cx="2416175" cy="365125"/>
          </a:xfrm>
          <a:prstGeom prst="rect">
            <a:avLst/>
          </a:prstGeom>
          <a:solidFill>
            <a:srgbClr val="4472C4"/>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a:solidFill>
                  <a:srgbClr val="FFFFFF"/>
                </a:solidFill>
                <a:latin typeface="Segoe UI" panose="020B0502040204020203" pitchFamily="34" charset="0"/>
                <a:cs typeface="Segoe UI" panose="020B0502040204020203" pitchFamily="34" charset="0"/>
              </a:rPr>
              <a:t>eagle</a:t>
            </a:r>
          </a:p>
        </p:txBody>
      </p:sp>
      <p:sp>
        <p:nvSpPr>
          <p:cNvPr id="14" name="Rectangle 18"/>
          <p:cNvSpPr>
            <a:spLocks noChangeArrowheads="1"/>
          </p:cNvSpPr>
          <p:nvPr/>
        </p:nvSpPr>
        <p:spPr bwMode="auto">
          <a:xfrm>
            <a:off x="7483476" y="3754439"/>
            <a:ext cx="2416175" cy="365125"/>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2400" b="1">
                <a:solidFill>
                  <a:srgbClr val="FFFFFF"/>
                </a:solidFill>
                <a:latin typeface="Segoe UI" panose="020B0502040204020203" pitchFamily="34" charset="0"/>
                <a:cs typeface="Segoe UI" panose="020B0502040204020203" pitchFamily="34" charset="0"/>
              </a:rPr>
              <a:t>?</a:t>
            </a:r>
          </a:p>
        </p:txBody>
      </p:sp>
      <p:pic>
        <p:nvPicPr>
          <p:cNvPr id="17423" name="Picture 14" descr="Prairie Rattlesnake, Viper, Poisonous, Reptile"/>
          <p:cNvPicPr>
            <a:picLocks noChangeAspect="1"/>
          </p:cNvPicPr>
          <p:nvPr/>
        </p:nvPicPr>
        <p:blipFill>
          <a:blip r:embed="rId8" cstate="print">
            <a:extLst>
              <a:ext uri="{28A0092B-C50C-407E-A947-70E740481C1C}">
                <a14:useLocalDpi xmlns:a14="http://schemas.microsoft.com/office/drawing/2010/main" val="0"/>
              </a:ext>
            </a:extLst>
          </a:blip>
          <a:srcRect l="1353" t="1900" r="1353" b="1900"/>
          <a:stretch>
            <a:fillRect/>
          </a:stretch>
        </p:blipFill>
        <p:spPr bwMode="auto">
          <a:xfrm>
            <a:off x="2259013" y="2165350"/>
            <a:ext cx="2417762" cy="158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24" name="Rectangle 21"/>
          <p:cNvSpPr>
            <a:spLocks noChangeArrowheads="1"/>
          </p:cNvSpPr>
          <p:nvPr/>
        </p:nvSpPr>
        <p:spPr bwMode="auto">
          <a:xfrm>
            <a:off x="2259013" y="5854701"/>
            <a:ext cx="2417762" cy="360363"/>
          </a:xfrm>
          <a:prstGeom prst="rect">
            <a:avLst/>
          </a:prstGeom>
          <a:solidFill>
            <a:srgbClr val="4472C4"/>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a:solidFill>
                  <a:srgbClr val="FFFFFF"/>
                </a:solidFill>
                <a:latin typeface="Segoe UI" panose="020B0502040204020203" pitchFamily="34" charset="0"/>
                <a:cs typeface="Segoe UI" panose="020B0502040204020203" pitchFamily="34" charset="0"/>
              </a:rPr>
              <a:t>racoon</a:t>
            </a:r>
          </a:p>
        </p:txBody>
      </p:sp>
      <p:sp>
        <p:nvSpPr>
          <p:cNvPr id="17" name="Rectangle 22"/>
          <p:cNvSpPr>
            <a:spLocks noChangeArrowheads="1"/>
          </p:cNvSpPr>
          <p:nvPr/>
        </p:nvSpPr>
        <p:spPr bwMode="auto">
          <a:xfrm>
            <a:off x="2259013" y="5854701"/>
            <a:ext cx="2417762" cy="360363"/>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2400" b="1">
                <a:solidFill>
                  <a:srgbClr val="FFFFFF"/>
                </a:solidFill>
                <a:latin typeface="Segoe UI" panose="020B0502040204020203" pitchFamily="34" charset="0"/>
                <a:cs typeface="Segoe UI" panose="020B0502040204020203" pitchFamily="34" charset="0"/>
              </a:rPr>
              <a:t>?</a:t>
            </a:r>
          </a:p>
        </p:txBody>
      </p:sp>
      <p:sp>
        <p:nvSpPr>
          <p:cNvPr id="17426" name="Rectangle 23"/>
          <p:cNvSpPr>
            <a:spLocks noChangeArrowheads="1"/>
          </p:cNvSpPr>
          <p:nvPr/>
        </p:nvSpPr>
        <p:spPr bwMode="auto">
          <a:xfrm>
            <a:off x="4872039" y="5854701"/>
            <a:ext cx="2416175" cy="360363"/>
          </a:xfrm>
          <a:prstGeom prst="rect">
            <a:avLst/>
          </a:prstGeom>
          <a:solidFill>
            <a:srgbClr val="4472C4"/>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a:solidFill>
                  <a:srgbClr val="FFFFFF"/>
                </a:solidFill>
                <a:latin typeface="Segoe UI" panose="020B0502040204020203" pitchFamily="34" charset="0"/>
                <a:cs typeface="Segoe UI" panose="020B0502040204020203" pitchFamily="34" charset="0"/>
              </a:rPr>
              <a:t>skunk</a:t>
            </a:r>
          </a:p>
        </p:txBody>
      </p:sp>
      <p:sp>
        <p:nvSpPr>
          <p:cNvPr id="19" name="Rectangle 24"/>
          <p:cNvSpPr>
            <a:spLocks noChangeArrowheads="1"/>
          </p:cNvSpPr>
          <p:nvPr/>
        </p:nvSpPr>
        <p:spPr bwMode="auto">
          <a:xfrm>
            <a:off x="4872039" y="5854701"/>
            <a:ext cx="2416175" cy="360363"/>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2400" b="1">
                <a:solidFill>
                  <a:srgbClr val="FFFFFF"/>
                </a:solidFill>
                <a:latin typeface="Segoe UI" panose="020B0502040204020203" pitchFamily="34" charset="0"/>
                <a:cs typeface="Segoe UI" panose="020B0502040204020203" pitchFamily="34" charset="0"/>
              </a:rPr>
              <a:t>?</a:t>
            </a:r>
          </a:p>
        </p:txBody>
      </p:sp>
      <p:sp>
        <p:nvSpPr>
          <p:cNvPr id="17428" name="Rectangle 25"/>
          <p:cNvSpPr>
            <a:spLocks noChangeArrowheads="1"/>
          </p:cNvSpPr>
          <p:nvPr/>
        </p:nvSpPr>
        <p:spPr bwMode="auto">
          <a:xfrm>
            <a:off x="7483476" y="5854701"/>
            <a:ext cx="2416175" cy="360363"/>
          </a:xfrm>
          <a:prstGeom prst="rect">
            <a:avLst/>
          </a:prstGeom>
          <a:solidFill>
            <a:srgbClr val="4472C4"/>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a:solidFill>
                  <a:srgbClr val="FFFFFF"/>
                </a:solidFill>
                <a:latin typeface="Segoe UI" panose="020B0502040204020203" pitchFamily="34" charset="0"/>
                <a:cs typeface="Segoe UI" panose="020B0502040204020203" pitchFamily="34" charset="0"/>
              </a:rPr>
              <a:t>brown bear</a:t>
            </a:r>
          </a:p>
        </p:txBody>
      </p:sp>
      <p:sp>
        <p:nvSpPr>
          <p:cNvPr id="21" name="Rectangle 26"/>
          <p:cNvSpPr>
            <a:spLocks noChangeArrowheads="1"/>
          </p:cNvSpPr>
          <p:nvPr/>
        </p:nvSpPr>
        <p:spPr bwMode="auto">
          <a:xfrm>
            <a:off x="7483476" y="5854701"/>
            <a:ext cx="2416175" cy="360363"/>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sz="2400" b="1">
                <a:solidFill>
                  <a:srgbClr val="FFFFFF"/>
                </a:solidFill>
                <a:latin typeface="Segoe UI" panose="020B0502040204020203" pitchFamily="34" charset="0"/>
                <a:cs typeface="Segoe UI" panose="020B0502040204020203" pitchFamily="34" charset="0"/>
              </a:rPr>
              <a:t>?</a:t>
            </a:r>
          </a:p>
        </p:txBody>
      </p:sp>
      <p:sp>
        <p:nvSpPr>
          <p:cNvPr id="22" name="TextBox 21">
            <a:extLst>
              <a:ext uri="{FF2B5EF4-FFF2-40B4-BE49-F238E27FC236}">
                <a16:creationId xmlns:a16="http://schemas.microsoft.com/office/drawing/2014/main" id="{113DD0FB-06C0-4EBD-B150-F0C3288B9300}"/>
              </a:ext>
            </a:extLst>
          </p:cNvPr>
          <p:cNvSpPr txBox="1"/>
          <p:nvPr/>
        </p:nvSpPr>
        <p:spPr>
          <a:xfrm>
            <a:off x="11904785" y="0"/>
            <a:ext cx="287215" cy="369332"/>
          </a:xfrm>
          <a:prstGeom prst="rect">
            <a:avLst/>
          </a:prstGeom>
          <a:noFill/>
        </p:spPr>
        <p:txBody>
          <a:bodyPr wrap="square" rtlCol="0">
            <a:spAutoFit/>
          </a:bodyPr>
          <a:lstStyle/>
          <a:p>
            <a:r>
              <a:rPr lang="en-GB" dirty="0" smtClean="0">
                <a:solidFill>
                  <a:schemeClr val="bg1"/>
                </a:solidFill>
              </a:rPr>
              <a:t>4</a:t>
            </a:r>
            <a:endParaRPr lang="en-GB" dirty="0">
              <a:solidFill>
                <a:schemeClr val="bg1"/>
              </a:solidFill>
            </a:endParaRPr>
          </a:p>
        </p:txBody>
      </p:sp>
    </p:spTree>
    <p:extLst>
      <p:ext uri="{BB962C8B-B14F-4D97-AF65-F5344CB8AC3E}">
        <p14:creationId xmlns:p14="http://schemas.microsoft.com/office/powerpoint/2010/main" val="2812570636"/>
      </p:ext>
    </p:extLst>
  </p:cSld>
  <p:clrMapOvr>
    <a:masterClrMapping/>
  </p:clrMapOvr>
  <p:transition spd="slow"/>
  <p:timing>
    <p:tnLst>
      <p:par>
        <p:cTn id="1" dur="indefinite" restart="never" nodeType="tmRoot">
          <p:childTnLst>
            <p:seq concurrent="1" nextAc="seek">
              <p:cTn id="2" dur="indefinite" nodeType="interactiveSeq">
                <p:stCondLst>
                  <p:cond evt="onClick" delay="0">
                    <p:tgtEl>
                      <p:spTgt spid="10"/>
                    </p:tgtEl>
                  </p:cond>
                </p:stCondLst>
                <p:childTnLst>
                  <p:par>
                    <p:cTn id="3" fill="hold" nodeType="clickPar">
                      <p:stCondLst>
                        <p:cond evt="onBegin" delay="0">
                          <p:tn val="2"/>
                        </p:cond>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8" dur="indefinite" nodeType="interactiveSeq">
                <p:stCondLst>
                  <p:cond evt="onClick" delay="0">
                    <p:tgtEl>
                      <p:spTgt spid="12"/>
                    </p:tgtEl>
                  </p:cond>
                </p:stCondLst>
                <p:childTnLst>
                  <p:par>
                    <p:cTn id="9" fill="hold" nodeType="clickPar">
                      <p:stCondLst>
                        <p:cond evt="onBegin" delay="0">
                          <p:tn val="8"/>
                        </p:cond>
                      </p:stCondLst>
                      <p:childTnLst>
                        <p:par>
                          <p:cTn id="10" fill="hold" nodeType="withGroup">
                            <p:stCondLst>
                              <p:cond delay="0"/>
                            </p:stCondLst>
                            <p:childTnLst>
                              <p:par>
                                <p:cTn id="11" presetID="10" presetClass="exit" presetSubtype="0" fill="hold" grpId="0" nodeType="clickEffect">
                                  <p:stCondLst>
                                    <p:cond delay="0"/>
                                  </p:stCondLst>
                                  <p:childTnLst>
                                    <p:animEffect transition="out" filter="fade">
                                      <p:cBhvr>
                                        <p:cTn id="12" dur="500"/>
                                        <p:tgtEl>
                                          <p:spTgt spid="12"/>
                                        </p:tgtEl>
                                      </p:cBhvr>
                                    </p:animEffect>
                                    <p:set>
                                      <p:cBhvr>
                                        <p:cTn id="13" dur="1" fill="hold">
                                          <p:stCondLst>
                                            <p:cond delay="4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4" dur="indefinite" nodeType="interactiveSeq">
                <p:stCondLst>
                  <p:cond evt="onClick" delay="0">
                    <p:tgtEl>
                      <p:spTgt spid="14"/>
                    </p:tgtEl>
                  </p:cond>
                </p:stCondLst>
                <p:childTnLst>
                  <p:par>
                    <p:cTn id="15" fill="hold" nodeType="clickPar">
                      <p:stCondLst>
                        <p:cond evt="onBegin" delay="0">
                          <p:tn val="14"/>
                        </p:cond>
                      </p:stCondLst>
                      <p:childTnLst>
                        <p:par>
                          <p:cTn id="16" fill="hold" nodeType="withGroup">
                            <p:stCondLst>
                              <p:cond delay="0"/>
                            </p:stCondLst>
                            <p:childTnLst>
                              <p:par>
                                <p:cTn id="17" presetID="10" presetClass="exit" presetSubtype="0" fill="hold" grpId="0" nodeType="clickEffect">
                                  <p:stCondLst>
                                    <p:cond delay="0"/>
                                  </p:stCondLst>
                                  <p:childTnLst>
                                    <p:animEffect transition="out" filter="fade">
                                      <p:cBhvr>
                                        <p:cTn id="18" dur="500"/>
                                        <p:tgtEl>
                                          <p:spTgt spid="14"/>
                                        </p:tgtEl>
                                      </p:cBhvr>
                                    </p:animEffect>
                                    <p:set>
                                      <p:cBhvr>
                                        <p:cTn id="19"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0" dur="indefinite" nodeType="interactiveSeq">
                <p:stCondLst>
                  <p:cond evt="onClick" delay="0">
                    <p:tgtEl>
                      <p:spTgt spid="17"/>
                    </p:tgtEl>
                  </p:cond>
                </p:stCondLst>
                <p:childTnLst>
                  <p:par>
                    <p:cTn id="21" fill="hold" nodeType="clickPar">
                      <p:stCondLst>
                        <p:cond evt="onBegin" delay="0">
                          <p:tn val="20"/>
                        </p:cond>
                      </p:stCondLst>
                      <p:childTnLst>
                        <p:par>
                          <p:cTn id="22" fill="hold" nodeType="withGroup">
                            <p:stCondLst>
                              <p:cond delay="0"/>
                            </p:stCondLst>
                            <p:childTnLst>
                              <p:par>
                                <p:cTn id="23" presetID="10" presetClass="exit" presetSubtype="0" fill="hold" grpId="0" nodeType="clickEffect">
                                  <p:stCondLst>
                                    <p:cond delay="0"/>
                                  </p:stCondLst>
                                  <p:childTnLst>
                                    <p:animEffect transition="out" filter="fade">
                                      <p:cBhvr>
                                        <p:cTn id="24" dur="500"/>
                                        <p:tgtEl>
                                          <p:spTgt spid="17"/>
                                        </p:tgtEl>
                                      </p:cBhvr>
                                    </p:animEffect>
                                    <p:set>
                                      <p:cBhvr>
                                        <p:cTn id="25"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26" dur="indefinite" nodeType="interactiveSeq">
                <p:stCondLst>
                  <p:cond evt="onClick" delay="0">
                    <p:tgtEl>
                      <p:spTgt spid="19"/>
                    </p:tgtEl>
                  </p:cond>
                </p:stCondLst>
                <p:childTnLst>
                  <p:par>
                    <p:cTn id="27" fill="hold" nodeType="clickPar">
                      <p:stCondLst>
                        <p:cond evt="onBegin" delay="0">
                          <p:tn val="26"/>
                        </p:cond>
                      </p:stCondLst>
                      <p:childTnLst>
                        <p:par>
                          <p:cTn id="28" fill="hold" nodeType="withGroup">
                            <p:stCondLst>
                              <p:cond delay="0"/>
                            </p:stCondLst>
                            <p:childTnLst>
                              <p:par>
                                <p:cTn id="29" presetID="10" presetClass="exit" presetSubtype="0" fill="hold" grpId="0" nodeType="clickEffect">
                                  <p:stCondLst>
                                    <p:cond delay="0"/>
                                  </p:stCondLst>
                                  <p:childTnLst>
                                    <p:animEffect transition="out" filter="fade">
                                      <p:cBhvr>
                                        <p:cTn id="30" dur="500"/>
                                        <p:tgtEl>
                                          <p:spTgt spid="19"/>
                                        </p:tgtEl>
                                      </p:cBhvr>
                                    </p:animEffect>
                                    <p:set>
                                      <p:cBhvr>
                                        <p:cTn id="31"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32" dur="indefinite" nodeType="interactiveSeq">
                <p:stCondLst>
                  <p:cond evt="onClick" delay="0">
                    <p:tgtEl>
                      <p:spTgt spid="21"/>
                    </p:tgtEl>
                  </p:cond>
                </p:stCondLst>
                <p:childTnLst>
                  <p:par>
                    <p:cTn id="33" fill="hold" nodeType="clickPar">
                      <p:stCondLst>
                        <p:cond evt="onBegin" delay="0">
                          <p:tn val="32"/>
                        </p:cond>
                      </p:stCondLst>
                      <p:childTnLst>
                        <p:par>
                          <p:cTn id="34" fill="hold" nodeType="withGroup">
                            <p:stCondLst>
                              <p:cond delay="0"/>
                            </p:stCondLst>
                            <p:childTnLst>
                              <p:par>
                                <p:cTn id="35" presetID="10" presetClass="exit" presetSubtype="0" fill="hold" grpId="0" nodeType="clickEffect">
                                  <p:stCondLst>
                                    <p:cond delay="0"/>
                                  </p:stCondLst>
                                  <p:childTnLst>
                                    <p:animEffect transition="out" filter="fade">
                                      <p:cBhvr>
                                        <p:cTn id="36" dur="500"/>
                                        <p:tgtEl>
                                          <p:spTgt spid="21"/>
                                        </p:tgtEl>
                                      </p:cBhvr>
                                    </p:animEffect>
                                    <p:set>
                                      <p:cBhvr>
                                        <p:cTn id="37"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10" grpId="0" animBg="1"/>
      <p:bldP spid="12" grpId="0" animBg="1"/>
      <p:bldP spid="14" grpId="0" animBg="1"/>
      <p:bldP spid="17" grpId="0" animBg="1"/>
      <p:bldP spid="19" grpId="0" animBg="1"/>
      <p:bldP spid="2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20"/>
          <p:cNvSpPr txBox="1">
            <a:spLocks noGrp="1"/>
          </p:cNvSpPr>
          <p:nvPr>
            <p:ph type="title"/>
          </p:nvPr>
        </p:nvSpPr>
        <p:spPr>
          <a:xfrm>
            <a:off x="1981201" y="479426"/>
            <a:ext cx="8220075" cy="993775"/>
          </a:xfrm>
        </p:spPr>
        <p:txBody>
          <a:bodyPr/>
          <a:lstStyle/>
          <a:p>
            <a:pPr eaLnBrk="1" hangingPunct="1"/>
            <a:r>
              <a:rPr lang="en-GB" altLang="en-US" sz="3600">
                <a:latin typeface="Twinkl SemiBold" pitchFamily="2" charset="0"/>
              </a:rPr>
              <a:t>Life in the USA</a:t>
            </a:r>
          </a:p>
        </p:txBody>
      </p:sp>
      <p:sp>
        <p:nvSpPr>
          <p:cNvPr id="3" name="Rectangle 2"/>
          <p:cNvSpPr/>
          <p:nvPr/>
        </p:nvSpPr>
        <p:spPr>
          <a:xfrm>
            <a:off x="2398714" y="1433513"/>
            <a:ext cx="7394575" cy="773112"/>
          </a:xfrm>
          <a:prstGeom prst="rect">
            <a:avLst/>
          </a:prstGeom>
          <a:solidFill>
            <a:srgbClr val="FFFFFF"/>
          </a:solidFill>
          <a:ln w="28575" cap="flat">
            <a:solidFill>
              <a:srgbClr val="002060"/>
            </a:solidFill>
            <a:prstDash val="solid"/>
            <a:miter/>
          </a:ln>
        </p:spPr>
        <p:txBody>
          <a:bodyPr lIns="107999" tIns="107999" rIns="107999" bIns="107999" anchor="ctr" anchorCtr="1">
            <a:spAutoFit/>
          </a:bodyPr>
          <a:lstStyle/>
          <a:p>
            <a:pPr>
              <a:defRPr sz="1800" b="0" i="0" u="none" strike="noStrike" kern="0" cap="none" spc="0" baseline="0">
                <a:solidFill>
                  <a:srgbClr val="000000"/>
                </a:solidFill>
                <a:uFillTx/>
              </a:defRPr>
            </a:pPr>
            <a:r>
              <a:rPr lang="en-GB" kern="0">
                <a:solidFill>
                  <a:srgbClr val="013F7C"/>
                </a:solidFill>
                <a:latin typeface="Segoe UI" panose="020B0502040204020203" pitchFamily="34" charset="0"/>
                <a:cs typeface="Segoe UI" panose="020B0502040204020203" pitchFamily="34" charset="0"/>
              </a:rPr>
              <a:t>Look at these pictures of life in the USA and compare them to what you know about the UK.</a:t>
            </a:r>
          </a:p>
        </p:txBody>
      </p:sp>
      <p:pic>
        <p:nvPicPr>
          <p:cNvPr id="19460" name="Picture 2" descr="Fire In Houston, Houston Texas, Texas, Fire Rescue"/>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98713" y="2428876"/>
            <a:ext cx="2322512" cy="154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4" descr="Quarterback, American Football, Sport, Competition"/>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933950" y="2428876"/>
            <a:ext cx="2324100" cy="154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6" descr="Dollar, Money, Cash Money, Business, Currency, Finances"/>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398713" y="4198938"/>
            <a:ext cx="2322512" cy="154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Picture 8" descr="Taxi, New York, United States, Buildings, Downtown, Car"/>
          <p:cNvPicPr>
            <a:picLocks noChangeAspect="1"/>
          </p:cNvPicPr>
          <p:nvPr/>
        </p:nvPicPr>
        <p:blipFill>
          <a:blip r:embed="rId6" cstate="print">
            <a:extLst>
              <a:ext uri="{28A0092B-C50C-407E-A947-70E740481C1C}">
                <a14:useLocalDpi xmlns:a14="http://schemas.microsoft.com/office/drawing/2010/main" val="0"/>
              </a:ext>
            </a:extLst>
          </a:blip>
          <a:srcRect t="15097" r="10254"/>
          <a:stretch>
            <a:fillRect/>
          </a:stretch>
        </p:blipFill>
        <p:spPr bwMode="auto">
          <a:xfrm>
            <a:off x="4933950" y="4195763"/>
            <a:ext cx="2324100" cy="1554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4" name="Picture 10" descr="Statue Of Liberty, Landmark, Close, New York, America"/>
          <p:cNvPicPr>
            <a:picLocks noChangeAspect="1"/>
          </p:cNvPicPr>
          <p:nvPr/>
        </p:nvPicPr>
        <p:blipFill>
          <a:blip r:embed="rId7" cstate="print">
            <a:extLst>
              <a:ext uri="{28A0092B-C50C-407E-A947-70E740481C1C}">
                <a14:useLocalDpi xmlns:a14="http://schemas.microsoft.com/office/drawing/2010/main" val="0"/>
              </a:ext>
            </a:extLst>
          </a:blip>
          <a:srcRect t="9460" b="2068"/>
          <a:stretch>
            <a:fillRect/>
          </a:stretch>
        </p:blipFill>
        <p:spPr bwMode="auto">
          <a:xfrm>
            <a:off x="7469188" y="2428876"/>
            <a:ext cx="2324100" cy="154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5" name="Picture 12" descr="Sparkler, Usa, American, Flag, United, Holiday, July"/>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469188" y="4197350"/>
            <a:ext cx="2324100" cy="154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a:extLst>
              <a:ext uri="{FF2B5EF4-FFF2-40B4-BE49-F238E27FC236}">
                <a16:creationId xmlns:a16="http://schemas.microsoft.com/office/drawing/2014/main" id="{113DD0FB-06C0-4EBD-B150-F0C3288B9300}"/>
              </a:ext>
            </a:extLst>
          </p:cNvPr>
          <p:cNvSpPr txBox="1"/>
          <p:nvPr/>
        </p:nvSpPr>
        <p:spPr>
          <a:xfrm>
            <a:off x="11904785" y="0"/>
            <a:ext cx="287215" cy="369332"/>
          </a:xfrm>
          <a:prstGeom prst="rect">
            <a:avLst/>
          </a:prstGeom>
          <a:noFill/>
        </p:spPr>
        <p:txBody>
          <a:bodyPr wrap="square" rtlCol="0">
            <a:spAutoFit/>
          </a:bodyPr>
          <a:lstStyle/>
          <a:p>
            <a:r>
              <a:rPr lang="en-GB" dirty="0" smtClean="0">
                <a:solidFill>
                  <a:schemeClr val="bg1"/>
                </a:solidFill>
              </a:rPr>
              <a:t>4</a:t>
            </a:r>
            <a:endParaRPr lang="en-GB" dirty="0">
              <a:solidFill>
                <a:schemeClr val="bg1"/>
              </a:solidFill>
            </a:endParaRPr>
          </a:p>
        </p:txBody>
      </p:sp>
    </p:spTree>
    <p:extLst>
      <p:ext uri="{BB962C8B-B14F-4D97-AF65-F5344CB8AC3E}">
        <p14:creationId xmlns:p14="http://schemas.microsoft.com/office/powerpoint/2010/main" val="4074211226"/>
      </p:ext>
    </p:extLst>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20"/>
          <p:cNvSpPr txBox="1">
            <a:spLocks noGrp="1"/>
          </p:cNvSpPr>
          <p:nvPr>
            <p:ph type="title"/>
          </p:nvPr>
        </p:nvSpPr>
        <p:spPr>
          <a:xfrm>
            <a:off x="1981201" y="479426"/>
            <a:ext cx="8220075" cy="993775"/>
          </a:xfrm>
        </p:spPr>
        <p:txBody>
          <a:bodyPr/>
          <a:lstStyle/>
          <a:p>
            <a:pPr eaLnBrk="1" hangingPunct="1"/>
            <a:r>
              <a:rPr lang="en-GB" altLang="en-US" sz="3600">
                <a:latin typeface="Segoe UI" panose="020B0502040204020203" pitchFamily="34" charset="0"/>
                <a:cs typeface="Segoe UI" panose="020B0502040204020203" pitchFamily="34" charset="0"/>
              </a:rPr>
              <a:t>English Words</a:t>
            </a:r>
          </a:p>
        </p:txBody>
      </p:sp>
      <p:sp>
        <p:nvSpPr>
          <p:cNvPr id="3" name="Rectangle 2"/>
          <p:cNvSpPr/>
          <p:nvPr/>
        </p:nvSpPr>
        <p:spPr>
          <a:xfrm>
            <a:off x="2311400" y="1347789"/>
            <a:ext cx="7569200" cy="1049337"/>
          </a:xfrm>
          <a:prstGeom prst="rect">
            <a:avLst/>
          </a:prstGeom>
          <a:solidFill>
            <a:srgbClr val="FFFFFF"/>
          </a:solidFill>
          <a:ln w="28575" cap="flat">
            <a:solidFill>
              <a:srgbClr val="002060"/>
            </a:solidFill>
            <a:prstDash val="solid"/>
            <a:miter/>
          </a:ln>
        </p:spPr>
        <p:txBody>
          <a:bodyPr lIns="107999" tIns="107999" rIns="107999" bIns="107999" anchor="ctr" anchorCtr="1">
            <a:spAutoFit/>
          </a:bodyPr>
          <a:lstStyle/>
          <a:p>
            <a:pPr>
              <a:defRPr sz="1800" b="0" i="0" u="none" strike="noStrike" kern="0" cap="none" spc="0" baseline="0">
                <a:solidFill>
                  <a:srgbClr val="000000"/>
                </a:solidFill>
                <a:uFillTx/>
              </a:defRPr>
            </a:pPr>
            <a:r>
              <a:rPr lang="en-GB" kern="0">
                <a:solidFill>
                  <a:srgbClr val="013F7C"/>
                </a:solidFill>
                <a:latin typeface="Segoe UI" panose="020B0502040204020203" pitchFamily="34" charset="0"/>
                <a:cs typeface="Segoe UI" panose="020B0502040204020203" pitchFamily="34" charset="0"/>
              </a:rPr>
              <a:t>English is the most common language in both countries, but there are some differences between UK English and US English. Can you guess the hidden words below?</a:t>
            </a:r>
          </a:p>
        </p:txBody>
      </p:sp>
      <p:sp>
        <p:nvSpPr>
          <p:cNvPr id="21508" name="ratlesnake ?"/>
          <p:cNvSpPr>
            <a:spLocks noChangeArrowheads="1"/>
          </p:cNvSpPr>
          <p:nvPr/>
        </p:nvSpPr>
        <p:spPr bwMode="auto">
          <a:xfrm>
            <a:off x="2311401" y="3146425"/>
            <a:ext cx="2416175" cy="541338"/>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a:solidFill>
                  <a:srgbClr val="FFFFFF"/>
                </a:solidFill>
                <a:latin typeface="Segoe UI" panose="020B0502040204020203" pitchFamily="34" charset="0"/>
                <a:cs typeface="Segoe UI" panose="020B0502040204020203" pitchFamily="34" charset="0"/>
              </a:rPr>
              <a:t>trash</a:t>
            </a:r>
          </a:p>
        </p:txBody>
      </p:sp>
      <p:sp>
        <p:nvSpPr>
          <p:cNvPr id="21509" name="ratlesnake ?"/>
          <p:cNvSpPr>
            <a:spLocks noChangeArrowheads="1"/>
          </p:cNvSpPr>
          <p:nvPr/>
        </p:nvSpPr>
        <p:spPr bwMode="auto">
          <a:xfrm>
            <a:off x="4887914" y="3146425"/>
            <a:ext cx="2416175" cy="541338"/>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a:solidFill>
                  <a:srgbClr val="FFFFFF"/>
                </a:solidFill>
                <a:latin typeface="Segoe UI" panose="020B0502040204020203" pitchFamily="34" charset="0"/>
                <a:cs typeface="Segoe UI" panose="020B0502040204020203" pitchFamily="34" charset="0"/>
              </a:rPr>
              <a:t>sneakers</a:t>
            </a:r>
          </a:p>
        </p:txBody>
      </p:sp>
      <p:sp>
        <p:nvSpPr>
          <p:cNvPr id="21510" name="ratlesnake ?"/>
          <p:cNvSpPr>
            <a:spLocks noChangeArrowheads="1"/>
          </p:cNvSpPr>
          <p:nvPr/>
        </p:nvSpPr>
        <p:spPr bwMode="auto">
          <a:xfrm>
            <a:off x="7464426" y="2606675"/>
            <a:ext cx="2416175" cy="53975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a:solidFill>
                  <a:srgbClr val="FFFFFF"/>
                </a:solidFill>
                <a:latin typeface="Segoe UI" panose="020B0502040204020203" pitchFamily="34" charset="0"/>
                <a:cs typeface="Segoe UI" panose="020B0502040204020203" pitchFamily="34" charset="0"/>
              </a:rPr>
              <a:t>holidays</a:t>
            </a:r>
          </a:p>
        </p:txBody>
      </p:sp>
      <p:sp>
        <p:nvSpPr>
          <p:cNvPr id="21511" name="ratlesnake ?"/>
          <p:cNvSpPr>
            <a:spLocks noChangeArrowheads="1"/>
          </p:cNvSpPr>
          <p:nvPr/>
        </p:nvSpPr>
        <p:spPr bwMode="auto">
          <a:xfrm>
            <a:off x="2311401" y="3856038"/>
            <a:ext cx="2416175" cy="53975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a:solidFill>
                  <a:srgbClr val="FFFFFF"/>
                </a:solidFill>
                <a:latin typeface="Segoe UI" panose="020B0502040204020203" pitchFamily="34" charset="0"/>
                <a:cs typeface="Segoe UI" panose="020B0502040204020203" pitchFamily="34" charset="0"/>
              </a:rPr>
              <a:t>car bonnet</a:t>
            </a:r>
          </a:p>
        </p:txBody>
      </p:sp>
      <p:sp>
        <p:nvSpPr>
          <p:cNvPr id="21512" name="ratlesnake ?"/>
          <p:cNvSpPr>
            <a:spLocks noChangeArrowheads="1"/>
          </p:cNvSpPr>
          <p:nvPr/>
        </p:nvSpPr>
        <p:spPr bwMode="auto">
          <a:xfrm>
            <a:off x="4887914" y="4395788"/>
            <a:ext cx="2416175" cy="539750"/>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a:solidFill>
                  <a:srgbClr val="FFFFFF"/>
                </a:solidFill>
                <a:latin typeface="Segoe UI" panose="020B0502040204020203" pitchFamily="34" charset="0"/>
                <a:cs typeface="Segoe UI" panose="020B0502040204020203" pitchFamily="34" charset="0"/>
              </a:rPr>
              <a:t>faucet</a:t>
            </a:r>
          </a:p>
        </p:txBody>
      </p:sp>
      <p:sp>
        <p:nvSpPr>
          <p:cNvPr id="21513" name="ratlesnake ?"/>
          <p:cNvSpPr>
            <a:spLocks noChangeArrowheads="1"/>
          </p:cNvSpPr>
          <p:nvPr/>
        </p:nvSpPr>
        <p:spPr bwMode="auto">
          <a:xfrm>
            <a:off x="7464426" y="4395788"/>
            <a:ext cx="2416175" cy="539750"/>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a:solidFill>
                  <a:srgbClr val="FFFFFF"/>
                </a:solidFill>
                <a:latin typeface="Segoe UI" panose="020B0502040204020203" pitchFamily="34" charset="0"/>
                <a:cs typeface="Segoe UI" panose="020B0502040204020203" pitchFamily="34" charset="0"/>
              </a:rPr>
              <a:t>sidewalk</a:t>
            </a:r>
          </a:p>
        </p:txBody>
      </p:sp>
      <p:sp>
        <p:nvSpPr>
          <p:cNvPr id="21514" name="ratlesnake ?"/>
          <p:cNvSpPr>
            <a:spLocks noChangeArrowheads="1"/>
          </p:cNvSpPr>
          <p:nvPr/>
        </p:nvSpPr>
        <p:spPr bwMode="auto">
          <a:xfrm>
            <a:off x="2311401" y="5111750"/>
            <a:ext cx="2416175" cy="541338"/>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a:solidFill>
                  <a:srgbClr val="FFFFFF"/>
                </a:solidFill>
                <a:latin typeface="Segoe UI" panose="020B0502040204020203" pitchFamily="34" charset="0"/>
                <a:cs typeface="Segoe UI" panose="020B0502040204020203" pitchFamily="34" charset="0"/>
              </a:rPr>
              <a:t>car boot</a:t>
            </a:r>
          </a:p>
        </p:txBody>
      </p:sp>
      <p:sp>
        <p:nvSpPr>
          <p:cNvPr id="21515" name="ratlesnake ?"/>
          <p:cNvSpPr>
            <a:spLocks noChangeArrowheads="1"/>
          </p:cNvSpPr>
          <p:nvPr/>
        </p:nvSpPr>
        <p:spPr bwMode="auto">
          <a:xfrm>
            <a:off x="4887914" y="5653088"/>
            <a:ext cx="2416175" cy="539750"/>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a:solidFill>
                  <a:srgbClr val="FFFFFF"/>
                </a:solidFill>
                <a:latin typeface="Segoe UI" panose="020B0502040204020203" pitchFamily="34" charset="0"/>
                <a:cs typeface="Segoe UI" panose="020B0502040204020203" pitchFamily="34" charset="0"/>
              </a:rPr>
              <a:t>jelly</a:t>
            </a:r>
          </a:p>
        </p:txBody>
      </p:sp>
      <p:sp>
        <p:nvSpPr>
          <p:cNvPr id="21516" name="ratlesnake ?"/>
          <p:cNvSpPr>
            <a:spLocks noChangeArrowheads="1"/>
          </p:cNvSpPr>
          <p:nvPr/>
        </p:nvSpPr>
        <p:spPr bwMode="auto">
          <a:xfrm>
            <a:off x="7464426" y="5111750"/>
            <a:ext cx="2416175" cy="541338"/>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a:solidFill>
                  <a:srgbClr val="FFFFFF"/>
                </a:solidFill>
                <a:latin typeface="Segoe UI" panose="020B0502040204020203" pitchFamily="34" charset="0"/>
                <a:cs typeface="Segoe UI" panose="020B0502040204020203" pitchFamily="34" charset="0"/>
              </a:rPr>
              <a:t>car fuel</a:t>
            </a:r>
          </a:p>
        </p:txBody>
      </p:sp>
      <p:sp>
        <p:nvSpPr>
          <p:cNvPr id="21517" name="rubbish"/>
          <p:cNvSpPr>
            <a:spLocks noChangeArrowheads="1"/>
          </p:cNvSpPr>
          <p:nvPr/>
        </p:nvSpPr>
        <p:spPr bwMode="auto">
          <a:xfrm>
            <a:off x="2311401" y="2606675"/>
            <a:ext cx="2416175" cy="53975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a:solidFill>
                  <a:srgbClr val="FFFFFF"/>
                </a:solidFill>
                <a:latin typeface="Segoe UI" panose="020B0502040204020203" pitchFamily="34" charset="0"/>
                <a:cs typeface="Segoe UI" panose="020B0502040204020203" pitchFamily="34" charset="0"/>
              </a:rPr>
              <a:t>rubbish</a:t>
            </a:r>
          </a:p>
        </p:txBody>
      </p:sp>
      <p:sp>
        <p:nvSpPr>
          <p:cNvPr id="21518" name="trainers"/>
          <p:cNvSpPr>
            <a:spLocks noChangeArrowheads="1"/>
          </p:cNvSpPr>
          <p:nvPr/>
        </p:nvSpPr>
        <p:spPr bwMode="auto">
          <a:xfrm>
            <a:off x="4887914" y="2606675"/>
            <a:ext cx="2416175" cy="53975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a:solidFill>
                  <a:srgbClr val="FFFFFF"/>
                </a:solidFill>
                <a:latin typeface="Segoe UI" panose="020B0502040204020203" pitchFamily="34" charset="0"/>
                <a:cs typeface="Segoe UI" panose="020B0502040204020203" pitchFamily="34" charset="0"/>
              </a:rPr>
              <a:t>trainers</a:t>
            </a:r>
          </a:p>
        </p:txBody>
      </p:sp>
      <p:sp>
        <p:nvSpPr>
          <p:cNvPr id="21519" name="vacation"/>
          <p:cNvSpPr>
            <a:spLocks noChangeArrowheads="1"/>
          </p:cNvSpPr>
          <p:nvPr/>
        </p:nvSpPr>
        <p:spPr bwMode="auto">
          <a:xfrm>
            <a:off x="7464426" y="3146425"/>
            <a:ext cx="2416175" cy="541338"/>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a:solidFill>
                  <a:srgbClr val="FFFFFF"/>
                </a:solidFill>
                <a:latin typeface="Segoe UI" panose="020B0502040204020203" pitchFamily="34" charset="0"/>
                <a:cs typeface="Segoe UI" panose="020B0502040204020203" pitchFamily="34" charset="0"/>
              </a:rPr>
              <a:t>vacation</a:t>
            </a:r>
          </a:p>
        </p:txBody>
      </p:sp>
      <p:sp>
        <p:nvSpPr>
          <p:cNvPr id="21520" name="hood"/>
          <p:cNvSpPr>
            <a:spLocks noChangeArrowheads="1"/>
          </p:cNvSpPr>
          <p:nvPr/>
        </p:nvSpPr>
        <p:spPr bwMode="auto">
          <a:xfrm>
            <a:off x="2311401" y="4395788"/>
            <a:ext cx="2416175" cy="539750"/>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a:solidFill>
                  <a:srgbClr val="FFFFFF"/>
                </a:solidFill>
                <a:latin typeface="Segoe UI" panose="020B0502040204020203" pitchFamily="34" charset="0"/>
                <a:cs typeface="Segoe UI" panose="020B0502040204020203" pitchFamily="34" charset="0"/>
              </a:rPr>
              <a:t>hood</a:t>
            </a:r>
          </a:p>
        </p:txBody>
      </p:sp>
      <p:sp>
        <p:nvSpPr>
          <p:cNvPr id="21521" name="tap"/>
          <p:cNvSpPr>
            <a:spLocks noChangeArrowheads="1"/>
          </p:cNvSpPr>
          <p:nvPr/>
        </p:nvSpPr>
        <p:spPr bwMode="auto">
          <a:xfrm>
            <a:off x="4887914" y="3856038"/>
            <a:ext cx="2416175" cy="53975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a:solidFill>
                  <a:srgbClr val="FFFFFF"/>
                </a:solidFill>
                <a:latin typeface="Segoe UI" panose="020B0502040204020203" pitchFamily="34" charset="0"/>
                <a:cs typeface="Segoe UI" panose="020B0502040204020203" pitchFamily="34" charset="0"/>
              </a:rPr>
              <a:t>tap</a:t>
            </a:r>
          </a:p>
        </p:txBody>
      </p:sp>
      <p:sp>
        <p:nvSpPr>
          <p:cNvPr id="21522" name="pavement"/>
          <p:cNvSpPr>
            <a:spLocks noChangeArrowheads="1"/>
          </p:cNvSpPr>
          <p:nvPr/>
        </p:nvSpPr>
        <p:spPr bwMode="auto">
          <a:xfrm>
            <a:off x="7464426" y="3856038"/>
            <a:ext cx="2416175" cy="53975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a:solidFill>
                  <a:srgbClr val="FFFFFF"/>
                </a:solidFill>
                <a:latin typeface="Segoe UI" panose="020B0502040204020203" pitchFamily="34" charset="0"/>
                <a:cs typeface="Segoe UI" panose="020B0502040204020203" pitchFamily="34" charset="0"/>
              </a:rPr>
              <a:t>pavement</a:t>
            </a:r>
          </a:p>
        </p:txBody>
      </p:sp>
      <p:sp>
        <p:nvSpPr>
          <p:cNvPr id="21523" name="trunk"/>
          <p:cNvSpPr>
            <a:spLocks noChangeArrowheads="1"/>
          </p:cNvSpPr>
          <p:nvPr/>
        </p:nvSpPr>
        <p:spPr bwMode="auto">
          <a:xfrm>
            <a:off x="2311401" y="5653088"/>
            <a:ext cx="2416175" cy="539750"/>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a:solidFill>
                  <a:srgbClr val="FFFFFF"/>
                </a:solidFill>
                <a:latin typeface="Segoe UI" panose="020B0502040204020203" pitchFamily="34" charset="0"/>
                <a:cs typeface="Segoe UI" panose="020B0502040204020203" pitchFamily="34" charset="0"/>
              </a:rPr>
              <a:t>trunk</a:t>
            </a:r>
          </a:p>
        </p:txBody>
      </p:sp>
      <p:sp>
        <p:nvSpPr>
          <p:cNvPr id="21524" name="jam"/>
          <p:cNvSpPr>
            <a:spLocks noChangeArrowheads="1"/>
          </p:cNvSpPr>
          <p:nvPr/>
        </p:nvSpPr>
        <p:spPr bwMode="auto">
          <a:xfrm>
            <a:off x="4887914" y="5111750"/>
            <a:ext cx="2416175" cy="541338"/>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a:solidFill>
                  <a:srgbClr val="FFFFFF"/>
                </a:solidFill>
                <a:latin typeface="Segoe UI" panose="020B0502040204020203" pitchFamily="34" charset="0"/>
                <a:cs typeface="Segoe UI" panose="020B0502040204020203" pitchFamily="34" charset="0"/>
              </a:rPr>
              <a:t>jam</a:t>
            </a:r>
          </a:p>
        </p:txBody>
      </p:sp>
      <p:sp>
        <p:nvSpPr>
          <p:cNvPr id="21525" name="gas"/>
          <p:cNvSpPr>
            <a:spLocks noChangeArrowheads="1"/>
          </p:cNvSpPr>
          <p:nvPr/>
        </p:nvSpPr>
        <p:spPr bwMode="auto">
          <a:xfrm>
            <a:off x="7464426" y="5653088"/>
            <a:ext cx="2416175" cy="539750"/>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a:solidFill>
                  <a:srgbClr val="FFFFFF"/>
                </a:solidFill>
                <a:latin typeface="Segoe UI" panose="020B0502040204020203" pitchFamily="34" charset="0"/>
                <a:cs typeface="Segoe UI" panose="020B0502040204020203" pitchFamily="34" charset="0"/>
              </a:rPr>
              <a:t>gas</a:t>
            </a:r>
          </a:p>
        </p:txBody>
      </p:sp>
      <p:sp>
        <p:nvSpPr>
          <p:cNvPr id="22" name="rubbish ?"/>
          <p:cNvSpPr>
            <a:spLocks noChangeArrowheads="1"/>
          </p:cNvSpPr>
          <p:nvPr/>
        </p:nvSpPr>
        <p:spPr bwMode="auto">
          <a:xfrm>
            <a:off x="2311401" y="2606675"/>
            <a:ext cx="2416175" cy="53975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b="1">
                <a:solidFill>
                  <a:srgbClr val="FFFFFF"/>
                </a:solidFill>
                <a:latin typeface="Segoe UI" panose="020B0502040204020203" pitchFamily="34" charset="0"/>
                <a:cs typeface="Segoe UI" panose="020B0502040204020203" pitchFamily="34" charset="0"/>
              </a:rPr>
              <a:t>?</a:t>
            </a:r>
          </a:p>
        </p:txBody>
      </p:sp>
      <p:sp>
        <p:nvSpPr>
          <p:cNvPr id="23" name="trainers ?"/>
          <p:cNvSpPr>
            <a:spLocks noChangeArrowheads="1"/>
          </p:cNvSpPr>
          <p:nvPr/>
        </p:nvSpPr>
        <p:spPr bwMode="auto">
          <a:xfrm>
            <a:off x="4887914" y="2606675"/>
            <a:ext cx="2416175" cy="53975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b="1">
                <a:solidFill>
                  <a:srgbClr val="FFFFFF"/>
                </a:solidFill>
                <a:latin typeface="Segoe UI" panose="020B0502040204020203" pitchFamily="34" charset="0"/>
                <a:cs typeface="Segoe UI" panose="020B0502040204020203" pitchFamily="34" charset="0"/>
              </a:rPr>
              <a:t>?</a:t>
            </a:r>
          </a:p>
        </p:txBody>
      </p:sp>
      <p:sp>
        <p:nvSpPr>
          <p:cNvPr id="24" name="vacation ?"/>
          <p:cNvSpPr>
            <a:spLocks noChangeArrowheads="1"/>
          </p:cNvSpPr>
          <p:nvPr/>
        </p:nvSpPr>
        <p:spPr bwMode="auto">
          <a:xfrm>
            <a:off x="7464426" y="3146425"/>
            <a:ext cx="2416175" cy="541338"/>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b="1">
                <a:solidFill>
                  <a:srgbClr val="FFFFFF"/>
                </a:solidFill>
                <a:latin typeface="Segoe UI" panose="020B0502040204020203" pitchFamily="34" charset="0"/>
                <a:cs typeface="Segoe UI" panose="020B0502040204020203" pitchFamily="34" charset="0"/>
              </a:rPr>
              <a:t>?</a:t>
            </a:r>
          </a:p>
        </p:txBody>
      </p:sp>
      <p:sp>
        <p:nvSpPr>
          <p:cNvPr id="25" name="hood ?"/>
          <p:cNvSpPr>
            <a:spLocks noChangeArrowheads="1"/>
          </p:cNvSpPr>
          <p:nvPr/>
        </p:nvSpPr>
        <p:spPr bwMode="auto">
          <a:xfrm>
            <a:off x="2311401" y="4395788"/>
            <a:ext cx="2416175" cy="539750"/>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b="1">
                <a:solidFill>
                  <a:srgbClr val="FFFFFF"/>
                </a:solidFill>
                <a:latin typeface="Segoe UI" panose="020B0502040204020203" pitchFamily="34" charset="0"/>
                <a:cs typeface="Segoe UI" panose="020B0502040204020203" pitchFamily="34" charset="0"/>
              </a:rPr>
              <a:t>?</a:t>
            </a:r>
          </a:p>
        </p:txBody>
      </p:sp>
      <p:sp>
        <p:nvSpPr>
          <p:cNvPr id="26" name="tap ?"/>
          <p:cNvSpPr>
            <a:spLocks noChangeArrowheads="1"/>
          </p:cNvSpPr>
          <p:nvPr/>
        </p:nvSpPr>
        <p:spPr bwMode="auto">
          <a:xfrm>
            <a:off x="4887914" y="3856038"/>
            <a:ext cx="2416175" cy="53975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b="1">
                <a:solidFill>
                  <a:srgbClr val="FFFFFF"/>
                </a:solidFill>
                <a:latin typeface="Segoe UI" panose="020B0502040204020203" pitchFamily="34" charset="0"/>
                <a:cs typeface="Segoe UI" panose="020B0502040204020203" pitchFamily="34" charset="0"/>
              </a:rPr>
              <a:t>?</a:t>
            </a:r>
          </a:p>
        </p:txBody>
      </p:sp>
      <p:sp>
        <p:nvSpPr>
          <p:cNvPr id="27" name="pavement ?"/>
          <p:cNvSpPr>
            <a:spLocks noChangeArrowheads="1"/>
          </p:cNvSpPr>
          <p:nvPr/>
        </p:nvSpPr>
        <p:spPr bwMode="auto">
          <a:xfrm>
            <a:off x="7464426" y="3856038"/>
            <a:ext cx="2416175" cy="53975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b="1">
                <a:solidFill>
                  <a:srgbClr val="FFFFFF"/>
                </a:solidFill>
                <a:latin typeface="Segoe UI" panose="020B0502040204020203" pitchFamily="34" charset="0"/>
                <a:cs typeface="Segoe UI" panose="020B0502040204020203" pitchFamily="34" charset="0"/>
              </a:rPr>
              <a:t>?</a:t>
            </a:r>
          </a:p>
        </p:txBody>
      </p:sp>
      <p:sp>
        <p:nvSpPr>
          <p:cNvPr id="28" name="trunk?"/>
          <p:cNvSpPr>
            <a:spLocks noChangeArrowheads="1"/>
          </p:cNvSpPr>
          <p:nvPr/>
        </p:nvSpPr>
        <p:spPr bwMode="auto">
          <a:xfrm>
            <a:off x="2311401" y="5653088"/>
            <a:ext cx="2416175" cy="539750"/>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b="1">
                <a:solidFill>
                  <a:srgbClr val="FFFFFF"/>
                </a:solidFill>
                <a:latin typeface="Segoe UI" panose="020B0502040204020203" pitchFamily="34" charset="0"/>
                <a:cs typeface="Segoe UI" panose="020B0502040204020203" pitchFamily="34" charset="0"/>
              </a:rPr>
              <a:t>?</a:t>
            </a:r>
          </a:p>
        </p:txBody>
      </p:sp>
      <p:sp>
        <p:nvSpPr>
          <p:cNvPr id="29" name="jam?"/>
          <p:cNvSpPr>
            <a:spLocks noChangeArrowheads="1"/>
          </p:cNvSpPr>
          <p:nvPr/>
        </p:nvSpPr>
        <p:spPr bwMode="auto">
          <a:xfrm>
            <a:off x="4887914" y="5111750"/>
            <a:ext cx="2416175" cy="541338"/>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b="1">
                <a:solidFill>
                  <a:srgbClr val="FFFFFF"/>
                </a:solidFill>
                <a:latin typeface="Segoe UI" panose="020B0502040204020203" pitchFamily="34" charset="0"/>
                <a:cs typeface="Segoe UI" panose="020B0502040204020203" pitchFamily="34" charset="0"/>
              </a:rPr>
              <a:t>?</a:t>
            </a:r>
          </a:p>
        </p:txBody>
      </p:sp>
      <p:sp>
        <p:nvSpPr>
          <p:cNvPr id="30" name="gas?"/>
          <p:cNvSpPr>
            <a:spLocks noChangeArrowheads="1"/>
          </p:cNvSpPr>
          <p:nvPr/>
        </p:nvSpPr>
        <p:spPr bwMode="auto">
          <a:xfrm>
            <a:off x="7464426" y="5653088"/>
            <a:ext cx="2416175" cy="539750"/>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fontAlgn="base">
              <a:lnSpc>
                <a:spcPct val="100000"/>
              </a:lnSpc>
              <a:spcBef>
                <a:spcPct val="0"/>
              </a:spcBef>
              <a:spcAft>
                <a:spcPct val="0"/>
              </a:spcAft>
              <a:buSzTx/>
              <a:buNone/>
            </a:pPr>
            <a:r>
              <a:rPr lang="en-GB" altLang="en-US" b="1">
                <a:solidFill>
                  <a:srgbClr val="FFFFFF"/>
                </a:solidFill>
                <a:latin typeface="Segoe UI" panose="020B0502040204020203" pitchFamily="34" charset="0"/>
                <a:cs typeface="Segoe UI" panose="020B0502040204020203" pitchFamily="34" charset="0"/>
              </a:rPr>
              <a:t>?</a:t>
            </a:r>
          </a:p>
        </p:txBody>
      </p:sp>
      <p:sp>
        <p:nvSpPr>
          <p:cNvPr id="31" name="TextBox 30">
            <a:extLst>
              <a:ext uri="{FF2B5EF4-FFF2-40B4-BE49-F238E27FC236}">
                <a16:creationId xmlns:a16="http://schemas.microsoft.com/office/drawing/2014/main" id="{113DD0FB-06C0-4EBD-B150-F0C3288B9300}"/>
              </a:ext>
            </a:extLst>
          </p:cNvPr>
          <p:cNvSpPr txBox="1"/>
          <p:nvPr/>
        </p:nvSpPr>
        <p:spPr>
          <a:xfrm>
            <a:off x="11904785" y="0"/>
            <a:ext cx="287215" cy="369332"/>
          </a:xfrm>
          <a:prstGeom prst="rect">
            <a:avLst/>
          </a:prstGeom>
          <a:noFill/>
        </p:spPr>
        <p:txBody>
          <a:bodyPr wrap="square" rtlCol="0">
            <a:spAutoFit/>
          </a:bodyPr>
          <a:lstStyle/>
          <a:p>
            <a:r>
              <a:rPr lang="en-GB" dirty="0" smtClean="0">
                <a:solidFill>
                  <a:schemeClr val="bg1"/>
                </a:solidFill>
              </a:rPr>
              <a:t>4</a:t>
            </a:r>
            <a:endParaRPr lang="en-GB" dirty="0">
              <a:solidFill>
                <a:schemeClr val="bg1"/>
              </a:solidFill>
            </a:endParaRPr>
          </a:p>
        </p:txBody>
      </p:sp>
    </p:spTree>
    <p:extLst>
      <p:ext uri="{BB962C8B-B14F-4D97-AF65-F5344CB8AC3E}">
        <p14:creationId xmlns:p14="http://schemas.microsoft.com/office/powerpoint/2010/main" val="1657758255"/>
      </p:ext>
    </p:extLst>
  </p:cSld>
  <p:clrMapOvr>
    <a:masterClrMapping/>
  </p:clrMapOvr>
  <p:transition spd="slow"/>
  <p:timing>
    <p:tnLst>
      <p:par>
        <p:cTn id="1" dur="indefinite" restart="never" nodeType="tmRoot">
          <p:childTnLst>
            <p:seq concurrent="1" nextAc="seek">
              <p:cTn id="2" dur="indefinite" nodeType="interactiveSeq">
                <p:stCondLst>
                  <p:cond evt="onClick" delay="0">
                    <p:tgtEl>
                      <p:spTgt spid="30"/>
                    </p:tgtEl>
                  </p:cond>
                </p:stCondLst>
                <p:childTnLst>
                  <p:par>
                    <p:cTn id="3" fill="hold" nodeType="clickPar">
                      <p:stCondLst>
                        <p:cond evt="onBegin" delay="0">
                          <p:tn val="2"/>
                        </p:cond>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30"/>
                                        </p:tgtEl>
                                      </p:cBhvr>
                                    </p:animEffect>
                                    <p:set>
                                      <p:cBhvr>
                                        <p:cTn id="7" dur="1" fill="hold">
                                          <p:stCondLst>
                                            <p:cond delay="499"/>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8" dur="indefinite" nodeType="interactiveSeq">
                <p:stCondLst>
                  <p:cond evt="onClick" delay="0">
                    <p:tgtEl>
                      <p:spTgt spid="29"/>
                    </p:tgtEl>
                  </p:cond>
                </p:stCondLst>
                <p:childTnLst>
                  <p:par>
                    <p:cTn id="9" fill="hold" nodeType="clickPar">
                      <p:stCondLst>
                        <p:cond evt="onBegin" delay="0">
                          <p:tn val="8"/>
                        </p:cond>
                      </p:stCondLst>
                      <p:childTnLst>
                        <p:par>
                          <p:cTn id="10" fill="hold" nodeType="withGroup">
                            <p:stCondLst>
                              <p:cond delay="0"/>
                            </p:stCondLst>
                            <p:childTnLst>
                              <p:par>
                                <p:cTn id="11" presetID="10" presetClass="exit" presetSubtype="0" fill="hold" grpId="0" nodeType="clickEffect">
                                  <p:stCondLst>
                                    <p:cond delay="0"/>
                                  </p:stCondLst>
                                  <p:childTnLst>
                                    <p:animEffect transition="out" filter="fade">
                                      <p:cBhvr>
                                        <p:cTn id="12" dur="500"/>
                                        <p:tgtEl>
                                          <p:spTgt spid="29"/>
                                        </p:tgtEl>
                                      </p:cBhvr>
                                    </p:animEffect>
                                    <p:set>
                                      <p:cBhvr>
                                        <p:cTn id="13" dur="1" fill="hold">
                                          <p:stCondLst>
                                            <p:cond delay="499"/>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29"/>
                  </p:tgtEl>
                </p:cond>
              </p:nextCondLst>
            </p:seq>
            <p:seq concurrent="1" nextAc="seek">
              <p:cTn id="14" dur="indefinite" nodeType="interactiveSeq">
                <p:stCondLst>
                  <p:cond evt="onClick" delay="0">
                    <p:tgtEl>
                      <p:spTgt spid="28"/>
                    </p:tgtEl>
                  </p:cond>
                </p:stCondLst>
                <p:childTnLst>
                  <p:par>
                    <p:cTn id="15" fill="hold" nodeType="clickPar">
                      <p:stCondLst>
                        <p:cond evt="onBegin" delay="0">
                          <p:tn val="14"/>
                        </p:cond>
                      </p:stCondLst>
                      <p:childTnLst>
                        <p:par>
                          <p:cTn id="16" fill="hold" nodeType="withGroup">
                            <p:stCondLst>
                              <p:cond delay="0"/>
                            </p:stCondLst>
                            <p:childTnLst>
                              <p:par>
                                <p:cTn id="17" presetID="10" presetClass="exit" presetSubtype="0" fill="hold" grpId="0" nodeType="clickEffect">
                                  <p:stCondLst>
                                    <p:cond delay="0"/>
                                  </p:stCondLst>
                                  <p:childTnLst>
                                    <p:animEffect transition="out" filter="fade">
                                      <p:cBhvr>
                                        <p:cTn id="18" dur="500"/>
                                        <p:tgtEl>
                                          <p:spTgt spid="28"/>
                                        </p:tgtEl>
                                      </p:cBhvr>
                                    </p:animEffect>
                                    <p:set>
                                      <p:cBhvr>
                                        <p:cTn id="19" dur="1" fill="hold">
                                          <p:stCondLst>
                                            <p:cond delay="499"/>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20" dur="indefinite" nodeType="interactiveSeq">
                <p:stCondLst>
                  <p:cond evt="onClick" delay="0">
                    <p:tgtEl>
                      <p:spTgt spid="27"/>
                    </p:tgtEl>
                  </p:cond>
                </p:stCondLst>
                <p:childTnLst>
                  <p:par>
                    <p:cTn id="21" fill="hold" nodeType="clickPar">
                      <p:stCondLst>
                        <p:cond evt="onBegin" delay="0">
                          <p:tn val="20"/>
                        </p:cond>
                      </p:stCondLst>
                      <p:childTnLst>
                        <p:par>
                          <p:cTn id="22" fill="hold" nodeType="withGroup">
                            <p:stCondLst>
                              <p:cond delay="0"/>
                            </p:stCondLst>
                            <p:childTnLst>
                              <p:par>
                                <p:cTn id="23" presetID="10" presetClass="exit" presetSubtype="0" fill="hold" grpId="0" nodeType="clickEffect">
                                  <p:stCondLst>
                                    <p:cond delay="0"/>
                                  </p:stCondLst>
                                  <p:childTnLst>
                                    <p:animEffect transition="out" filter="fade">
                                      <p:cBhvr>
                                        <p:cTn id="24" dur="500"/>
                                        <p:tgtEl>
                                          <p:spTgt spid="27"/>
                                        </p:tgtEl>
                                      </p:cBhvr>
                                    </p:animEffect>
                                    <p:set>
                                      <p:cBhvr>
                                        <p:cTn id="25" dur="1" fill="hold">
                                          <p:stCondLst>
                                            <p:cond delay="499"/>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27"/>
                  </p:tgtEl>
                </p:cond>
              </p:nextCondLst>
            </p:seq>
            <p:seq concurrent="1" nextAc="seek">
              <p:cTn id="26" dur="indefinite" nodeType="interactiveSeq">
                <p:stCondLst>
                  <p:cond evt="onClick" delay="0">
                    <p:tgtEl>
                      <p:spTgt spid="26"/>
                    </p:tgtEl>
                  </p:cond>
                </p:stCondLst>
                <p:childTnLst>
                  <p:par>
                    <p:cTn id="27" fill="hold" nodeType="clickPar">
                      <p:stCondLst>
                        <p:cond evt="onBegin" delay="0">
                          <p:tn val="26"/>
                        </p:cond>
                      </p:stCondLst>
                      <p:childTnLst>
                        <p:par>
                          <p:cTn id="28" fill="hold" nodeType="withGroup">
                            <p:stCondLst>
                              <p:cond delay="0"/>
                            </p:stCondLst>
                            <p:childTnLst>
                              <p:par>
                                <p:cTn id="29" presetID="10" presetClass="exit" presetSubtype="0" fill="hold" grpId="0" nodeType="clickEffect">
                                  <p:stCondLst>
                                    <p:cond delay="0"/>
                                  </p:stCondLst>
                                  <p:childTnLst>
                                    <p:animEffect transition="out" filter="fade">
                                      <p:cBhvr>
                                        <p:cTn id="30" dur="500"/>
                                        <p:tgtEl>
                                          <p:spTgt spid="26"/>
                                        </p:tgtEl>
                                      </p:cBhvr>
                                    </p:animEffect>
                                    <p:set>
                                      <p:cBhvr>
                                        <p:cTn id="31" dur="1" fill="hold">
                                          <p:stCondLst>
                                            <p:cond delay="4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32" dur="indefinite" nodeType="interactiveSeq">
                <p:stCondLst>
                  <p:cond evt="onClick" delay="0">
                    <p:tgtEl>
                      <p:spTgt spid="25"/>
                    </p:tgtEl>
                  </p:cond>
                </p:stCondLst>
                <p:childTnLst>
                  <p:par>
                    <p:cTn id="33" fill="hold" nodeType="clickPar">
                      <p:stCondLst>
                        <p:cond evt="onBegin" delay="0">
                          <p:tn val="32"/>
                        </p:cond>
                      </p:stCondLst>
                      <p:childTnLst>
                        <p:par>
                          <p:cTn id="34" fill="hold" nodeType="withGroup">
                            <p:stCondLst>
                              <p:cond delay="0"/>
                            </p:stCondLst>
                            <p:childTnLst>
                              <p:par>
                                <p:cTn id="35" presetID="10" presetClass="exit" presetSubtype="0" fill="hold" grpId="0" nodeType="clickEffect">
                                  <p:stCondLst>
                                    <p:cond delay="0"/>
                                  </p:stCondLst>
                                  <p:childTnLst>
                                    <p:animEffect transition="out" filter="fade">
                                      <p:cBhvr>
                                        <p:cTn id="36" dur="500"/>
                                        <p:tgtEl>
                                          <p:spTgt spid="25"/>
                                        </p:tgtEl>
                                      </p:cBhvr>
                                    </p:animEffect>
                                    <p:set>
                                      <p:cBhvr>
                                        <p:cTn id="37" dur="1" fill="hold">
                                          <p:stCondLst>
                                            <p:cond delay="499"/>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25"/>
                  </p:tgtEl>
                </p:cond>
              </p:nextCondLst>
            </p:seq>
            <p:seq concurrent="1" nextAc="seek">
              <p:cTn id="38" dur="indefinite" nodeType="interactiveSeq">
                <p:stCondLst>
                  <p:cond evt="onClick" delay="0">
                    <p:tgtEl>
                      <p:spTgt spid="24"/>
                    </p:tgtEl>
                  </p:cond>
                </p:stCondLst>
                <p:childTnLst>
                  <p:par>
                    <p:cTn id="39" fill="hold" nodeType="clickPar">
                      <p:stCondLst>
                        <p:cond evt="onBegin" delay="0">
                          <p:tn val="38"/>
                        </p:cond>
                      </p:stCondLst>
                      <p:childTnLst>
                        <p:par>
                          <p:cTn id="40" fill="hold" nodeType="withGroup">
                            <p:stCondLst>
                              <p:cond delay="0"/>
                            </p:stCondLst>
                            <p:childTnLst>
                              <p:par>
                                <p:cTn id="41" presetID="10" presetClass="exit" presetSubtype="0" fill="hold" grpId="0" nodeType="clickEffect">
                                  <p:stCondLst>
                                    <p:cond delay="0"/>
                                  </p:stCondLst>
                                  <p:childTnLst>
                                    <p:animEffect transition="out" filter="fade">
                                      <p:cBhvr>
                                        <p:cTn id="42" dur="500"/>
                                        <p:tgtEl>
                                          <p:spTgt spid="24"/>
                                        </p:tgtEl>
                                      </p:cBhvr>
                                    </p:animEffect>
                                    <p:set>
                                      <p:cBhvr>
                                        <p:cTn id="43"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44" dur="indefinite" nodeType="interactiveSeq">
                <p:stCondLst>
                  <p:cond evt="onClick" delay="0">
                    <p:tgtEl>
                      <p:spTgt spid="22"/>
                    </p:tgtEl>
                  </p:cond>
                </p:stCondLst>
                <p:childTnLst>
                  <p:par>
                    <p:cTn id="45" fill="hold" nodeType="clickPar">
                      <p:stCondLst>
                        <p:cond evt="onBegin" delay="0">
                          <p:tn val="44"/>
                        </p:cond>
                      </p:stCondLst>
                      <p:childTnLst>
                        <p:par>
                          <p:cTn id="46" fill="hold" nodeType="withGroup">
                            <p:stCondLst>
                              <p:cond delay="0"/>
                            </p:stCondLst>
                            <p:childTnLst>
                              <p:par>
                                <p:cTn id="47" presetID="10" presetClass="exit" presetSubtype="0" fill="hold" grpId="0" nodeType="clickEffect">
                                  <p:stCondLst>
                                    <p:cond delay="0"/>
                                  </p:stCondLst>
                                  <p:childTnLst>
                                    <p:animEffect transition="out" filter="fade">
                                      <p:cBhvr>
                                        <p:cTn id="48" dur="500"/>
                                        <p:tgtEl>
                                          <p:spTgt spid="22"/>
                                        </p:tgtEl>
                                      </p:cBhvr>
                                    </p:animEffect>
                                    <p:set>
                                      <p:cBhvr>
                                        <p:cTn id="49" dur="1" fill="hold">
                                          <p:stCondLst>
                                            <p:cond delay="4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2"/>
                  </p:tgtEl>
                </p:cond>
              </p:nextCondLst>
            </p:seq>
            <p:seq concurrent="1" nextAc="seek">
              <p:cTn id="50" dur="indefinite" nodeType="interactiveSeq">
                <p:stCondLst>
                  <p:cond evt="onClick" delay="0">
                    <p:tgtEl>
                      <p:spTgt spid="23"/>
                    </p:tgtEl>
                  </p:cond>
                </p:stCondLst>
                <p:childTnLst>
                  <p:par>
                    <p:cTn id="51" fill="hold" nodeType="clickPar">
                      <p:stCondLst>
                        <p:cond evt="onBegin" delay="0">
                          <p:tn val="50"/>
                        </p:cond>
                      </p:stCondLst>
                      <p:childTnLst>
                        <p:par>
                          <p:cTn id="52" fill="hold" nodeType="withGroup">
                            <p:stCondLst>
                              <p:cond delay="0"/>
                            </p:stCondLst>
                            <p:childTnLst>
                              <p:par>
                                <p:cTn id="53" presetID="10" presetClass="exit" presetSubtype="0" fill="hold" grpId="0" nodeType="clickEffect">
                                  <p:stCondLst>
                                    <p:cond delay="0"/>
                                  </p:stCondLst>
                                  <p:childTnLst>
                                    <p:animEffect transition="out" filter="fade">
                                      <p:cBhvr>
                                        <p:cTn id="54" dur="500"/>
                                        <p:tgtEl>
                                          <p:spTgt spid="23"/>
                                        </p:tgtEl>
                                      </p:cBhvr>
                                    </p:animEffect>
                                    <p:set>
                                      <p:cBhvr>
                                        <p:cTn id="55" dur="1" fill="hold">
                                          <p:stCondLst>
                                            <p:cond delay="4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childTnLst>
        </p:cTn>
      </p:par>
    </p:tnLst>
    <p:bldLst>
      <p:bldP spid="22" grpId="0" animBg="1"/>
      <p:bldP spid="23" grpId="0" animBg="1"/>
      <p:bldP spid="24" grpId="0" animBg="1"/>
      <p:bldP spid="25" grpId="0" animBg="1"/>
      <p:bldP spid="26" grpId="0" animBg="1"/>
      <p:bldP spid="27" grpId="0" animBg="1"/>
      <p:bldP spid="28" grpId="0" animBg="1"/>
      <p:bldP spid="29" grpId="0" animBg="1"/>
      <p:bldP spid="3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515600" cy="575652"/>
          </a:xfrm>
        </p:spPr>
        <p:txBody>
          <a:bodyPr>
            <a:normAutofit fontScale="90000"/>
          </a:bodyPr>
          <a:lstStyle/>
          <a:p>
            <a:r>
              <a:rPr lang="en-GB" dirty="0" smtClean="0"/>
              <a:t>Now complete today’s activities:</a:t>
            </a:r>
            <a:endParaRPr lang="en-GB" dirty="0"/>
          </a:p>
        </p:txBody>
      </p:sp>
      <p:pic>
        <p:nvPicPr>
          <p:cNvPr id="3" name="Picture 2"/>
          <p:cNvPicPr>
            <a:picLocks noChangeAspect="1"/>
          </p:cNvPicPr>
          <p:nvPr/>
        </p:nvPicPr>
        <p:blipFill>
          <a:blip r:embed="rId3"/>
          <a:stretch>
            <a:fillRect/>
          </a:stretch>
        </p:blipFill>
        <p:spPr>
          <a:xfrm>
            <a:off x="6989885" y="114863"/>
            <a:ext cx="5202115" cy="6743137"/>
          </a:xfrm>
          <a:prstGeom prst="rect">
            <a:avLst/>
          </a:prstGeom>
        </p:spPr>
      </p:pic>
      <p:pic>
        <p:nvPicPr>
          <p:cNvPr id="4" name="Picture 3"/>
          <p:cNvPicPr>
            <a:picLocks noChangeAspect="1"/>
          </p:cNvPicPr>
          <p:nvPr/>
        </p:nvPicPr>
        <p:blipFill>
          <a:blip r:embed="rId4"/>
          <a:stretch>
            <a:fillRect/>
          </a:stretch>
        </p:blipFill>
        <p:spPr>
          <a:xfrm>
            <a:off x="715473" y="640373"/>
            <a:ext cx="5362575" cy="5981700"/>
          </a:xfrm>
          <a:prstGeom prst="rect">
            <a:avLst/>
          </a:prstGeom>
        </p:spPr>
      </p:pic>
      <p:sp>
        <p:nvSpPr>
          <p:cNvPr id="5" name="TextBox 4">
            <a:extLst>
              <a:ext uri="{FF2B5EF4-FFF2-40B4-BE49-F238E27FC236}">
                <a16:creationId xmlns:a16="http://schemas.microsoft.com/office/drawing/2014/main" id="{113DD0FB-06C0-4EBD-B150-F0C3288B9300}"/>
              </a:ext>
            </a:extLst>
          </p:cNvPr>
          <p:cNvSpPr txBox="1"/>
          <p:nvPr/>
        </p:nvSpPr>
        <p:spPr>
          <a:xfrm>
            <a:off x="11904785" y="0"/>
            <a:ext cx="287215" cy="369332"/>
          </a:xfrm>
          <a:prstGeom prst="rect">
            <a:avLst/>
          </a:prstGeom>
          <a:noFill/>
        </p:spPr>
        <p:txBody>
          <a:bodyPr wrap="square" rtlCol="0">
            <a:spAutoFit/>
          </a:bodyPr>
          <a:lstStyle/>
          <a:p>
            <a:r>
              <a:rPr lang="en-GB" dirty="0"/>
              <a:t>4</a:t>
            </a:r>
          </a:p>
        </p:txBody>
      </p:sp>
      <p:sp>
        <p:nvSpPr>
          <p:cNvPr id="6" name="Rectangle 5"/>
          <p:cNvSpPr/>
          <p:nvPr/>
        </p:nvSpPr>
        <p:spPr>
          <a:xfrm>
            <a:off x="2745244" y="1142972"/>
            <a:ext cx="4103944" cy="369332"/>
          </a:xfrm>
          <a:prstGeom prst="rect">
            <a:avLst/>
          </a:prstGeom>
        </p:spPr>
        <p:txBody>
          <a:bodyPr wrap="none">
            <a:spAutoFit/>
          </a:bodyPr>
          <a:lstStyle/>
          <a:p>
            <a:r>
              <a:rPr lang="en-GB" dirty="0" smtClean="0"/>
              <a:t>You will need to download the document.</a:t>
            </a:r>
            <a:endParaRPr lang="en-GB" dirty="0"/>
          </a:p>
        </p:txBody>
      </p:sp>
    </p:spTree>
    <p:extLst>
      <p:ext uri="{BB962C8B-B14F-4D97-AF65-F5344CB8AC3E}">
        <p14:creationId xmlns:p14="http://schemas.microsoft.com/office/powerpoint/2010/main" val="2111791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75752"/>
          </a:xfrm>
        </p:spPr>
        <p:txBody>
          <a:bodyPr/>
          <a:lstStyle/>
          <a:p>
            <a:r>
              <a:rPr lang="en-GB" dirty="0" smtClean="0"/>
              <a:t>Read and answer: </a:t>
            </a:r>
            <a:endParaRPr lang="en-GB" dirty="0"/>
          </a:p>
        </p:txBody>
      </p:sp>
      <p:pic>
        <p:nvPicPr>
          <p:cNvPr id="3" name="Picture 2"/>
          <p:cNvPicPr>
            <a:picLocks noChangeAspect="1"/>
          </p:cNvPicPr>
          <p:nvPr/>
        </p:nvPicPr>
        <p:blipFill>
          <a:blip r:embed="rId2"/>
          <a:stretch>
            <a:fillRect/>
          </a:stretch>
        </p:blipFill>
        <p:spPr>
          <a:xfrm>
            <a:off x="6486218" y="0"/>
            <a:ext cx="5705782" cy="6858000"/>
          </a:xfrm>
          <a:prstGeom prst="rect">
            <a:avLst/>
          </a:prstGeom>
        </p:spPr>
      </p:pic>
      <p:sp>
        <p:nvSpPr>
          <p:cNvPr id="4" name="TextBox 3"/>
          <p:cNvSpPr txBox="1"/>
          <p:nvPr/>
        </p:nvSpPr>
        <p:spPr>
          <a:xfrm>
            <a:off x="589084" y="3376108"/>
            <a:ext cx="5011616" cy="1477328"/>
          </a:xfrm>
          <a:prstGeom prst="rect">
            <a:avLst/>
          </a:prstGeom>
          <a:noFill/>
        </p:spPr>
        <p:txBody>
          <a:bodyPr wrap="square" rtlCol="0">
            <a:spAutoFit/>
          </a:bodyPr>
          <a:lstStyle/>
          <a:p>
            <a:pPr algn="ctr"/>
            <a:r>
              <a:rPr lang="en-GB" dirty="0" smtClean="0"/>
              <a:t>You will need to download the document ‘Journey to America: Reading Comprehension.</a:t>
            </a:r>
          </a:p>
          <a:p>
            <a:pPr algn="ctr"/>
            <a:endParaRPr lang="en-GB" dirty="0"/>
          </a:p>
          <a:p>
            <a:pPr algn="ctr"/>
            <a:r>
              <a:rPr lang="en-GB" dirty="0" smtClean="0"/>
              <a:t>The answers are included.</a:t>
            </a:r>
          </a:p>
          <a:p>
            <a:pPr algn="ctr"/>
            <a:endParaRPr lang="en-GB" dirty="0"/>
          </a:p>
        </p:txBody>
      </p:sp>
      <p:sp>
        <p:nvSpPr>
          <p:cNvPr id="5" name="TextBox 4">
            <a:extLst>
              <a:ext uri="{FF2B5EF4-FFF2-40B4-BE49-F238E27FC236}">
                <a16:creationId xmlns:a16="http://schemas.microsoft.com/office/drawing/2014/main" id="{113DD0FB-06C0-4EBD-B150-F0C3288B9300}"/>
              </a:ext>
            </a:extLst>
          </p:cNvPr>
          <p:cNvSpPr txBox="1"/>
          <p:nvPr/>
        </p:nvSpPr>
        <p:spPr>
          <a:xfrm>
            <a:off x="11904785" y="0"/>
            <a:ext cx="287215" cy="369332"/>
          </a:xfrm>
          <a:prstGeom prst="rect">
            <a:avLst/>
          </a:prstGeom>
          <a:noFill/>
        </p:spPr>
        <p:txBody>
          <a:bodyPr wrap="square" rtlCol="0">
            <a:spAutoFit/>
          </a:bodyPr>
          <a:lstStyle/>
          <a:p>
            <a:r>
              <a:rPr lang="en-GB" dirty="0" smtClean="0"/>
              <a:t>5</a:t>
            </a:r>
            <a:endParaRPr lang="en-GB" dirty="0"/>
          </a:p>
        </p:txBody>
      </p:sp>
    </p:spTree>
    <p:extLst>
      <p:ext uri="{BB962C8B-B14F-4D97-AF65-F5344CB8AC3E}">
        <p14:creationId xmlns:p14="http://schemas.microsoft.com/office/powerpoint/2010/main" val="21337644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TotalTime>
  <Words>1386</Words>
  <Application>Microsoft Office PowerPoint</Application>
  <PresentationFormat>Widescreen</PresentationFormat>
  <Paragraphs>288</Paragraphs>
  <Slides>21</Slides>
  <Notes>8</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21</vt:i4>
      </vt:variant>
    </vt:vector>
  </HeadingPairs>
  <TitlesOfParts>
    <vt:vector size="33" baseType="lpstr">
      <vt:lpstr>Arial</vt:lpstr>
      <vt:lpstr>Bahnschrift Condensed</vt:lpstr>
      <vt:lpstr>Calibri</vt:lpstr>
      <vt:lpstr>Calibri Light</vt:lpstr>
      <vt:lpstr>Comic Sans MS</vt:lpstr>
      <vt:lpstr>Sassoon Infant Rg</vt:lpstr>
      <vt:lpstr>Segoe UI</vt:lpstr>
      <vt:lpstr>Twinkl</vt:lpstr>
      <vt:lpstr>Twinkl SemiBold</vt:lpstr>
      <vt:lpstr>Wingdings</vt:lpstr>
      <vt:lpstr>Office Theme</vt:lpstr>
      <vt:lpstr>1_Office Theme</vt:lpstr>
      <vt:lpstr>Road Trip, USA!</vt:lpstr>
      <vt:lpstr>Guide for parents/carers,</vt:lpstr>
      <vt:lpstr>Have a look at this map of the USA…  Have you visited any of the states before? If you could visit anywhere in USA, where would you go and why?</vt:lpstr>
      <vt:lpstr>Pick a state along the east or west coast of USA and plan a road trip across to the other side. Use a coloured pen or pencil to plot your route across America. </vt:lpstr>
      <vt:lpstr>Find out 1 or 2 facts about each state that you will be travelling through on your road trip. </vt:lpstr>
      <vt:lpstr>Pick one of the states on your trip. Find out what the best places are to visit there and why. Learn about your chosen state in greater detail and make notes about it.</vt:lpstr>
      <vt:lpstr>Imagine you have actually visited the state you chose for your travel brochure and done some of things to do and seen some of the famous sites… </vt:lpstr>
      <vt:lpstr>PowerPoint Presentation</vt:lpstr>
      <vt:lpstr>Where in the World?</vt:lpstr>
      <vt:lpstr>The United States</vt:lpstr>
      <vt:lpstr>The United States</vt:lpstr>
      <vt:lpstr>Time Zones</vt:lpstr>
      <vt:lpstr>Climates in the USA</vt:lpstr>
      <vt:lpstr>Extreme Weather and Natural Disasters</vt:lpstr>
      <vt:lpstr>Climate in the UK</vt:lpstr>
      <vt:lpstr>Crops</vt:lpstr>
      <vt:lpstr>American Animals</vt:lpstr>
      <vt:lpstr>Life in the USA</vt:lpstr>
      <vt:lpstr>English Words</vt:lpstr>
      <vt:lpstr>Now complete today’s activities:</vt:lpstr>
      <vt:lpstr>Read and answer: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Road Trip, USA!</dc:title>
  <dc:creator>Hall</dc:creator>
  <cp:lastModifiedBy>Rianne Foster</cp:lastModifiedBy>
  <cp:revision>17</cp:revision>
  <dcterms:created xsi:type="dcterms:W3CDTF">2020-06-15T13:31:07Z</dcterms:created>
  <dcterms:modified xsi:type="dcterms:W3CDTF">2020-06-19T09:02:35Z</dcterms:modified>
</cp:coreProperties>
</file>