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257" r:id="rId2"/>
    <p:sldId id="258"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94660"/>
  </p:normalViewPr>
  <p:slideViewPr>
    <p:cSldViewPr snapToGrid="0">
      <p:cViewPr varScale="1">
        <p:scale>
          <a:sx n="109" d="100"/>
          <a:sy n="109" d="100"/>
        </p:scale>
        <p:origin x="612" y="13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DD2C4E7-3BD3-409E-A493-40FAEA74DBC4}" type="datetimeFigureOut">
              <a:rPr lang="en-GB" smtClean="0"/>
              <a:t>02/06/2020</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3CC2C00-3D64-4C5B-95E5-16CB4F05F250}" type="slidenum">
              <a:rPr lang="en-GB" smtClean="0"/>
              <a:t>‹#›</a:t>
            </a:fld>
            <a:endParaRPr lang="en-GB"/>
          </a:p>
        </p:txBody>
      </p:sp>
    </p:spTree>
    <p:extLst>
      <p:ext uri="{BB962C8B-B14F-4D97-AF65-F5344CB8AC3E}">
        <p14:creationId xmlns:p14="http://schemas.microsoft.com/office/powerpoint/2010/main" val="87653268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Read the example text</a:t>
            </a:r>
            <a:r>
              <a:rPr lang="en-GB" baseline="0" dirty="0" smtClean="0"/>
              <a:t> together, support your child to sound out tricky words or to use context to help them work it out. If they are unsure of the meaning of a word, they could look it up online or in a dictionary or you could explain to them what it means. </a:t>
            </a:r>
          </a:p>
          <a:p>
            <a:r>
              <a:rPr lang="en-GB" baseline="0" dirty="0" smtClean="0"/>
              <a:t>Ask: How is the text written? What do you notice? (subheadings, paragraphs, past tense, factual, detailed etc.)</a:t>
            </a:r>
            <a:endParaRPr lang="en-GB" dirty="0"/>
          </a:p>
        </p:txBody>
      </p:sp>
      <p:sp>
        <p:nvSpPr>
          <p:cNvPr id="4" name="Slide Number Placeholder 3"/>
          <p:cNvSpPr>
            <a:spLocks noGrp="1"/>
          </p:cNvSpPr>
          <p:nvPr>
            <p:ph type="sldNum" sz="quarter" idx="10"/>
          </p:nvPr>
        </p:nvSpPr>
        <p:spPr/>
        <p:txBody>
          <a:bodyPr/>
          <a:lstStyle/>
          <a:p>
            <a:fld id="{D3CC2C00-3D64-4C5B-95E5-16CB4F05F250}" type="slidenum">
              <a:rPr lang="en-GB" smtClean="0"/>
              <a:t>5</a:t>
            </a:fld>
            <a:endParaRPr lang="en-GB"/>
          </a:p>
        </p:txBody>
      </p:sp>
    </p:spTree>
    <p:extLst>
      <p:ext uri="{BB962C8B-B14F-4D97-AF65-F5344CB8AC3E}">
        <p14:creationId xmlns:p14="http://schemas.microsoft.com/office/powerpoint/2010/main" val="115204052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D3CC2C00-3D64-4C5B-95E5-16CB4F05F250}" type="slidenum">
              <a:rPr lang="en-GB" smtClean="0"/>
              <a:t>9</a:t>
            </a:fld>
            <a:endParaRPr lang="en-GB"/>
          </a:p>
        </p:txBody>
      </p:sp>
    </p:spTree>
    <p:extLst>
      <p:ext uri="{BB962C8B-B14F-4D97-AF65-F5344CB8AC3E}">
        <p14:creationId xmlns:p14="http://schemas.microsoft.com/office/powerpoint/2010/main" val="272575635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Go through and</a:t>
            </a:r>
            <a:r>
              <a:rPr lang="en-GB" baseline="0" dirty="0" smtClean="0"/>
              <a:t> discuss the features of an autobiography.</a:t>
            </a:r>
            <a:endParaRPr lang="en-GB" dirty="0"/>
          </a:p>
        </p:txBody>
      </p:sp>
      <p:sp>
        <p:nvSpPr>
          <p:cNvPr id="4" name="Slide Number Placeholder 3"/>
          <p:cNvSpPr>
            <a:spLocks noGrp="1"/>
          </p:cNvSpPr>
          <p:nvPr>
            <p:ph type="sldNum" sz="quarter" idx="10"/>
          </p:nvPr>
        </p:nvSpPr>
        <p:spPr/>
        <p:txBody>
          <a:bodyPr/>
          <a:lstStyle/>
          <a:p>
            <a:fld id="{D3CC2C00-3D64-4C5B-95E5-16CB4F05F250}" type="slidenum">
              <a:rPr lang="en-GB" smtClean="0"/>
              <a:t>11</a:t>
            </a:fld>
            <a:endParaRPr lang="en-GB"/>
          </a:p>
        </p:txBody>
      </p:sp>
    </p:spTree>
    <p:extLst>
      <p:ext uri="{BB962C8B-B14F-4D97-AF65-F5344CB8AC3E}">
        <p14:creationId xmlns:p14="http://schemas.microsoft.com/office/powerpoint/2010/main" val="247419134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Read th</a:t>
            </a:r>
            <a:r>
              <a:rPr lang="en-GB" baseline="0" dirty="0" smtClean="0"/>
              <a:t>e examples. Can you spot any of the features of an autobiography in the examples?</a:t>
            </a:r>
            <a:endParaRPr lang="en-GB" dirty="0"/>
          </a:p>
        </p:txBody>
      </p:sp>
      <p:sp>
        <p:nvSpPr>
          <p:cNvPr id="4" name="Slide Number Placeholder 3"/>
          <p:cNvSpPr>
            <a:spLocks noGrp="1"/>
          </p:cNvSpPr>
          <p:nvPr>
            <p:ph type="sldNum" sz="quarter" idx="10"/>
          </p:nvPr>
        </p:nvSpPr>
        <p:spPr/>
        <p:txBody>
          <a:bodyPr/>
          <a:lstStyle/>
          <a:p>
            <a:fld id="{D3CC2C00-3D64-4C5B-95E5-16CB4F05F250}" type="slidenum">
              <a:rPr lang="en-GB" smtClean="0"/>
              <a:t>12</a:t>
            </a:fld>
            <a:endParaRPr lang="en-GB"/>
          </a:p>
        </p:txBody>
      </p:sp>
    </p:spTree>
    <p:extLst>
      <p:ext uri="{BB962C8B-B14F-4D97-AF65-F5344CB8AC3E}">
        <p14:creationId xmlns:p14="http://schemas.microsoft.com/office/powerpoint/2010/main" val="361433913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This could also be done as an information poster,</a:t>
            </a:r>
            <a:r>
              <a:rPr lang="en-GB" baseline="0" dirty="0" smtClean="0"/>
              <a:t> leaflet, booklet, PowerPoint or Word document.</a:t>
            </a:r>
            <a:endParaRPr lang="en-GB" dirty="0"/>
          </a:p>
        </p:txBody>
      </p:sp>
      <p:sp>
        <p:nvSpPr>
          <p:cNvPr id="4" name="Slide Number Placeholder 3"/>
          <p:cNvSpPr>
            <a:spLocks noGrp="1"/>
          </p:cNvSpPr>
          <p:nvPr>
            <p:ph type="sldNum" sz="quarter" idx="10"/>
          </p:nvPr>
        </p:nvSpPr>
        <p:spPr/>
        <p:txBody>
          <a:bodyPr/>
          <a:lstStyle/>
          <a:p>
            <a:fld id="{D3CC2C00-3D64-4C5B-95E5-16CB4F05F250}" type="slidenum">
              <a:rPr lang="en-GB" smtClean="0"/>
              <a:t>15</a:t>
            </a:fld>
            <a:endParaRPr lang="en-GB"/>
          </a:p>
        </p:txBody>
      </p:sp>
    </p:spTree>
    <p:extLst>
      <p:ext uri="{BB962C8B-B14F-4D97-AF65-F5344CB8AC3E}">
        <p14:creationId xmlns:p14="http://schemas.microsoft.com/office/powerpoint/2010/main" val="150044933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12005EF-794C-4EEA-96A6-111F38276241}" type="datetimeFigureOut">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02/06/2020</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1E8ACFD-F141-4C79-BC9E-B1B247B617E8}" type="slidenum">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7935393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12005EF-794C-4EEA-96A6-111F38276241}" type="datetimeFigureOut">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02/06/2020</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1E8ACFD-F141-4C79-BC9E-B1B247B617E8}" type="slidenum">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4313622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12005EF-794C-4EEA-96A6-111F38276241}" type="datetimeFigureOut">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02/06/2020</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1E8ACFD-F141-4C79-BC9E-B1B247B617E8}" type="slidenum">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8440213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12005EF-794C-4EEA-96A6-111F38276241}" type="datetimeFigureOut">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02/06/2020</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1E8ACFD-F141-4C79-BC9E-B1B247B617E8}" type="slidenum">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003544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12005EF-794C-4EEA-96A6-111F38276241}" type="datetimeFigureOut">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02/06/2020</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8" name="Footer Placeholder 7"/>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9" name="Slide Number Placeholder 8"/>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1E8ACFD-F141-4C79-BC9E-B1B247B617E8}" type="slidenum">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57532403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12005EF-794C-4EEA-96A6-111F38276241}" type="datetimeFigureOut">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02/06/2020</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Slide Number Placeholder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1E8ACFD-F141-4C79-BC9E-B1B247B617E8}" type="slidenum">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11835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12005EF-794C-4EEA-96A6-111F38276241}" type="datetimeFigureOut">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02/06/2020</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3" name="Footer Placeholder 2"/>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Slide Number Placeholder 3"/>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1E8ACFD-F141-4C79-BC9E-B1B247B617E8}" type="slidenum">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4188241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12005EF-794C-4EEA-96A6-111F38276241}" type="datetimeFigureOut">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02/06/2020</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1E8ACFD-F141-4C79-BC9E-B1B247B617E8}" type="slidenum">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58851770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12005EF-794C-4EEA-96A6-111F38276241}" type="datetimeFigureOut">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02/06/2020</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1E8ACFD-F141-4C79-BC9E-B1B247B617E8}" type="slidenum">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7770680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12005EF-794C-4EEA-96A6-111F38276241}" type="datetimeFigureOut">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02/06/2020</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1E8ACFD-F141-4C79-BC9E-B1B247B617E8}" type="slidenum">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3214006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12005EF-794C-4EEA-96A6-111F38276241}" type="datetimeFigureOut">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02/06/2020</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1E8ACFD-F141-4C79-BC9E-B1B247B617E8}" type="slidenum">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4619060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1363690" y="6196126"/>
            <a:ext cx="768660" cy="580719"/>
          </a:xfrm>
          <a:prstGeom prst="rect">
            <a:avLst/>
          </a:prstGeom>
        </p:spPr>
      </p:pic>
    </p:spTree>
    <p:extLst>
      <p:ext uri="{BB962C8B-B14F-4D97-AF65-F5344CB8AC3E}">
        <p14:creationId xmlns:p14="http://schemas.microsoft.com/office/powerpoint/2010/main" val="307209831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1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350" b="0" i="0" u="none" strike="noStrike" kern="1200" cap="none" spc="0" normalizeH="0" baseline="0" noProof="0" dirty="0">
                <a:ln>
                  <a:noFill/>
                </a:ln>
                <a:solidFill>
                  <a:prstClr val="white"/>
                </a:solidFill>
                <a:effectLst/>
                <a:uLnTx/>
                <a:uFillTx/>
                <a:latin typeface="Twinkl" pitchFamily="50" charset="0"/>
                <a:ea typeface="+mn-ea"/>
                <a:cs typeface="+mn-cs"/>
              </a:rPr>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11467489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350" b="0" i="0" u="none" strike="noStrike" kern="1200" cap="none" spc="0" normalizeH="0" baseline="0" noProof="0" dirty="0">
                <a:ln>
                  <a:noFill/>
                </a:ln>
                <a:solidFill>
                  <a:prstClr val="white"/>
                </a:solidFill>
                <a:effectLst/>
                <a:uLnTx/>
                <a:uFillTx/>
                <a:latin typeface="Twinkl" pitchFamily="50" charset="0"/>
                <a:ea typeface="+mn-ea"/>
                <a:cs typeface="+mn-cs"/>
              </a:rPr>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370746129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350" b="0" i="0" u="none" strike="noStrike" kern="1200" cap="none" spc="0" normalizeH="0" baseline="0" noProof="0" dirty="0">
                <a:ln>
                  <a:noFill/>
                </a:ln>
                <a:solidFill>
                  <a:prstClr val="white"/>
                </a:solidFill>
                <a:effectLst/>
                <a:uLnTx/>
                <a:uFillTx/>
                <a:latin typeface="Twinkl" pitchFamily="50" charset="0"/>
                <a:ea typeface="+mn-ea"/>
                <a:cs typeface="+mn-cs"/>
              </a:rPr>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187795482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350" b="0" i="0" u="none" strike="noStrike" kern="1200" cap="none" spc="0" normalizeH="0" baseline="0" noProof="0" dirty="0">
                <a:ln>
                  <a:noFill/>
                </a:ln>
                <a:solidFill>
                  <a:prstClr val="white"/>
                </a:solidFill>
                <a:effectLst/>
                <a:uLnTx/>
                <a:uFillTx/>
                <a:latin typeface="Twinkl" pitchFamily="50" charset="0"/>
                <a:ea typeface="+mn-ea"/>
                <a:cs typeface="+mn-cs"/>
              </a:rPr>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413765335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5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350" b="0" i="0" u="none" strike="noStrike" kern="1200" cap="none" spc="0" normalizeH="0" baseline="0" noProof="0" dirty="0">
                <a:ln>
                  <a:noFill/>
                </a:ln>
                <a:solidFill>
                  <a:prstClr val="white"/>
                </a:solidFill>
                <a:effectLst/>
                <a:uLnTx/>
                <a:uFillTx/>
                <a:latin typeface="Twinkl" pitchFamily="50" charset="0"/>
                <a:ea typeface="+mn-ea"/>
                <a:cs typeface="+mn-cs"/>
              </a:rPr>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754147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6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350" b="0" i="0" u="none" strike="noStrike" kern="1200" cap="none" spc="0" normalizeH="0" baseline="0" noProof="0" dirty="0">
                <a:ln>
                  <a:noFill/>
                </a:ln>
                <a:solidFill>
                  <a:prstClr val="white"/>
                </a:solidFill>
                <a:effectLst/>
                <a:uLnTx/>
                <a:uFillTx/>
                <a:latin typeface="Twinkl" pitchFamily="50" charset="0"/>
                <a:ea typeface="+mn-ea"/>
                <a:cs typeface="+mn-cs"/>
              </a:rPr>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57557060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7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350" b="0" i="0" u="none" strike="noStrike" kern="1200" cap="none" spc="0" normalizeH="0" baseline="0" noProof="0" dirty="0">
                <a:ln>
                  <a:noFill/>
                </a:ln>
                <a:solidFill>
                  <a:prstClr val="white"/>
                </a:solidFill>
                <a:effectLst/>
                <a:uLnTx/>
                <a:uFillTx/>
                <a:latin typeface="Twinkl" pitchFamily="50" charset="0"/>
                <a:ea typeface="+mn-ea"/>
                <a:cs typeface="+mn-cs"/>
              </a:rPr>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183223894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8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350" b="0" i="0" u="none" strike="noStrike" kern="1200" cap="none" spc="0" normalizeH="0" baseline="0" noProof="0" dirty="0">
                <a:ln>
                  <a:noFill/>
                </a:ln>
                <a:solidFill>
                  <a:prstClr val="white"/>
                </a:solidFill>
                <a:effectLst/>
                <a:uLnTx/>
                <a:uFillTx/>
                <a:latin typeface="Twinkl" pitchFamily="50" charset="0"/>
                <a:ea typeface="+mn-ea"/>
                <a:cs typeface="+mn-cs"/>
              </a:rPr>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128495790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9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350" b="0" i="0" u="none" strike="noStrike" kern="1200" cap="none" spc="0" normalizeH="0" baseline="0" noProof="0" dirty="0">
                <a:ln>
                  <a:noFill/>
                </a:ln>
                <a:solidFill>
                  <a:prstClr val="white"/>
                </a:solidFill>
                <a:effectLst/>
                <a:uLnTx/>
                <a:uFillTx/>
                <a:latin typeface="Twinkl" pitchFamily="50" charset="0"/>
                <a:ea typeface="+mn-ea"/>
                <a:cs typeface="+mn-cs"/>
              </a:rPr>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421332512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10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350" b="0" i="0" u="none" strike="noStrike" kern="1200" cap="none" spc="0" normalizeH="0" baseline="0" noProof="0" dirty="0">
                <a:ln>
                  <a:noFill/>
                </a:ln>
                <a:solidFill>
                  <a:prstClr val="white"/>
                </a:solidFill>
                <a:effectLst/>
                <a:uLnTx/>
                <a:uFillTx/>
                <a:latin typeface="Twinkl" pitchFamily="50" charset="0"/>
                <a:ea typeface="+mn-ea"/>
                <a:cs typeface="+mn-cs"/>
              </a:rPr>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48978996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theme" Target="../theme/theme1.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C12005EF-794C-4EEA-96A6-111F38276241}" type="datetimeFigureOut">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02/06/2020</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C1E8ACFD-F141-4C79-BC9E-B1B247B617E8}" type="slidenum">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51076889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 id="2147483678" r:id="rId18"/>
    <p:sldLayoutId id="2147483679" r:id="rId19"/>
    <p:sldLayoutId id="2147483680" r:id="rId20"/>
    <p:sldLayoutId id="2147483681" r:id="rId21"/>
    <p:sldLayoutId id="2147483682" r:id="rId2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4.xml"/><Relationship Id="rId1" Type="http://schemas.openxmlformats.org/officeDocument/2006/relationships/slideLayout" Target="../slideLayouts/slideLayout6.xml"/><Relationship Id="rId5" Type="http://schemas.openxmlformats.org/officeDocument/2006/relationships/image" Target="../media/image17.png"/><Relationship Id="rId4" Type="http://schemas.openxmlformats.org/officeDocument/2006/relationships/image" Target="../media/image16.png"/></Relationships>
</file>

<file path=ppt/slides/_rels/slide1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hyperlink" Target="https://www.youtube.com/watch?v=Vrok04MISGY" TargetMode="External"/><Relationship Id="rId2" Type="http://schemas.openxmlformats.org/officeDocument/2006/relationships/hyperlink" Target="https://www.youtube.com/watch?v=9z08SD5iRuk" TargetMode="External"/><Relationship Id="rId1" Type="http://schemas.openxmlformats.org/officeDocument/2006/relationships/slideLayout" Target="../slideLayouts/slideLayout2.xml"/><Relationship Id="rId5" Type="http://schemas.openxmlformats.org/officeDocument/2006/relationships/image" Target="../media/image20.jpeg"/><Relationship Id="rId4" Type="http://schemas.openxmlformats.org/officeDocument/2006/relationships/hyperlink" Target="https://kids.kiddle.co/Jacques_Cousteau" TargetMode="External"/></Relationships>
</file>

<file path=ppt/slides/_rels/slide1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5.xml"/><Relationship Id="rId1" Type="http://schemas.openxmlformats.org/officeDocument/2006/relationships/slideLayout" Target="../slideLayouts/slideLayout7.xml"/><Relationship Id="rId4" Type="http://schemas.openxmlformats.org/officeDocument/2006/relationships/image" Target="../media/image20.jpeg"/></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rgbClr val="62BCD7"/>
            </a:gs>
            <a:gs pos="74000">
              <a:srgbClr val="385786"/>
            </a:gs>
            <a:gs pos="83000">
              <a:srgbClr val="28235D"/>
            </a:gs>
            <a:gs pos="100000">
              <a:srgbClr val="28235D"/>
            </a:gs>
          </a:gsLst>
          <a:lin ang="5400000" scaled="1"/>
        </a:gradFill>
        <a:effectLst/>
      </p:bgPr>
    </p:bg>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2568631" y="0"/>
            <a:ext cx="6849687" cy="6865918"/>
          </a:xfrm>
          <a:prstGeom prst="rect">
            <a:avLst/>
          </a:prstGeom>
        </p:spPr>
      </p:pic>
      <p:sp>
        <p:nvSpPr>
          <p:cNvPr id="8" name="TextBox 7"/>
          <p:cNvSpPr txBox="1"/>
          <p:nvPr/>
        </p:nvSpPr>
        <p:spPr>
          <a:xfrm>
            <a:off x="8437418" y="0"/>
            <a:ext cx="3754583"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smtClean="0">
                <a:ln>
                  <a:noFill/>
                </a:ln>
                <a:solidFill>
                  <a:prstClr val="white"/>
                </a:solidFill>
                <a:effectLst/>
                <a:uLnTx/>
                <a:uFillTx/>
                <a:latin typeface="Comic Sans MS" panose="030F0702030302020204" pitchFamily="66" charset="0"/>
                <a:ea typeface="+mn-ea"/>
                <a:cs typeface="+mn-cs"/>
              </a:rPr>
              <a:t>PowerPoint 6 – Biography writing</a:t>
            </a:r>
            <a:endParaRPr kumimoji="0" lang="en-GB" sz="1800" b="0" i="0" u="none" strike="noStrike" kern="1200" cap="none" spc="0" normalizeH="0" baseline="0" noProof="0" dirty="0">
              <a:ln>
                <a:noFill/>
              </a:ln>
              <a:solidFill>
                <a:prstClr val="white"/>
              </a:solidFill>
              <a:effectLst/>
              <a:uLnTx/>
              <a:uFillTx/>
              <a:latin typeface="Comic Sans MS" panose="030F0702030302020204" pitchFamily="66" charset="0"/>
              <a:ea typeface="+mn-ea"/>
              <a:cs typeface="+mn-cs"/>
            </a:endParaRPr>
          </a:p>
        </p:txBody>
      </p:sp>
    </p:spTree>
    <p:extLst>
      <p:ext uri="{BB962C8B-B14F-4D97-AF65-F5344CB8AC3E}">
        <p14:creationId xmlns:p14="http://schemas.microsoft.com/office/powerpoint/2010/main" val="107535166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6400801" cy="625151"/>
          </a:xfrm>
        </p:spPr>
        <p:txBody>
          <a:bodyPr>
            <a:normAutofit/>
          </a:bodyPr>
          <a:lstStyle/>
          <a:p>
            <a:r>
              <a:rPr lang="en-GB" sz="2800" b="1" dirty="0" smtClean="0">
                <a:latin typeface="Comic Sans MS" panose="030F0702030302020204" pitchFamily="66" charset="0"/>
              </a:rPr>
              <a:t>Guide for parents/carers,</a:t>
            </a:r>
            <a:endParaRPr lang="en-GB" sz="2800" b="1" dirty="0">
              <a:latin typeface="Comic Sans MS" panose="030F0702030302020204" pitchFamily="66" charset="0"/>
            </a:endParaRPr>
          </a:p>
        </p:txBody>
      </p:sp>
      <p:sp>
        <p:nvSpPr>
          <p:cNvPr id="3" name="Content Placeholder 2"/>
          <p:cNvSpPr>
            <a:spLocks noGrp="1"/>
          </p:cNvSpPr>
          <p:nvPr>
            <p:ph idx="1"/>
          </p:nvPr>
        </p:nvSpPr>
        <p:spPr>
          <a:xfrm>
            <a:off x="0" y="522514"/>
            <a:ext cx="12192000" cy="5896947"/>
          </a:xfrm>
        </p:spPr>
        <p:txBody>
          <a:bodyPr>
            <a:noAutofit/>
          </a:bodyPr>
          <a:lstStyle/>
          <a:p>
            <a:pPr marL="0" indent="0">
              <a:lnSpc>
                <a:spcPct val="120000"/>
              </a:lnSpc>
              <a:buNone/>
            </a:pPr>
            <a:endParaRPr lang="en-GB" sz="200" dirty="0" smtClean="0">
              <a:latin typeface="Comic Sans MS" panose="030F0702030302020204" pitchFamily="66" charset="0"/>
            </a:endParaRPr>
          </a:p>
          <a:p>
            <a:pPr marL="0" indent="0">
              <a:lnSpc>
                <a:spcPct val="120000"/>
              </a:lnSpc>
              <a:buNone/>
            </a:pPr>
            <a:endParaRPr lang="en-GB" sz="200" dirty="0">
              <a:latin typeface="Comic Sans MS" panose="030F0702030302020204" pitchFamily="66" charset="0"/>
            </a:endParaRPr>
          </a:p>
          <a:p>
            <a:pPr>
              <a:lnSpc>
                <a:spcPct val="120000"/>
              </a:lnSpc>
              <a:buFontTx/>
              <a:buChar char="-"/>
            </a:pPr>
            <a:r>
              <a:rPr lang="en-GB" sz="2400" dirty="0" smtClean="0">
                <a:latin typeface="Comic Sans MS" panose="030F0702030302020204" pitchFamily="66" charset="0"/>
              </a:rPr>
              <a:t>Always r</a:t>
            </a:r>
            <a:r>
              <a:rPr lang="en-GB" sz="2400" dirty="0" smtClean="0">
                <a:latin typeface="Comic Sans MS" panose="030F0702030302020204" pitchFamily="66" charset="0"/>
              </a:rPr>
              <a:t>ead </a:t>
            </a:r>
            <a:r>
              <a:rPr lang="en-GB" sz="2400" dirty="0" smtClean="0">
                <a:latin typeface="Comic Sans MS" panose="030F0702030302020204" pitchFamily="66" charset="0"/>
              </a:rPr>
              <a:t>the ‘notes’ section at the bottom of the slides for specific instructions before beginning the lesson.</a:t>
            </a:r>
            <a:r>
              <a:rPr lang="en-GB" dirty="0" smtClean="0">
                <a:latin typeface="Comic Sans MS" panose="030F0702030302020204" pitchFamily="66" charset="0"/>
              </a:rPr>
              <a:t> </a:t>
            </a:r>
          </a:p>
          <a:p>
            <a:pPr>
              <a:lnSpc>
                <a:spcPct val="120000"/>
              </a:lnSpc>
              <a:buFontTx/>
              <a:buChar char="-"/>
            </a:pPr>
            <a:endParaRPr lang="en-GB" sz="300" dirty="0">
              <a:latin typeface="Comic Sans MS" panose="030F0702030302020204" pitchFamily="66" charset="0"/>
            </a:endParaRPr>
          </a:p>
          <a:p>
            <a:pPr>
              <a:lnSpc>
                <a:spcPct val="120000"/>
              </a:lnSpc>
              <a:buFontTx/>
              <a:buChar char="-"/>
            </a:pPr>
            <a:r>
              <a:rPr lang="en-GB" sz="2400" dirty="0" smtClean="0">
                <a:latin typeface="Comic Sans MS" panose="030F0702030302020204" pitchFamily="66" charset="0"/>
              </a:rPr>
              <a:t>Read the slide and set the tasks or challenges for the child/</a:t>
            </a:r>
            <a:r>
              <a:rPr lang="en-GB" sz="2400" dirty="0" err="1" smtClean="0">
                <a:latin typeface="Comic Sans MS" panose="030F0702030302020204" pitchFamily="66" charset="0"/>
              </a:rPr>
              <a:t>ren</a:t>
            </a:r>
            <a:r>
              <a:rPr lang="en-GB" sz="2400" dirty="0" smtClean="0">
                <a:latin typeface="Comic Sans MS" panose="030F0702030302020204" pitchFamily="66" charset="0"/>
              </a:rPr>
              <a:t>. There is no rush and you do not have to do everything, but be aware that the lessons follow and build on from one another, so try not to skip lessons but rather work in order and stop when you feel is best for your child. When next PowerPoints appear, don’t feel pressured to skip ahead if you have not finished everything yet, do what is best for you </a:t>
            </a:r>
            <a:r>
              <a:rPr lang="en-GB" sz="2400" dirty="0" smtClean="0">
                <a:latin typeface="Comic Sans MS" panose="030F0702030302020204" pitchFamily="66" charset="0"/>
                <a:sym typeface="Wingdings" panose="05000000000000000000" pitchFamily="2" charset="2"/>
              </a:rPr>
              <a:t></a:t>
            </a:r>
          </a:p>
          <a:p>
            <a:pPr>
              <a:lnSpc>
                <a:spcPct val="120000"/>
              </a:lnSpc>
              <a:buFontTx/>
              <a:buChar char="-"/>
            </a:pPr>
            <a:endParaRPr lang="en-GB" sz="300" dirty="0">
              <a:latin typeface="Comic Sans MS" panose="030F0702030302020204" pitchFamily="66" charset="0"/>
              <a:sym typeface="Wingdings" panose="05000000000000000000" pitchFamily="2" charset="2"/>
            </a:endParaRPr>
          </a:p>
          <a:p>
            <a:pPr>
              <a:lnSpc>
                <a:spcPct val="120000"/>
              </a:lnSpc>
              <a:buFontTx/>
              <a:buChar char="-"/>
            </a:pPr>
            <a:r>
              <a:rPr lang="en-GB" sz="2400" dirty="0" smtClean="0">
                <a:latin typeface="Comic Sans MS" panose="030F0702030302020204" pitchFamily="66" charset="0"/>
                <a:sym typeface="Wingdings" panose="05000000000000000000" pitchFamily="2" charset="2"/>
              </a:rPr>
              <a:t>Some slides will have one task, others more. You can break these down however you like e.g. All the tasks on one slide can be spread across a few days or done in one day, but please do not do </a:t>
            </a:r>
            <a:r>
              <a:rPr lang="en-GB" sz="2400" dirty="0" smtClean="0">
                <a:latin typeface="Comic Sans MS" panose="030F0702030302020204" pitchFamily="66" charset="0"/>
                <a:sym typeface="Wingdings" panose="05000000000000000000" pitchFamily="2" charset="2"/>
              </a:rPr>
              <a:t>too much in a day</a:t>
            </a:r>
            <a:r>
              <a:rPr lang="en-GB" sz="2400" dirty="0" smtClean="0">
                <a:latin typeface="Comic Sans MS" panose="030F0702030302020204" pitchFamily="66" charset="0"/>
                <a:sym typeface="Wingdings" panose="05000000000000000000" pitchFamily="2" charset="2"/>
              </a:rPr>
              <a:t>! </a:t>
            </a:r>
            <a:r>
              <a:rPr lang="en-GB" sz="2400" dirty="0" smtClean="0">
                <a:latin typeface="Comic Sans MS" panose="030F0702030302020204" pitchFamily="66" charset="0"/>
                <a:sym typeface="Wingdings" panose="05000000000000000000" pitchFamily="2" charset="2"/>
              </a:rPr>
              <a:t>The slides are numbered to help you differentiate between the </a:t>
            </a:r>
            <a:r>
              <a:rPr lang="en-GB" sz="2400" dirty="0" smtClean="0">
                <a:latin typeface="Comic Sans MS" panose="030F0702030302020204" pitchFamily="66" charset="0"/>
                <a:sym typeface="Wingdings" panose="05000000000000000000" pitchFamily="2" charset="2"/>
              </a:rPr>
              <a:t>different tasks</a:t>
            </a:r>
            <a:r>
              <a:rPr lang="en-GB" sz="2400" dirty="0" smtClean="0">
                <a:latin typeface="Comic Sans MS" panose="030F0702030302020204" pitchFamily="66" charset="0"/>
                <a:sym typeface="Wingdings" panose="05000000000000000000" pitchFamily="2" charset="2"/>
              </a:rPr>
              <a:t>.</a:t>
            </a:r>
          </a:p>
          <a:p>
            <a:pPr>
              <a:lnSpc>
                <a:spcPct val="120000"/>
              </a:lnSpc>
              <a:buFontTx/>
              <a:buChar char="-"/>
            </a:pPr>
            <a:endParaRPr lang="en-GB" sz="300" dirty="0">
              <a:latin typeface="Comic Sans MS" panose="030F0702030302020204" pitchFamily="66" charset="0"/>
              <a:sym typeface="Wingdings" panose="05000000000000000000" pitchFamily="2" charset="2"/>
            </a:endParaRPr>
          </a:p>
        </p:txBody>
      </p:sp>
    </p:spTree>
    <p:extLst>
      <p:ext uri="{BB962C8B-B14F-4D97-AF65-F5344CB8AC3E}">
        <p14:creationId xmlns:p14="http://schemas.microsoft.com/office/powerpoint/2010/main" val="281588823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latin typeface="Bell MT" panose="02020503060305020303" pitchFamily="18" charset="0"/>
              </a:rPr>
              <a:t>Biography writing</a:t>
            </a:r>
            <a:endParaRPr lang="en-GB" dirty="0">
              <a:latin typeface="Bell MT" panose="02020503060305020303" pitchFamily="18" charset="0"/>
            </a:endParaRPr>
          </a:p>
        </p:txBody>
      </p:sp>
      <p:sp>
        <p:nvSpPr>
          <p:cNvPr id="3" name="Content Placeholder 2"/>
          <p:cNvSpPr>
            <a:spLocks noGrp="1"/>
          </p:cNvSpPr>
          <p:nvPr>
            <p:ph idx="1"/>
          </p:nvPr>
        </p:nvSpPr>
        <p:spPr/>
        <p:txBody>
          <a:bodyPr/>
          <a:lstStyle/>
          <a:p>
            <a:pPr marL="0" indent="0" algn="ctr">
              <a:buNone/>
            </a:pPr>
            <a:r>
              <a:rPr lang="en-GB" sz="3200" dirty="0" smtClean="0"/>
              <a:t>This week, we would like you to learn about biographies and to begin to learn how to write biographies yourselves!</a:t>
            </a:r>
          </a:p>
          <a:p>
            <a:pPr marL="0" indent="0" algn="ctr">
              <a:buNone/>
            </a:pPr>
            <a:endParaRPr lang="en-GB" sz="3200" dirty="0"/>
          </a:p>
          <a:p>
            <a:pPr marL="0" indent="0" algn="ctr">
              <a:buNone/>
            </a:pPr>
            <a:r>
              <a:rPr lang="en-GB" sz="3200" dirty="0" smtClean="0"/>
              <a:t>But what is a biography? Do you know?</a:t>
            </a:r>
          </a:p>
          <a:p>
            <a:pPr marL="0" indent="0">
              <a:buNone/>
            </a:pPr>
            <a:endParaRPr lang="en-GB" dirty="0"/>
          </a:p>
        </p:txBody>
      </p:sp>
      <p:pic>
        <p:nvPicPr>
          <p:cNvPr id="1026" name="Picture 2" descr="Free Think Cliparts, Download Free Clip Art, Free Clip Art on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40692" y="4138612"/>
            <a:ext cx="1710615" cy="2173288"/>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11800115" y="0"/>
            <a:ext cx="391886" cy="369332"/>
          </a:xfrm>
          <a:prstGeom prst="rect">
            <a:avLst/>
          </a:prstGeom>
          <a:noFill/>
        </p:spPr>
        <p:txBody>
          <a:bodyPr wrap="square" rtlCol="0">
            <a:spAutoFit/>
          </a:bodyPr>
          <a:lstStyle/>
          <a:p>
            <a:r>
              <a:rPr lang="en-GB" dirty="0" smtClean="0"/>
              <a:t>1</a:t>
            </a:r>
            <a:endParaRPr lang="en-GB" dirty="0"/>
          </a:p>
        </p:txBody>
      </p:sp>
    </p:spTree>
    <p:extLst>
      <p:ext uri="{BB962C8B-B14F-4D97-AF65-F5344CB8AC3E}">
        <p14:creationId xmlns:p14="http://schemas.microsoft.com/office/powerpoint/2010/main" val="311015173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665008" y="663373"/>
            <a:ext cx="5913727" cy="5370827"/>
          </a:xfrm>
          <a:prstGeom prst="rect">
            <a:avLst/>
          </a:prstGeom>
        </p:spPr>
      </p:pic>
      <p:sp>
        <p:nvSpPr>
          <p:cNvPr id="3" name="TextBox 2"/>
          <p:cNvSpPr txBox="1"/>
          <p:nvPr/>
        </p:nvSpPr>
        <p:spPr>
          <a:xfrm>
            <a:off x="11800115" y="0"/>
            <a:ext cx="391886" cy="369332"/>
          </a:xfrm>
          <a:prstGeom prst="rect">
            <a:avLst/>
          </a:prstGeom>
          <a:noFill/>
        </p:spPr>
        <p:txBody>
          <a:bodyPr wrap="square" rtlCol="0">
            <a:spAutoFit/>
          </a:bodyPr>
          <a:lstStyle/>
          <a:p>
            <a:r>
              <a:rPr lang="en-GB" dirty="0" smtClean="0"/>
              <a:t>1</a:t>
            </a:r>
            <a:endParaRPr lang="en-GB" dirty="0"/>
          </a:p>
        </p:txBody>
      </p:sp>
    </p:spTree>
    <p:extLst>
      <p:ext uri="{BB962C8B-B14F-4D97-AF65-F5344CB8AC3E}">
        <p14:creationId xmlns:p14="http://schemas.microsoft.com/office/powerpoint/2010/main" val="185238629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108066" y="0"/>
            <a:ext cx="12083934" cy="6833664"/>
          </a:xfrm>
          <a:prstGeom prst="rect">
            <a:avLst/>
          </a:prstGeom>
        </p:spPr>
      </p:pic>
      <p:sp>
        <p:nvSpPr>
          <p:cNvPr id="3" name="TextBox 2"/>
          <p:cNvSpPr txBox="1"/>
          <p:nvPr/>
        </p:nvSpPr>
        <p:spPr>
          <a:xfrm>
            <a:off x="11800114" y="228600"/>
            <a:ext cx="391886" cy="369332"/>
          </a:xfrm>
          <a:prstGeom prst="rect">
            <a:avLst/>
          </a:prstGeom>
          <a:noFill/>
        </p:spPr>
        <p:txBody>
          <a:bodyPr wrap="square" rtlCol="0">
            <a:spAutoFit/>
          </a:bodyPr>
          <a:lstStyle/>
          <a:p>
            <a:r>
              <a:rPr lang="en-GB" dirty="0" smtClean="0"/>
              <a:t>1</a:t>
            </a:r>
            <a:endParaRPr lang="en-GB" dirty="0"/>
          </a:p>
        </p:txBody>
      </p:sp>
    </p:spTree>
    <p:extLst>
      <p:ext uri="{BB962C8B-B14F-4D97-AF65-F5344CB8AC3E}">
        <p14:creationId xmlns:p14="http://schemas.microsoft.com/office/powerpoint/2010/main" val="379691908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556240" y="0"/>
            <a:ext cx="8018584" cy="6822679"/>
          </a:xfrm>
          <a:prstGeom prst="rect">
            <a:avLst/>
          </a:prstGeom>
        </p:spPr>
      </p:pic>
      <p:sp>
        <p:nvSpPr>
          <p:cNvPr id="3" name="TextBox 2"/>
          <p:cNvSpPr txBox="1"/>
          <p:nvPr/>
        </p:nvSpPr>
        <p:spPr>
          <a:xfrm>
            <a:off x="11800115" y="0"/>
            <a:ext cx="391886" cy="369332"/>
          </a:xfrm>
          <a:prstGeom prst="rect">
            <a:avLst/>
          </a:prstGeom>
          <a:noFill/>
        </p:spPr>
        <p:txBody>
          <a:bodyPr wrap="square" rtlCol="0">
            <a:spAutoFit/>
          </a:bodyPr>
          <a:lstStyle/>
          <a:p>
            <a:r>
              <a:rPr lang="en-GB" dirty="0" smtClean="0"/>
              <a:t>1</a:t>
            </a:r>
            <a:endParaRPr lang="en-GB" dirty="0"/>
          </a:p>
        </p:txBody>
      </p:sp>
    </p:spTree>
    <p:extLst>
      <p:ext uri="{BB962C8B-B14F-4D97-AF65-F5344CB8AC3E}">
        <p14:creationId xmlns:p14="http://schemas.microsoft.com/office/powerpoint/2010/main" val="324817021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409825" y="671512"/>
            <a:ext cx="7372350" cy="5514975"/>
          </a:xfrm>
          <a:prstGeom prst="rect">
            <a:avLst/>
          </a:prstGeom>
        </p:spPr>
      </p:pic>
      <p:pic>
        <p:nvPicPr>
          <p:cNvPr id="3" name="Picture 2"/>
          <p:cNvPicPr>
            <a:picLocks noChangeAspect="1"/>
          </p:cNvPicPr>
          <p:nvPr/>
        </p:nvPicPr>
        <p:blipFill rotWithShape="1">
          <a:blip r:embed="rId3"/>
          <a:srcRect t="17682"/>
          <a:stretch/>
        </p:blipFill>
        <p:spPr>
          <a:xfrm>
            <a:off x="671512" y="404447"/>
            <a:ext cx="1476375" cy="5566996"/>
          </a:xfrm>
          <a:prstGeom prst="rect">
            <a:avLst/>
          </a:prstGeom>
        </p:spPr>
      </p:pic>
      <p:sp>
        <p:nvSpPr>
          <p:cNvPr id="4" name="TextBox 3"/>
          <p:cNvSpPr txBox="1"/>
          <p:nvPr/>
        </p:nvSpPr>
        <p:spPr>
          <a:xfrm>
            <a:off x="11800115" y="0"/>
            <a:ext cx="391886" cy="369332"/>
          </a:xfrm>
          <a:prstGeom prst="rect">
            <a:avLst/>
          </a:prstGeom>
          <a:noFill/>
        </p:spPr>
        <p:txBody>
          <a:bodyPr wrap="square" rtlCol="0">
            <a:spAutoFit/>
          </a:bodyPr>
          <a:lstStyle/>
          <a:p>
            <a:r>
              <a:rPr lang="en-GB" dirty="0" smtClean="0"/>
              <a:t>1</a:t>
            </a:r>
            <a:endParaRPr lang="en-GB" dirty="0"/>
          </a:p>
        </p:txBody>
      </p:sp>
    </p:spTree>
    <p:extLst>
      <p:ext uri="{BB962C8B-B14F-4D97-AF65-F5344CB8AC3E}">
        <p14:creationId xmlns:p14="http://schemas.microsoft.com/office/powerpoint/2010/main" val="134822854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476500" y="161925"/>
            <a:ext cx="7239000" cy="6534150"/>
          </a:xfrm>
          <a:prstGeom prst="rect">
            <a:avLst/>
          </a:prstGeom>
        </p:spPr>
      </p:pic>
      <p:pic>
        <p:nvPicPr>
          <p:cNvPr id="3" name="Picture 2"/>
          <p:cNvPicPr>
            <a:picLocks noChangeAspect="1"/>
          </p:cNvPicPr>
          <p:nvPr/>
        </p:nvPicPr>
        <p:blipFill>
          <a:blip r:embed="rId3"/>
          <a:stretch>
            <a:fillRect/>
          </a:stretch>
        </p:blipFill>
        <p:spPr>
          <a:xfrm>
            <a:off x="364289" y="161925"/>
            <a:ext cx="1657942" cy="6261814"/>
          </a:xfrm>
          <a:prstGeom prst="rect">
            <a:avLst/>
          </a:prstGeom>
        </p:spPr>
      </p:pic>
      <p:sp>
        <p:nvSpPr>
          <p:cNvPr id="4" name="TextBox 3"/>
          <p:cNvSpPr txBox="1"/>
          <p:nvPr/>
        </p:nvSpPr>
        <p:spPr>
          <a:xfrm>
            <a:off x="11800115" y="0"/>
            <a:ext cx="391886" cy="369332"/>
          </a:xfrm>
          <a:prstGeom prst="rect">
            <a:avLst/>
          </a:prstGeom>
          <a:noFill/>
        </p:spPr>
        <p:txBody>
          <a:bodyPr wrap="square" rtlCol="0">
            <a:spAutoFit/>
          </a:bodyPr>
          <a:lstStyle/>
          <a:p>
            <a:r>
              <a:rPr lang="en-GB" dirty="0" smtClean="0"/>
              <a:t>1</a:t>
            </a:r>
            <a:endParaRPr lang="en-GB" dirty="0"/>
          </a:p>
        </p:txBody>
      </p:sp>
    </p:spTree>
    <p:extLst>
      <p:ext uri="{BB962C8B-B14F-4D97-AF65-F5344CB8AC3E}">
        <p14:creationId xmlns:p14="http://schemas.microsoft.com/office/powerpoint/2010/main" val="364200305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62708" y="123092"/>
            <a:ext cx="10682654" cy="591650"/>
          </a:xfrm>
        </p:spPr>
        <p:txBody>
          <a:bodyPr>
            <a:normAutofit fontScale="90000"/>
          </a:bodyPr>
          <a:lstStyle/>
          <a:p>
            <a:r>
              <a:rPr lang="en-GB" b="1" u="sng" dirty="0" smtClean="0"/>
              <a:t>Task:</a:t>
            </a:r>
            <a:r>
              <a:rPr lang="en-GB" dirty="0" smtClean="0"/>
              <a:t> Write a biography about a fairy tale character!</a:t>
            </a:r>
            <a:endParaRPr lang="en-GB" dirty="0"/>
          </a:p>
        </p:txBody>
      </p:sp>
      <p:pic>
        <p:nvPicPr>
          <p:cNvPr id="4" name="Picture 3"/>
          <p:cNvPicPr>
            <a:picLocks noChangeAspect="1"/>
          </p:cNvPicPr>
          <p:nvPr/>
        </p:nvPicPr>
        <p:blipFill>
          <a:blip r:embed="rId3"/>
          <a:stretch>
            <a:fillRect/>
          </a:stretch>
        </p:blipFill>
        <p:spPr>
          <a:xfrm>
            <a:off x="3224314" y="714742"/>
            <a:ext cx="8900279" cy="6126954"/>
          </a:xfrm>
          <a:prstGeom prst="rect">
            <a:avLst/>
          </a:prstGeom>
        </p:spPr>
      </p:pic>
      <p:sp>
        <p:nvSpPr>
          <p:cNvPr id="5" name="TextBox 4"/>
          <p:cNvSpPr txBox="1"/>
          <p:nvPr/>
        </p:nvSpPr>
        <p:spPr>
          <a:xfrm>
            <a:off x="0" y="914400"/>
            <a:ext cx="3224314" cy="5909310"/>
          </a:xfrm>
          <a:prstGeom prst="rect">
            <a:avLst/>
          </a:prstGeom>
          <a:noFill/>
        </p:spPr>
        <p:txBody>
          <a:bodyPr wrap="square" rtlCol="0">
            <a:spAutoFit/>
          </a:bodyPr>
          <a:lstStyle/>
          <a:p>
            <a:r>
              <a:rPr lang="en-GB" dirty="0" smtClean="0"/>
              <a:t>Pick a fairy tale/fictional character e.g. Goldilocks, Wolf, Red Riding Hood, Cinderella, Prince Charming etc. </a:t>
            </a:r>
          </a:p>
          <a:p>
            <a:endParaRPr lang="en-GB" dirty="0"/>
          </a:p>
          <a:p>
            <a:r>
              <a:rPr lang="en-GB" dirty="0" smtClean="0"/>
              <a:t>Read/watch the story and take notes about all the information you think you’d need to write an effective biography about them.</a:t>
            </a:r>
          </a:p>
          <a:p>
            <a:endParaRPr lang="en-GB" dirty="0"/>
          </a:p>
          <a:p>
            <a:r>
              <a:rPr lang="en-GB" dirty="0" smtClean="0"/>
              <a:t>Use the internet (with an adult) to research some additional information about the character you have chosen.</a:t>
            </a:r>
          </a:p>
          <a:p>
            <a:endParaRPr lang="en-GB" dirty="0"/>
          </a:p>
          <a:p>
            <a:r>
              <a:rPr lang="en-GB" dirty="0" smtClean="0"/>
              <a:t>Use the features of a biography guide on the right to help you write a biography about the character you have chosen.</a:t>
            </a:r>
          </a:p>
          <a:p>
            <a:endParaRPr lang="en-GB" dirty="0"/>
          </a:p>
          <a:p>
            <a:endParaRPr lang="en-GB" dirty="0"/>
          </a:p>
        </p:txBody>
      </p:sp>
      <p:sp>
        <p:nvSpPr>
          <p:cNvPr id="6" name="TextBox 5"/>
          <p:cNvSpPr txBox="1"/>
          <p:nvPr/>
        </p:nvSpPr>
        <p:spPr>
          <a:xfrm>
            <a:off x="11800115" y="0"/>
            <a:ext cx="391886" cy="369332"/>
          </a:xfrm>
          <a:prstGeom prst="rect">
            <a:avLst/>
          </a:prstGeom>
          <a:noFill/>
        </p:spPr>
        <p:txBody>
          <a:bodyPr wrap="square" rtlCol="0">
            <a:spAutoFit/>
          </a:bodyPr>
          <a:lstStyle/>
          <a:p>
            <a:r>
              <a:rPr lang="en-GB" dirty="0" smtClean="0"/>
              <a:t>1</a:t>
            </a:r>
            <a:endParaRPr lang="en-GB" dirty="0"/>
          </a:p>
        </p:txBody>
      </p:sp>
    </p:spTree>
    <p:extLst>
      <p:ext uri="{BB962C8B-B14F-4D97-AF65-F5344CB8AC3E}">
        <p14:creationId xmlns:p14="http://schemas.microsoft.com/office/powerpoint/2010/main" val="308736200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srcRect t="51821"/>
          <a:stretch/>
        </p:blipFill>
        <p:spPr>
          <a:xfrm>
            <a:off x="2893608" y="2268416"/>
            <a:ext cx="5913727" cy="2587615"/>
          </a:xfrm>
          <a:prstGeom prst="rect">
            <a:avLst/>
          </a:prstGeom>
        </p:spPr>
      </p:pic>
      <p:sp>
        <p:nvSpPr>
          <p:cNvPr id="3" name="TextBox 2"/>
          <p:cNvSpPr txBox="1"/>
          <p:nvPr/>
        </p:nvSpPr>
        <p:spPr>
          <a:xfrm>
            <a:off x="11800115" y="0"/>
            <a:ext cx="391886" cy="369332"/>
          </a:xfrm>
          <a:prstGeom prst="rect">
            <a:avLst/>
          </a:prstGeom>
          <a:noFill/>
        </p:spPr>
        <p:txBody>
          <a:bodyPr wrap="square" rtlCol="0">
            <a:spAutoFit/>
          </a:bodyPr>
          <a:lstStyle/>
          <a:p>
            <a:r>
              <a:rPr lang="en-GB" dirty="0" smtClean="0"/>
              <a:t>2</a:t>
            </a:r>
            <a:endParaRPr lang="en-GB" dirty="0"/>
          </a:p>
        </p:txBody>
      </p:sp>
    </p:spTree>
    <p:extLst>
      <p:ext uri="{BB962C8B-B14F-4D97-AF65-F5344CB8AC3E}">
        <p14:creationId xmlns:p14="http://schemas.microsoft.com/office/powerpoint/2010/main" val="247603332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62454" y="0"/>
            <a:ext cx="9369669" cy="619613"/>
          </a:xfrm>
        </p:spPr>
        <p:txBody>
          <a:bodyPr>
            <a:normAutofit fontScale="90000"/>
          </a:bodyPr>
          <a:lstStyle/>
          <a:p>
            <a:r>
              <a:rPr lang="en-GB" b="1" u="sng" dirty="0" smtClean="0"/>
              <a:t>Task:</a:t>
            </a:r>
            <a:r>
              <a:rPr lang="en-GB" dirty="0" smtClean="0"/>
              <a:t> Write an autobiography about yourself!</a:t>
            </a:r>
            <a:endParaRPr lang="en-GB" dirty="0"/>
          </a:p>
        </p:txBody>
      </p:sp>
      <p:pic>
        <p:nvPicPr>
          <p:cNvPr id="4" name="Picture 3"/>
          <p:cNvPicPr>
            <a:picLocks noChangeAspect="1"/>
          </p:cNvPicPr>
          <p:nvPr/>
        </p:nvPicPr>
        <p:blipFill>
          <a:blip r:embed="rId3"/>
          <a:stretch>
            <a:fillRect/>
          </a:stretch>
        </p:blipFill>
        <p:spPr>
          <a:xfrm>
            <a:off x="1115091" y="619613"/>
            <a:ext cx="10064393" cy="6238387"/>
          </a:xfrm>
          <a:prstGeom prst="rect">
            <a:avLst/>
          </a:prstGeom>
        </p:spPr>
      </p:pic>
      <p:sp>
        <p:nvSpPr>
          <p:cNvPr id="5" name="TextBox 4"/>
          <p:cNvSpPr txBox="1"/>
          <p:nvPr/>
        </p:nvSpPr>
        <p:spPr>
          <a:xfrm>
            <a:off x="11800115" y="0"/>
            <a:ext cx="391886" cy="369332"/>
          </a:xfrm>
          <a:prstGeom prst="rect">
            <a:avLst/>
          </a:prstGeom>
          <a:noFill/>
        </p:spPr>
        <p:txBody>
          <a:bodyPr wrap="square" rtlCol="0">
            <a:spAutoFit/>
          </a:bodyPr>
          <a:lstStyle/>
          <a:p>
            <a:r>
              <a:rPr lang="en-GB" dirty="0" smtClean="0"/>
              <a:t>2</a:t>
            </a:r>
            <a:endParaRPr lang="en-GB" dirty="0"/>
          </a:p>
        </p:txBody>
      </p:sp>
    </p:spTree>
    <p:extLst>
      <p:ext uri="{BB962C8B-B14F-4D97-AF65-F5344CB8AC3E}">
        <p14:creationId xmlns:p14="http://schemas.microsoft.com/office/powerpoint/2010/main" val="279754536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0515600" cy="589085"/>
          </a:xfrm>
        </p:spPr>
        <p:txBody>
          <a:bodyPr>
            <a:normAutofit fontScale="90000"/>
          </a:bodyPr>
          <a:lstStyle/>
          <a:p>
            <a:r>
              <a:rPr lang="en-GB" dirty="0" smtClean="0"/>
              <a:t>Examples:</a:t>
            </a:r>
            <a:endParaRPr lang="en-GB" dirty="0"/>
          </a:p>
        </p:txBody>
      </p:sp>
      <p:pic>
        <p:nvPicPr>
          <p:cNvPr id="2050" name="Picture 2" descr="Features of an Autobiography – 6 of the Best Resources for KS2 English"/>
          <p:cNvPicPr>
            <a:picLocks noChangeAspect="1" noChangeArrowheads="1"/>
          </p:cNvPicPr>
          <p:nvPr/>
        </p:nvPicPr>
        <p:blipFill rotWithShape="1">
          <a:blip r:embed="rId3">
            <a:extLst>
              <a:ext uri="{28A0092B-C50C-407E-A947-70E740481C1C}">
                <a14:useLocalDpi xmlns:a14="http://schemas.microsoft.com/office/drawing/2010/main" val="0"/>
              </a:ext>
            </a:extLst>
          </a:blip>
          <a:srcRect l="5424" t="15323" r="5549" b="18668"/>
          <a:stretch/>
        </p:blipFill>
        <p:spPr bwMode="auto">
          <a:xfrm>
            <a:off x="79131" y="589085"/>
            <a:ext cx="6474069" cy="2250831"/>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p:cNvPicPr>
            <a:picLocks noChangeAspect="1"/>
          </p:cNvPicPr>
          <p:nvPr/>
        </p:nvPicPr>
        <p:blipFill>
          <a:blip r:embed="rId4"/>
          <a:stretch>
            <a:fillRect/>
          </a:stretch>
        </p:blipFill>
        <p:spPr>
          <a:xfrm>
            <a:off x="6632330" y="1026"/>
            <a:ext cx="5635869" cy="6856974"/>
          </a:xfrm>
          <a:prstGeom prst="rect">
            <a:avLst/>
          </a:prstGeom>
        </p:spPr>
      </p:pic>
      <p:pic>
        <p:nvPicPr>
          <p:cNvPr id="4" name="Picture 3"/>
          <p:cNvPicPr>
            <a:picLocks noChangeAspect="1"/>
          </p:cNvPicPr>
          <p:nvPr/>
        </p:nvPicPr>
        <p:blipFill>
          <a:blip r:embed="rId5"/>
          <a:stretch>
            <a:fillRect/>
          </a:stretch>
        </p:blipFill>
        <p:spPr>
          <a:xfrm>
            <a:off x="1967015" y="2964472"/>
            <a:ext cx="3007598" cy="3893528"/>
          </a:xfrm>
          <a:prstGeom prst="rect">
            <a:avLst/>
          </a:prstGeom>
        </p:spPr>
      </p:pic>
      <p:sp>
        <p:nvSpPr>
          <p:cNvPr id="6" name="TextBox 5"/>
          <p:cNvSpPr txBox="1"/>
          <p:nvPr/>
        </p:nvSpPr>
        <p:spPr>
          <a:xfrm>
            <a:off x="11800115" y="0"/>
            <a:ext cx="391886" cy="369332"/>
          </a:xfrm>
          <a:prstGeom prst="rect">
            <a:avLst/>
          </a:prstGeom>
          <a:noFill/>
        </p:spPr>
        <p:txBody>
          <a:bodyPr wrap="square" rtlCol="0">
            <a:spAutoFit/>
          </a:bodyPr>
          <a:lstStyle/>
          <a:p>
            <a:r>
              <a:rPr lang="en-GB" dirty="0" smtClean="0"/>
              <a:t>2</a:t>
            </a:r>
            <a:endParaRPr lang="en-GB" dirty="0"/>
          </a:p>
        </p:txBody>
      </p:sp>
    </p:spTree>
    <p:extLst>
      <p:ext uri="{BB962C8B-B14F-4D97-AF65-F5344CB8AC3E}">
        <p14:creationId xmlns:p14="http://schemas.microsoft.com/office/powerpoint/2010/main" val="45853892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96992" y="0"/>
            <a:ext cx="4923416" cy="6732523"/>
          </a:xfrm>
          <a:prstGeom prst="rect">
            <a:avLst/>
          </a:prstGeom>
        </p:spPr>
      </p:pic>
      <p:sp>
        <p:nvSpPr>
          <p:cNvPr id="3" name="TextBox 2"/>
          <p:cNvSpPr txBox="1"/>
          <p:nvPr/>
        </p:nvSpPr>
        <p:spPr>
          <a:xfrm>
            <a:off x="5020408" y="369277"/>
            <a:ext cx="7171592" cy="1200329"/>
          </a:xfrm>
          <a:prstGeom prst="rect">
            <a:avLst/>
          </a:prstGeom>
          <a:noFill/>
        </p:spPr>
        <p:txBody>
          <a:bodyPr wrap="square" rtlCol="0">
            <a:spAutoFit/>
          </a:bodyPr>
          <a:lstStyle/>
          <a:p>
            <a:pPr algn="ctr"/>
            <a:r>
              <a:rPr lang="en-GB" sz="2400" dirty="0" smtClean="0"/>
              <a:t>You could print off this template and write directly onto it, create your own similar to it, or write directly into your home learning book or onto paper. It’s up to you!</a:t>
            </a:r>
            <a:endParaRPr lang="en-GB" sz="2400" dirty="0"/>
          </a:p>
        </p:txBody>
      </p:sp>
      <p:pic>
        <p:nvPicPr>
          <p:cNvPr id="4" name="Picture 3"/>
          <p:cNvPicPr>
            <a:picLocks noChangeAspect="1"/>
          </p:cNvPicPr>
          <p:nvPr/>
        </p:nvPicPr>
        <p:blipFill>
          <a:blip r:embed="rId3"/>
          <a:stretch>
            <a:fillRect/>
          </a:stretch>
        </p:blipFill>
        <p:spPr>
          <a:xfrm>
            <a:off x="5026986" y="1788220"/>
            <a:ext cx="7158435" cy="4435542"/>
          </a:xfrm>
          <a:prstGeom prst="rect">
            <a:avLst/>
          </a:prstGeom>
        </p:spPr>
      </p:pic>
      <p:sp>
        <p:nvSpPr>
          <p:cNvPr id="5" name="TextBox 4"/>
          <p:cNvSpPr txBox="1"/>
          <p:nvPr/>
        </p:nvSpPr>
        <p:spPr>
          <a:xfrm>
            <a:off x="11800115" y="0"/>
            <a:ext cx="391886" cy="369332"/>
          </a:xfrm>
          <a:prstGeom prst="rect">
            <a:avLst/>
          </a:prstGeom>
          <a:noFill/>
        </p:spPr>
        <p:txBody>
          <a:bodyPr wrap="square" rtlCol="0">
            <a:spAutoFit/>
          </a:bodyPr>
          <a:lstStyle/>
          <a:p>
            <a:r>
              <a:rPr lang="en-GB" dirty="0" smtClean="0"/>
              <a:t>2</a:t>
            </a:r>
            <a:endParaRPr lang="en-GB" dirty="0"/>
          </a:p>
        </p:txBody>
      </p:sp>
    </p:spTree>
    <p:extLst>
      <p:ext uri="{BB962C8B-B14F-4D97-AF65-F5344CB8AC3E}">
        <p14:creationId xmlns:p14="http://schemas.microsoft.com/office/powerpoint/2010/main" val="171217947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GB" dirty="0" smtClean="0"/>
              <a:t>Now that you are biography writing professionals… it’s time to write a biography about a very famous oceanographer – Jacques Cousteau!</a:t>
            </a:r>
            <a:endParaRPr lang="en-GB" dirty="0"/>
          </a:p>
        </p:txBody>
      </p:sp>
      <p:sp>
        <p:nvSpPr>
          <p:cNvPr id="3" name="Content Placeholder 2"/>
          <p:cNvSpPr>
            <a:spLocks noGrp="1"/>
          </p:cNvSpPr>
          <p:nvPr>
            <p:ph idx="1"/>
          </p:nvPr>
        </p:nvSpPr>
        <p:spPr>
          <a:xfrm>
            <a:off x="354622" y="2628899"/>
            <a:ext cx="11717215" cy="4005263"/>
          </a:xfrm>
        </p:spPr>
        <p:txBody>
          <a:bodyPr/>
          <a:lstStyle/>
          <a:p>
            <a:pPr marL="0" indent="0">
              <a:buNone/>
            </a:pPr>
            <a:r>
              <a:rPr lang="en-GB" dirty="0" smtClean="0"/>
              <a:t>Watch these videos and visit this website to learn about Jacques Cousteau… and don’t forget to take notes as you go along!</a:t>
            </a:r>
          </a:p>
          <a:p>
            <a:r>
              <a:rPr lang="en-GB" dirty="0">
                <a:hlinkClick r:id="rId2"/>
              </a:rPr>
              <a:t>https://</a:t>
            </a:r>
            <a:r>
              <a:rPr lang="en-GB" dirty="0" smtClean="0">
                <a:hlinkClick r:id="rId2"/>
              </a:rPr>
              <a:t>www.youtube.com/watch?v=9z08SD5iRuk</a:t>
            </a:r>
            <a:endParaRPr lang="en-GB" dirty="0" smtClean="0"/>
          </a:p>
          <a:p>
            <a:r>
              <a:rPr lang="en-GB" dirty="0">
                <a:hlinkClick r:id="rId3"/>
              </a:rPr>
              <a:t>https://</a:t>
            </a:r>
            <a:r>
              <a:rPr lang="en-GB" dirty="0" smtClean="0">
                <a:hlinkClick r:id="rId3"/>
              </a:rPr>
              <a:t>www.youtube.com/watch?v=Vrok04MISGY</a:t>
            </a:r>
            <a:endParaRPr lang="en-GB" dirty="0" smtClean="0"/>
          </a:p>
          <a:p>
            <a:r>
              <a:rPr lang="en-GB" dirty="0">
                <a:hlinkClick r:id="rId4"/>
              </a:rPr>
              <a:t>https://</a:t>
            </a:r>
            <a:r>
              <a:rPr lang="en-GB" dirty="0" smtClean="0">
                <a:hlinkClick r:id="rId4"/>
              </a:rPr>
              <a:t>kids.kiddle.co/Jacques_Cousteau</a:t>
            </a:r>
            <a:endParaRPr lang="en-GB" dirty="0" smtClean="0"/>
          </a:p>
          <a:p>
            <a:endParaRPr lang="en-GB" dirty="0"/>
          </a:p>
        </p:txBody>
      </p:sp>
      <p:pic>
        <p:nvPicPr>
          <p:cNvPr id="11266" name="Picture 2" descr="Jacques-Yves Cousteau - Contact Info, Agent, Manager | IMDbPro"/>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559925" y="3452095"/>
            <a:ext cx="2632075" cy="3405905"/>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11800115" y="0"/>
            <a:ext cx="391886" cy="369332"/>
          </a:xfrm>
          <a:prstGeom prst="rect">
            <a:avLst/>
          </a:prstGeom>
          <a:noFill/>
        </p:spPr>
        <p:txBody>
          <a:bodyPr wrap="square" rtlCol="0">
            <a:spAutoFit/>
          </a:bodyPr>
          <a:lstStyle/>
          <a:p>
            <a:r>
              <a:rPr lang="en-GB" dirty="0"/>
              <a:t>3</a:t>
            </a:r>
            <a:endParaRPr lang="en-GB" dirty="0"/>
          </a:p>
        </p:txBody>
      </p:sp>
    </p:spTree>
    <p:extLst>
      <p:ext uri="{BB962C8B-B14F-4D97-AF65-F5344CB8AC3E}">
        <p14:creationId xmlns:p14="http://schemas.microsoft.com/office/powerpoint/2010/main" val="296249880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3206729" y="619613"/>
            <a:ext cx="8900279" cy="6126954"/>
          </a:xfrm>
          <a:prstGeom prst="rect">
            <a:avLst/>
          </a:prstGeom>
        </p:spPr>
      </p:pic>
      <p:sp>
        <p:nvSpPr>
          <p:cNvPr id="3" name="Title 1"/>
          <p:cNvSpPr txBox="1">
            <a:spLocks/>
          </p:cNvSpPr>
          <p:nvPr/>
        </p:nvSpPr>
        <p:spPr>
          <a:xfrm>
            <a:off x="1462454" y="0"/>
            <a:ext cx="9369669" cy="619613"/>
          </a:xfrm>
          <a:prstGeom prst="rect">
            <a:avLst/>
          </a:prstGeom>
        </p:spPr>
        <p:txBody>
          <a:bodyPr>
            <a:normAutofit fontScale="82500"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b="1" u="sng" dirty="0" smtClean="0"/>
              <a:t>Task:</a:t>
            </a:r>
            <a:r>
              <a:rPr lang="en-GB" dirty="0" smtClean="0"/>
              <a:t> Write a biography about Jacques Cousteau.</a:t>
            </a:r>
            <a:endParaRPr lang="en-GB" dirty="0"/>
          </a:p>
        </p:txBody>
      </p:sp>
      <p:pic>
        <p:nvPicPr>
          <p:cNvPr id="4" name="Picture 2" descr="Jacques-Yves Cousteau - Contact Info, Agent, Manager | IMDbPro"/>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01625" y="1887065"/>
            <a:ext cx="2632075" cy="3405905"/>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11800115" y="0"/>
            <a:ext cx="391886" cy="369332"/>
          </a:xfrm>
          <a:prstGeom prst="rect">
            <a:avLst/>
          </a:prstGeom>
          <a:noFill/>
        </p:spPr>
        <p:txBody>
          <a:bodyPr wrap="square" rtlCol="0">
            <a:spAutoFit/>
          </a:bodyPr>
          <a:lstStyle/>
          <a:p>
            <a:r>
              <a:rPr lang="en-GB" dirty="0"/>
              <a:t>3</a:t>
            </a:r>
            <a:endParaRPr lang="en-GB" dirty="0"/>
          </a:p>
        </p:txBody>
      </p:sp>
    </p:spTree>
    <p:extLst>
      <p:ext uri="{BB962C8B-B14F-4D97-AF65-F5344CB8AC3E}">
        <p14:creationId xmlns:p14="http://schemas.microsoft.com/office/powerpoint/2010/main" val="3884271928"/>
      </p:ext>
    </p:extLst>
  </p:cSld>
  <p:clrMapOvr>
    <a:masterClrMapping/>
  </p:clrMapOvr>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44</TotalTime>
  <Words>570</Words>
  <Application>Microsoft Office PowerPoint</Application>
  <PresentationFormat>Widescreen</PresentationFormat>
  <Paragraphs>53</Paragraphs>
  <Slides>15</Slides>
  <Notes>5</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15</vt:i4>
      </vt:variant>
    </vt:vector>
  </HeadingPairs>
  <TitlesOfParts>
    <vt:vector size="23" baseType="lpstr">
      <vt:lpstr>Arial</vt:lpstr>
      <vt:lpstr>Bell MT</vt:lpstr>
      <vt:lpstr>Calibri</vt:lpstr>
      <vt:lpstr>Calibri Light</vt:lpstr>
      <vt:lpstr>Comic Sans MS</vt:lpstr>
      <vt:lpstr>Twinkl</vt:lpstr>
      <vt:lpstr>Wingdings</vt:lpstr>
      <vt:lpstr>1_Office Theme</vt:lpstr>
      <vt:lpstr>PowerPoint Presentation</vt:lpstr>
      <vt:lpstr>Guide for parents/carers,</vt:lpstr>
      <vt:lpstr>Biography writing</vt:lpstr>
      <vt:lpstr>PowerPoint Presentation</vt:lpstr>
      <vt:lpstr>PowerPoint Presentation</vt:lpstr>
      <vt:lpstr>PowerPoint Presentation</vt:lpstr>
      <vt:lpstr>PowerPoint Presentation</vt:lpstr>
      <vt:lpstr>PowerPoint Presentation</vt:lpstr>
      <vt:lpstr>Task: Write a biography about a fairy tale character!</vt:lpstr>
      <vt:lpstr>PowerPoint Presentation</vt:lpstr>
      <vt:lpstr>Task: Write an autobiography about yourself!</vt:lpstr>
      <vt:lpstr>Examples:</vt:lpstr>
      <vt:lpstr>PowerPoint Presentation</vt:lpstr>
      <vt:lpstr>Now that you are biography writing professionals… it’s time to write a biography about a very famous oceanographer – Jacques Cousteau!</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Rianne Foster</dc:creator>
  <cp:lastModifiedBy>Rianne Foster</cp:lastModifiedBy>
  <cp:revision>7</cp:revision>
  <dcterms:created xsi:type="dcterms:W3CDTF">2020-06-02T10:13:40Z</dcterms:created>
  <dcterms:modified xsi:type="dcterms:W3CDTF">2020-06-02T10:58:10Z</dcterms:modified>
</cp:coreProperties>
</file>