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8" r:id="rId4"/>
    <p:sldId id="261" r:id="rId5"/>
    <p:sldId id="272" r:id="rId6"/>
    <p:sldId id="281" r:id="rId7"/>
    <p:sldId id="267" r:id="rId8"/>
    <p:sldId id="277" r:id="rId9"/>
    <p:sldId id="269" r:id="rId10"/>
    <p:sldId id="274" r:id="rId11"/>
    <p:sldId id="275" r:id="rId12"/>
    <p:sldId id="270" r:id="rId13"/>
    <p:sldId id="271" r:id="rId14"/>
    <p:sldId id="273" r:id="rId15"/>
    <p:sldId id="278" r:id="rId16"/>
    <p:sldId id="282" r:id="rId17"/>
    <p:sldId id="279" r:id="rId18"/>
    <p:sldId id="27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E42DF-851A-45F4-94D4-470B30EA427E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3C46F-CF45-412E-B5B9-FE614E58E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655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E42DF-851A-45F4-94D4-470B30EA427E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3C46F-CF45-412E-B5B9-FE614E58E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254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E42DF-851A-45F4-94D4-470B30EA427E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3C46F-CF45-412E-B5B9-FE614E58E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915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E42DF-851A-45F4-94D4-470B30EA427E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3C46F-CF45-412E-B5B9-FE614E58E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854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E42DF-851A-45F4-94D4-470B30EA427E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3C46F-CF45-412E-B5B9-FE614E58E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306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E42DF-851A-45F4-94D4-470B30EA427E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3C46F-CF45-412E-B5B9-FE614E58E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169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E42DF-851A-45F4-94D4-470B30EA427E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3C46F-CF45-412E-B5B9-FE614E58E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678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E42DF-851A-45F4-94D4-470B30EA427E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3C46F-CF45-412E-B5B9-FE614E58E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541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E42DF-851A-45F4-94D4-470B30EA427E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3C46F-CF45-412E-B5B9-FE614E58E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758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E42DF-851A-45F4-94D4-470B30EA427E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3C46F-CF45-412E-B5B9-FE614E58E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047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E42DF-851A-45F4-94D4-470B30EA427E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3C46F-CF45-412E-B5B9-FE614E58E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727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E42DF-851A-45F4-94D4-470B30EA427E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3C46F-CF45-412E-B5B9-FE614E58EB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067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3314799"/>
          </a:xfrm>
        </p:spPr>
        <p:txBody>
          <a:bodyPr>
            <a:noAutofit/>
          </a:bodyPr>
          <a:lstStyle/>
          <a:p>
            <a:r>
              <a:rPr lang="en-GB" sz="9600" b="1" dirty="0"/>
              <a:t>Welcome to</a:t>
            </a:r>
            <a:br>
              <a:rPr lang="en-GB" sz="9600" b="1" dirty="0"/>
            </a:br>
            <a:r>
              <a:rPr lang="en-GB" sz="9600" b="1" dirty="0"/>
              <a:t>Reception</a:t>
            </a:r>
          </a:p>
        </p:txBody>
      </p:sp>
      <p:pic>
        <p:nvPicPr>
          <p:cNvPr id="1026" name="Picture 2" descr="http://www.stchadsprimaryschool.com/userimages/School%20Badge%20Colour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645024"/>
            <a:ext cx="180975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974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46951" y="300579"/>
            <a:ext cx="4038600" cy="6120680"/>
          </a:xfrm>
          <a:ln w="254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b="1" u="sng" dirty="0"/>
              <a:t>St Anne’s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u="sng" dirty="0"/>
          </a:p>
          <a:p>
            <a:pPr marL="0" indent="0" algn="ctr">
              <a:buNone/>
            </a:pPr>
            <a:endParaRPr lang="en-GB" u="sng" dirty="0"/>
          </a:p>
          <a:p>
            <a:pPr marL="0" indent="0" algn="ctr">
              <a:buNone/>
            </a:pPr>
            <a:r>
              <a:rPr lang="en-GB" u="sng" dirty="0"/>
              <a:t>Class Teacher</a:t>
            </a:r>
          </a:p>
          <a:p>
            <a:pPr marL="0" indent="0" algn="ctr">
              <a:buNone/>
            </a:pPr>
            <a:r>
              <a:rPr lang="en-GB" dirty="0"/>
              <a:t>Miss Roberts </a:t>
            </a:r>
          </a:p>
          <a:p>
            <a:pPr marL="0" indent="0" algn="ctr">
              <a:buNone/>
            </a:pPr>
            <a:r>
              <a:rPr lang="en-GB" dirty="0"/>
              <a:t>Mrs Curran 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C48B1005-3F0B-476A-9377-B9813112D730}"/>
              </a:ext>
            </a:extLst>
          </p:cNvPr>
          <p:cNvSpPr txBox="1">
            <a:spLocks/>
          </p:cNvSpPr>
          <p:nvPr/>
        </p:nvSpPr>
        <p:spPr>
          <a:xfrm>
            <a:off x="4601573" y="280010"/>
            <a:ext cx="4038600" cy="6120680"/>
          </a:xfrm>
          <a:prstGeom prst="rect">
            <a:avLst/>
          </a:prstGeom>
          <a:ln w="25400"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4400" b="1" u="sng" dirty="0"/>
              <a:t>St Peter’s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u="sng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u="sng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u="sng" dirty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u="sng" dirty="0"/>
              <a:t>Class Teacher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Mrs Xavier</a:t>
            </a:r>
            <a:endParaRPr lang="en-GB" u="sng" dirty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Ms Joyce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 </a:t>
            </a:r>
          </a:p>
        </p:txBody>
      </p:sp>
      <p:pic>
        <p:nvPicPr>
          <p:cNvPr id="2" name="Picture 2" descr="Saint Anne">
            <a:extLst>
              <a:ext uri="{FF2B5EF4-FFF2-40B4-BE49-F238E27FC236}">
                <a16:creationId xmlns:a16="http://schemas.microsoft.com/office/drawing/2014/main" id="{C2FC7E63-B4D1-4113-87AB-EB2C297C5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138" y="1268760"/>
            <a:ext cx="18002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acts about St. Peter – St Peter's Catholic First School (Academy)">
            <a:extLst>
              <a:ext uri="{FF2B5EF4-FFF2-40B4-BE49-F238E27FC236}">
                <a16:creationId xmlns:a16="http://schemas.microsoft.com/office/drawing/2014/main" id="{637FB524-8EB7-47BB-B4C3-53A85714A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610" y="1266201"/>
            <a:ext cx="1914525" cy="2545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099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1143000"/>
          </a:xfrm>
        </p:spPr>
        <p:txBody>
          <a:bodyPr/>
          <a:lstStyle/>
          <a:p>
            <a:r>
              <a:rPr lang="en-GB" b="1" dirty="0"/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>
            <a:noAutofit/>
          </a:bodyPr>
          <a:lstStyle/>
          <a:p>
            <a:r>
              <a:rPr lang="en-GB" b="1" dirty="0"/>
              <a:t>Labels: </a:t>
            </a:r>
            <a:r>
              <a:rPr lang="en-GB" dirty="0"/>
              <a:t>please label </a:t>
            </a:r>
            <a:r>
              <a:rPr lang="en-GB" b="1" dirty="0"/>
              <a:t>all</a:t>
            </a:r>
            <a:r>
              <a:rPr lang="en-GB" dirty="0"/>
              <a:t> uniform with first name and surname</a:t>
            </a:r>
          </a:p>
          <a:p>
            <a:r>
              <a:rPr lang="en-GB" b="1" dirty="0"/>
              <a:t>Uniform: </a:t>
            </a:r>
            <a:r>
              <a:rPr lang="en-GB" dirty="0"/>
              <a:t>Black school sweat shirt and bottoms, yellow school top</a:t>
            </a:r>
          </a:p>
          <a:p>
            <a:r>
              <a:rPr lang="en-GB" b="1" dirty="0"/>
              <a:t>Book bag- </a:t>
            </a:r>
            <a:r>
              <a:rPr lang="en-GB" dirty="0"/>
              <a:t>strap/Velcro </a:t>
            </a:r>
            <a:r>
              <a:rPr lang="en-GB" u="sng" dirty="0"/>
              <a:t>Not the backpack</a:t>
            </a:r>
          </a:p>
          <a:p>
            <a:r>
              <a:rPr lang="en-GB" b="1" dirty="0"/>
              <a:t>Correct school coat: </a:t>
            </a:r>
            <a:r>
              <a:rPr lang="en-GB" dirty="0"/>
              <a:t>duffel coat or a black coat with school badge </a:t>
            </a:r>
          </a:p>
          <a:p>
            <a:r>
              <a:rPr lang="en-GB" b="1" dirty="0"/>
              <a:t>Jewellery:</a:t>
            </a:r>
            <a:r>
              <a:rPr lang="en-GB" dirty="0"/>
              <a:t> stud earrings, no cross pendants</a:t>
            </a:r>
          </a:p>
          <a:p>
            <a:r>
              <a:rPr lang="en-GB" b="1" dirty="0"/>
              <a:t>Hair:</a:t>
            </a:r>
            <a:r>
              <a:rPr lang="en-GB" dirty="0"/>
              <a:t> long hair must be tied back, no patterns shaved into head. Hair fastenings must be yellow, black, grey or white. </a:t>
            </a:r>
          </a:p>
          <a:p>
            <a:pPr marL="0" indent="0">
              <a:buNone/>
            </a:pPr>
            <a:endParaRPr lang="en-GB" b="1" dirty="0"/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899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25792"/>
            <a:ext cx="8229600" cy="1654591"/>
          </a:xfrm>
        </p:spPr>
        <p:txBody>
          <a:bodyPr>
            <a:normAutofit/>
          </a:bodyPr>
          <a:lstStyle/>
          <a:p>
            <a:r>
              <a:rPr lang="en-GB" b="1" dirty="0"/>
              <a:t>     PE  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764" y="1916832"/>
            <a:ext cx="8820472" cy="4680520"/>
          </a:xfrm>
        </p:spPr>
        <p:txBody>
          <a:bodyPr>
            <a:noAutofit/>
          </a:bodyPr>
          <a:lstStyle/>
          <a:p>
            <a:r>
              <a:rPr lang="en-GB" sz="2800" dirty="0"/>
              <a:t>Games with Coach Terry and Gymnastics</a:t>
            </a:r>
          </a:p>
          <a:p>
            <a:r>
              <a:rPr lang="en-GB" sz="2800" dirty="0"/>
              <a:t>The children will wear their school uniform and then change into:</a:t>
            </a:r>
          </a:p>
          <a:p>
            <a:endParaRPr lang="en-GB" sz="2800" dirty="0"/>
          </a:p>
          <a:p>
            <a:r>
              <a:rPr lang="en-GB" sz="2800" dirty="0"/>
              <a:t>Black shorts</a:t>
            </a:r>
          </a:p>
          <a:p>
            <a:r>
              <a:rPr lang="en-GB" sz="2800" dirty="0"/>
              <a:t>Black plimsolls</a:t>
            </a:r>
          </a:p>
          <a:p>
            <a:endParaRPr lang="en-GB" sz="2800" dirty="0"/>
          </a:p>
          <a:p>
            <a:r>
              <a:rPr lang="en-GB" sz="2800" dirty="0"/>
              <a:t>The PE kit stays at school in a PE bag and is sent home at half term</a:t>
            </a:r>
          </a:p>
        </p:txBody>
      </p:sp>
      <p:pic>
        <p:nvPicPr>
          <p:cNvPr id="1026" name="Picture 2" descr="https://tse1.mm.bing.net/th?id=OIP.Q62pVrDYb0TyJ03U9bHqMAHaHa&amp;pid=15.1&amp;P=0&amp;w=300&amp;h=300">
            <a:extLst>
              <a:ext uri="{FF2B5EF4-FFF2-40B4-BE49-F238E27FC236}">
                <a16:creationId xmlns:a16="http://schemas.microsoft.com/office/drawing/2014/main" id="{786B216E-9AC4-4C4D-9648-0F4F7DBD3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604" y="2301769"/>
            <a:ext cx="1231540" cy="1231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115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Clothing and bags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u="sng" dirty="0"/>
              <a:t>ALL school</a:t>
            </a:r>
            <a:r>
              <a:rPr lang="en-GB" u="sng" dirty="0"/>
              <a:t> </a:t>
            </a:r>
            <a:r>
              <a:rPr lang="en-GB" dirty="0"/>
              <a:t>clothes, PE kit, book bags and water bottles need </a:t>
            </a:r>
            <a:r>
              <a:rPr lang="en-GB" b="1" u="sng" dirty="0"/>
              <a:t>labels </a:t>
            </a:r>
            <a:r>
              <a:rPr lang="en-GB" dirty="0"/>
              <a:t>please.</a:t>
            </a:r>
          </a:p>
          <a:p>
            <a:endParaRPr lang="en-GB" b="1" u="sng" dirty="0"/>
          </a:p>
          <a:p>
            <a:r>
              <a:rPr lang="en-GB" b="1" u="sng" dirty="0"/>
              <a:t>Book bags</a:t>
            </a:r>
            <a:r>
              <a:rPr lang="en-GB" dirty="0"/>
              <a:t> must be brought in everyday and a PE bag comes in and stays until half term.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u="sng" dirty="0"/>
              <a:t>Shoes</a:t>
            </a:r>
            <a:r>
              <a:rPr lang="en-GB" b="1" dirty="0"/>
              <a:t> </a:t>
            </a:r>
            <a:r>
              <a:rPr lang="en-GB" dirty="0"/>
              <a:t>should have Velcro fasteners. No buckles or laces please. No </a:t>
            </a:r>
            <a:r>
              <a:rPr lang="en-GB" dirty="0" err="1"/>
              <a:t>plimsolles</a:t>
            </a:r>
            <a:r>
              <a:rPr lang="en-GB" dirty="0"/>
              <a:t>. (mud/water play)</a:t>
            </a:r>
            <a:endParaRPr lang="en-GB" b="1" u="sng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6232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A74F0-76A8-4F0E-BE7E-26AC089F2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Indepdendence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F9317-F55A-4B38-95BD-C8C04CAB39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i="1" dirty="0"/>
              <a:t>At home please teach your child to:</a:t>
            </a:r>
          </a:p>
          <a:p>
            <a:r>
              <a:rPr lang="en-GB" b="1" dirty="0"/>
              <a:t>Dress</a:t>
            </a:r>
            <a:r>
              <a:rPr lang="en-GB" dirty="0"/>
              <a:t> themselves</a:t>
            </a:r>
          </a:p>
          <a:p>
            <a:r>
              <a:rPr lang="en-GB" dirty="0"/>
              <a:t>Put on and take off </a:t>
            </a:r>
            <a:r>
              <a:rPr lang="en-GB" b="1" dirty="0"/>
              <a:t>jumpers and coats</a:t>
            </a:r>
          </a:p>
          <a:p>
            <a:r>
              <a:rPr lang="en-GB" dirty="0"/>
              <a:t>Put on and take off </a:t>
            </a:r>
            <a:r>
              <a:rPr lang="en-GB" b="1" dirty="0"/>
              <a:t>shoes </a:t>
            </a:r>
            <a:r>
              <a:rPr lang="en-GB" dirty="0"/>
              <a:t>(Velcro) </a:t>
            </a:r>
            <a:r>
              <a:rPr lang="en-GB" b="1" dirty="0"/>
              <a:t>NO LACES/BUCKLES</a:t>
            </a:r>
          </a:p>
          <a:p>
            <a:r>
              <a:rPr lang="en-GB" dirty="0"/>
              <a:t>Open and close their </a:t>
            </a:r>
            <a:r>
              <a:rPr lang="en-GB" b="1" dirty="0"/>
              <a:t>book bag</a:t>
            </a:r>
          </a:p>
          <a:p>
            <a:r>
              <a:rPr lang="en-GB" dirty="0"/>
              <a:t>Feed themselves with a </a:t>
            </a:r>
            <a:r>
              <a:rPr lang="en-GB" b="1" dirty="0"/>
              <a:t>knife and fork</a:t>
            </a:r>
          </a:p>
        </p:txBody>
      </p:sp>
    </p:spTree>
    <p:extLst>
      <p:ext uri="{BB962C8B-B14F-4D97-AF65-F5344CB8AC3E}">
        <p14:creationId xmlns:p14="http://schemas.microsoft.com/office/powerpoint/2010/main" val="1597542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2"/>
            <a:ext cx="8075240" cy="3744414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GB" sz="11200" u="sng" dirty="0"/>
              <a:t>Free reader Books</a:t>
            </a:r>
          </a:p>
          <a:p>
            <a:pPr>
              <a:lnSpc>
                <a:spcPct val="120000"/>
              </a:lnSpc>
            </a:pPr>
            <a:r>
              <a:rPr lang="en-GB" sz="11200" dirty="0"/>
              <a:t>Children can change them daily</a:t>
            </a:r>
          </a:p>
          <a:p>
            <a:pPr>
              <a:lnSpc>
                <a:spcPct val="120000"/>
              </a:lnSpc>
            </a:pPr>
            <a:r>
              <a:rPr lang="en-GB" sz="11200" dirty="0"/>
              <a:t>Please read this story to your child.</a:t>
            </a:r>
          </a:p>
          <a:p>
            <a:pPr>
              <a:lnSpc>
                <a:spcPct val="120000"/>
              </a:lnSpc>
            </a:pPr>
            <a:r>
              <a:rPr lang="en-GB" sz="11200" dirty="0"/>
              <a:t>Enjoy it together and talk about it.</a:t>
            </a:r>
          </a:p>
          <a:p>
            <a:pPr>
              <a:lnSpc>
                <a:spcPct val="120000"/>
              </a:lnSpc>
            </a:pPr>
            <a:r>
              <a:rPr lang="en-GB" sz="11200" dirty="0"/>
              <a:t>Please return the next day.</a:t>
            </a:r>
          </a:p>
          <a:p>
            <a:pPr marL="0" indent="0">
              <a:lnSpc>
                <a:spcPct val="120000"/>
              </a:lnSpc>
              <a:buNone/>
            </a:pPr>
            <a:endParaRPr lang="en-GB" sz="11200" dirty="0"/>
          </a:p>
          <a:p>
            <a:pPr>
              <a:lnSpc>
                <a:spcPct val="120000"/>
              </a:lnSpc>
            </a:pPr>
            <a:r>
              <a:rPr lang="en-GB" sz="11200" dirty="0"/>
              <a:t>We recommend joining the local library</a:t>
            </a:r>
          </a:p>
          <a:p>
            <a:endParaRPr lang="en-GB" sz="3500" dirty="0">
              <a:latin typeface="Comic Sans MS" panose="030F0702030302020204" pitchFamily="66" charset="0"/>
            </a:endParaRPr>
          </a:p>
          <a:p>
            <a:endParaRPr lang="en-GB" sz="3500" dirty="0">
              <a:latin typeface="Comic Sans MS" panose="030F0702030302020204" pitchFamily="66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72108" y="1268761"/>
            <a:ext cx="8820472" cy="540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18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https://tse2.mm.bing.net/th?id=OIP.T0qESRlG3MqLhanzLCAN6wHaH5&amp;pid=15.1&amp;P=0&amp;w=300&amp;h=300">
            <a:extLst>
              <a:ext uri="{FF2B5EF4-FFF2-40B4-BE49-F238E27FC236}">
                <a16:creationId xmlns:a16="http://schemas.microsoft.com/office/drawing/2014/main" id="{C62A56D4-70B9-435C-AE5A-3F208CC3E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4178" y="540128"/>
            <a:ext cx="1835600" cy="195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289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A11312-0CA4-430F-99EF-E0352D1FE6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166018"/>
            <a:ext cx="8229600" cy="4525963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GB" sz="9600" b="1" dirty="0"/>
              <a:t>Phonics and Reading Parent Meeting </a:t>
            </a:r>
            <a:endParaRPr lang="en-GB" sz="9600" dirty="0"/>
          </a:p>
          <a:p>
            <a:pPr marL="0" indent="0">
              <a:lnSpc>
                <a:spcPct val="120000"/>
              </a:lnSpc>
              <a:buNone/>
            </a:pPr>
            <a:endParaRPr lang="en-GB" sz="9600" dirty="0"/>
          </a:p>
          <a:p>
            <a:pPr marL="0" indent="0">
              <a:lnSpc>
                <a:spcPct val="120000"/>
              </a:lnSpc>
              <a:buNone/>
            </a:pPr>
            <a:r>
              <a:rPr lang="en-GB" sz="9600" dirty="0"/>
              <a:t>Thank you to those who came.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9600" dirty="0"/>
              <a:t>If you didn’t- see us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3252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Homework </a:t>
            </a:r>
            <a:br>
              <a:rPr lang="en-GB" b="1" dirty="0"/>
            </a:br>
            <a:r>
              <a:rPr lang="en-GB" sz="3100" b="1" dirty="0"/>
              <a:t> 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6510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Please read with your child every day, sharing the free reader book</a:t>
            </a:r>
          </a:p>
          <a:p>
            <a:endParaRPr lang="en-GB" dirty="0"/>
          </a:p>
          <a:p>
            <a:r>
              <a:rPr lang="en-GB" dirty="0"/>
              <a:t>Reading phonics books x2 weekly</a:t>
            </a:r>
          </a:p>
          <a:p>
            <a:endParaRPr lang="en-GB" dirty="0"/>
          </a:p>
          <a:p>
            <a:r>
              <a:rPr lang="en-GB" dirty="0"/>
              <a:t>Daily name writing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Maths homework will begin in January</a:t>
            </a:r>
          </a:p>
          <a:p>
            <a:endParaRPr lang="en-GB" dirty="0"/>
          </a:p>
          <a:p>
            <a:r>
              <a:rPr lang="en-GB" dirty="0"/>
              <a:t>Phonics homework will begin this Friday</a:t>
            </a:r>
          </a:p>
        </p:txBody>
      </p:sp>
    </p:spTree>
    <p:extLst>
      <p:ext uri="{BB962C8B-B14F-4D97-AF65-F5344CB8AC3E}">
        <p14:creationId xmlns:p14="http://schemas.microsoft.com/office/powerpoint/2010/main" val="1910639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CCF8B-E3D0-4540-BE0A-9F6C5D7B7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Prayers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9A54EC-44E1-433C-AC67-E86A37B7A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have sent home a Reception Prayer Booklet which will have some simple prayers that the children can learn as these are said each day.</a:t>
            </a:r>
          </a:p>
          <a:p>
            <a:r>
              <a:rPr lang="en-GB" dirty="0"/>
              <a:t>We will also be learning to say The Hail Mary later in the year. </a:t>
            </a:r>
          </a:p>
        </p:txBody>
      </p:sp>
    </p:spTree>
    <p:extLst>
      <p:ext uri="{BB962C8B-B14F-4D97-AF65-F5344CB8AC3E}">
        <p14:creationId xmlns:p14="http://schemas.microsoft.com/office/powerpoint/2010/main" val="22361767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62802-4088-4D28-AFDD-6FCB5153D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Medicine, Allergies and Diet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0F5EBE-7CDE-450B-927C-308F4F94C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If your child has any medical needs that you have not discussed with us please let us know e.g. asthma.</a:t>
            </a:r>
          </a:p>
          <a:p>
            <a:r>
              <a:rPr lang="en-GB" dirty="0"/>
              <a:t>If your child has an allergy please ensure we know about it and if they become allergic in the future please remember to let us know.</a:t>
            </a:r>
          </a:p>
          <a:p>
            <a:r>
              <a:rPr lang="en-GB" dirty="0"/>
              <a:t>We also need to know about any dietary. requirements your child may have.</a:t>
            </a:r>
          </a:p>
          <a:p>
            <a:r>
              <a:rPr lang="en-GB" dirty="0"/>
              <a:t>We have sent home the lunch menu</a:t>
            </a:r>
          </a:p>
        </p:txBody>
      </p:sp>
    </p:spTree>
    <p:extLst>
      <p:ext uri="{BB962C8B-B14F-4D97-AF65-F5344CB8AC3E}">
        <p14:creationId xmlns:p14="http://schemas.microsoft.com/office/powerpoint/2010/main" val="219968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en-GB" dirty="0"/>
            </a:br>
            <a:r>
              <a:rPr lang="en-GB" b="1" dirty="0"/>
              <a:t>General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Collection:</a:t>
            </a:r>
            <a:r>
              <a:rPr lang="en-GB" dirty="0"/>
              <a:t> Please inform the class teacher or the office if someone else will be collecting your child. </a:t>
            </a:r>
          </a:p>
          <a:p>
            <a:r>
              <a:rPr lang="en-GB" b="1" dirty="0"/>
              <a:t>Attendance: </a:t>
            </a:r>
            <a:r>
              <a:rPr lang="en-GB" dirty="0"/>
              <a:t>It is essential that your child comes to school everyday and that they arrive on time and are collected punctually.  </a:t>
            </a:r>
            <a:r>
              <a:rPr lang="en-GB" b="1" dirty="0"/>
              <a:t>8:35-3:00</a:t>
            </a:r>
          </a:p>
          <a:p>
            <a:r>
              <a:rPr lang="en-GB" b="1" dirty="0"/>
              <a:t>Soft opening from 8:25</a:t>
            </a:r>
          </a:p>
          <a:p>
            <a:r>
              <a:rPr lang="en-GB" b="1" dirty="0"/>
              <a:t>Questions: </a:t>
            </a:r>
            <a:r>
              <a:rPr lang="en-GB" dirty="0"/>
              <a:t>you can talk to Reception staff at the start or end of the day, but if you require a longer conversation, we can speak over the phone or set up a face to face meeting.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60803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When children are talking we encourage them to:</a:t>
            </a:r>
          </a:p>
          <a:p>
            <a:r>
              <a:rPr lang="en-GB" dirty="0"/>
              <a:t>Look at the person they are speaking to, and to listen to the adults and other children when they are talking and not interrupt. </a:t>
            </a:r>
          </a:p>
          <a:p>
            <a:r>
              <a:rPr lang="en-GB" dirty="0"/>
              <a:t>To speak in a loud clear voice.</a:t>
            </a:r>
          </a:p>
          <a:p>
            <a:r>
              <a:rPr lang="en-GB" dirty="0"/>
              <a:t>To say please and thank you.</a:t>
            </a:r>
          </a:p>
          <a:p>
            <a:r>
              <a:rPr lang="en-GB" dirty="0"/>
              <a:t>We also focus on effort and use praise to motivate children to do their work and to behave.</a:t>
            </a:r>
          </a:p>
          <a:p>
            <a:r>
              <a:rPr lang="en-GB" dirty="0"/>
              <a:t>To follow instructions from an adult the first time.</a:t>
            </a:r>
          </a:p>
          <a:p>
            <a:r>
              <a:rPr lang="en-GB" dirty="0"/>
              <a:t>We are also teaching the children simple Makaton signs so they can communicate with each other.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99407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5779E-66F8-4C39-AE0A-109EC2187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Worries or Concerns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07FCFA-A3EA-4F6F-A18C-CA5DDCF3D9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356" y="1268760"/>
            <a:ext cx="8375116" cy="54006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Please ensure that you speak with us if you have any worries or concerns about your child.</a:t>
            </a:r>
          </a:p>
          <a:p>
            <a:endParaRPr lang="en-GB" dirty="0"/>
          </a:p>
          <a:p>
            <a:r>
              <a:rPr lang="en-GB" dirty="0"/>
              <a:t>Ms Joyce and Mrs Curran work with the children as much as we do, so if you cannot speak to us, you can talk to them.</a:t>
            </a:r>
          </a:p>
          <a:p>
            <a:endParaRPr lang="en-GB" dirty="0"/>
          </a:p>
          <a:p>
            <a:r>
              <a:rPr lang="en-GB" dirty="0"/>
              <a:t>If you have any worries about your child’s progress or development we can arrange an appointment to have a longer conversation about this.</a:t>
            </a:r>
          </a:p>
        </p:txBody>
      </p:sp>
    </p:spTree>
    <p:extLst>
      <p:ext uri="{BB962C8B-B14F-4D97-AF65-F5344CB8AC3E}">
        <p14:creationId xmlns:p14="http://schemas.microsoft.com/office/powerpoint/2010/main" val="38490772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E8B3B-08B0-4F84-8F1C-D552337F1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2718E1-28F2-4C22-B6F1-CDC8164F37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order </a:t>
            </a:r>
            <a:r>
              <a:rPr lang="en-GB" b="1" dirty="0"/>
              <a:t>milk</a:t>
            </a:r>
            <a:r>
              <a:rPr lang="en-GB" dirty="0"/>
              <a:t> online if you want your child to have it. </a:t>
            </a:r>
          </a:p>
          <a:p>
            <a:endParaRPr lang="en-GB" dirty="0"/>
          </a:p>
          <a:p>
            <a:r>
              <a:rPr lang="en-GB" dirty="0"/>
              <a:t>We have </a:t>
            </a:r>
            <a:r>
              <a:rPr lang="en-GB" b="1" dirty="0"/>
              <a:t>fresh fruit </a:t>
            </a:r>
            <a:r>
              <a:rPr lang="en-GB" dirty="0"/>
              <a:t>in the classroom everyday. </a:t>
            </a:r>
          </a:p>
          <a:p>
            <a:endParaRPr lang="en-GB" dirty="0"/>
          </a:p>
          <a:p>
            <a:r>
              <a:rPr lang="en-GB" b="1" dirty="0"/>
              <a:t>Water bottles </a:t>
            </a:r>
            <a:r>
              <a:rPr lang="en-GB" dirty="0"/>
              <a:t>must be labelled. </a:t>
            </a:r>
          </a:p>
          <a:p>
            <a:r>
              <a:rPr lang="en-GB" dirty="0"/>
              <a:t>They are refilled and rinsed by us and returned to you on Fridays.</a:t>
            </a:r>
          </a:p>
        </p:txBody>
      </p:sp>
    </p:spTree>
    <p:extLst>
      <p:ext uri="{BB962C8B-B14F-4D97-AF65-F5344CB8AC3E}">
        <p14:creationId xmlns:p14="http://schemas.microsoft.com/office/powerpoint/2010/main" val="19352653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76202-D0EA-4B0B-BAE6-B436545B4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RSE Relationships and Sex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B8F07-4C3A-40C4-B6CD-18DAC3A420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Journey in Love</a:t>
            </a:r>
          </a:p>
          <a:p>
            <a:r>
              <a:rPr lang="en-GB" dirty="0"/>
              <a:t>Statutory across all primary schools</a:t>
            </a:r>
          </a:p>
          <a:p>
            <a:r>
              <a:rPr lang="en-GB" dirty="0"/>
              <a:t>Catholic Teaching: Spiritual, Emotional, Intellectual, Social, Physical</a:t>
            </a:r>
          </a:p>
          <a:p>
            <a:r>
              <a:rPr lang="en-GB" dirty="0"/>
              <a:t>Reception: God loves each of us in our uniqueness   </a:t>
            </a:r>
          </a:p>
        </p:txBody>
      </p:sp>
    </p:spTree>
    <p:extLst>
      <p:ext uri="{BB962C8B-B14F-4D97-AF65-F5344CB8AC3E}">
        <p14:creationId xmlns:p14="http://schemas.microsoft.com/office/powerpoint/2010/main" val="19209364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B5FAB-8611-4ED5-8410-83A622D04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752B2D-4B9A-43F1-970C-4EF3B8F2E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556792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400" dirty="0"/>
              <a:t>No mobiles in the playground please!</a:t>
            </a:r>
          </a:p>
        </p:txBody>
      </p:sp>
      <p:pic>
        <p:nvPicPr>
          <p:cNvPr id="1026" name="Picture 2" descr="Halloween Disco-no mobile phones | Udston Primary School">
            <a:extLst>
              <a:ext uri="{FF2B5EF4-FFF2-40B4-BE49-F238E27FC236}">
                <a16:creationId xmlns:a16="http://schemas.microsoft.com/office/drawing/2014/main" id="{6B4C0093-8D68-41F6-98FF-EF34263E4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212976"/>
            <a:ext cx="2057400" cy="221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2955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Questions and Answers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Thank you very much</a:t>
            </a:r>
          </a:p>
          <a:p>
            <a:pPr marL="0" indent="0">
              <a:buNone/>
            </a:pPr>
            <a:r>
              <a:rPr lang="en-GB" dirty="0"/>
              <a:t>We look forward to a successful year working in partnership. </a:t>
            </a:r>
          </a:p>
        </p:txBody>
      </p:sp>
    </p:spTree>
    <p:extLst>
      <p:ext uri="{BB962C8B-B14F-4D97-AF65-F5344CB8AC3E}">
        <p14:creationId xmlns:p14="http://schemas.microsoft.com/office/powerpoint/2010/main" val="13382715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823</Words>
  <Application>Microsoft Office PowerPoint</Application>
  <PresentationFormat>On-screen Show (4:3)</PresentationFormat>
  <Paragraphs>118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Comic Sans MS</vt:lpstr>
      <vt:lpstr>Office Theme</vt:lpstr>
      <vt:lpstr>Welcome to Reception</vt:lpstr>
      <vt:lpstr>PowerPoint Presentation</vt:lpstr>
      <vt:lpstr>Uniform</vt:lpstr>
      <vt:lpstr>     PE   </vt:lpstr>
      <vt:lpstr>Clothing and bags</vt:lpstr>
      <vt:lpstr>Indepdendence</vt:lpstr>
      <vt:lpstr>Reading</vt:lpstr>
      <vt:lpstr>PowerPoint Presentation</vt:lpstr>
      <vt:lpstr>Homework   </vt:lpstr>
      <vt:lpstr>Prayers </vt:lpstr>
      <vt:lpstr>Medicine, Allergies and Diet</vt:lpstr>
      <vt:lpstr> General </vt:lpstr>
      <vt:lpstr>Expectations</vt:lpstr>
      <vt:lpstr>Worries or Concerns</vt:lpstr>
      <vt:lpstr>PowerPoint Presentation</vt:lpstr>
      <vt:lpstr>RSE Relationships and Sex Education</vt:lpstr>
      <vt:lpstr>PowerPoint Presentation</vt:lpstr>
      <vt:lpstr>Questions and Answers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</dc:title>
  <dc:creator>Rita White</dc:creator>
  <cp:lastModifiedBy>Josephine Roberts</cp:lastModifiedBy>
  <cp:revision>84</cp:revision>
  <dcterms:created xsi:type="dcterms:W3CDTF">2014-09-17T10:56:36Z</dcterms:created>
  <dcterms:modified xsi:type="dcterms:W3CDTF">2023-09-20T12:13:08Z</dcterms:modified>
</cp:coreProperties>
</file>