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9" r:id="rId4"/>
    <p:sldId id="270" r:id="rId5"/>
    <p:sldId id="271" r:id="rId6"/>
    <p:sldId id="272" r:id="rId7"/>
    <p:sldId id="274" r:id="rId8"/>
    <p:sldId id="273"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Sassoon Infant Rg" panose="02000503030000020003" charset="0"/>
      <p:regular r:id="rId17"/>
      <p:bold r:id="rId18"/>
    </p:embeddedFont>
    <p:embeddedFont>
      <p:font typeface="Twinkl" panose="020B0604020202020204" charset="0"/>
      <p:regular r:id="rId19"/>
      <p:bold r:id="rId20"/>
    </p:embeddedFont>
    <p:embeddedFont>
      <p:font typeface="Twinkl SemiBold" charset="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99D5"/>
    <a:srgbClr val="003E7D"/>
    <a:srgbClr val="4DB1E3"/>
    <a:srgbClr val="ACDDFC"/>
    <a:srgbClr val="14191C"/>
    <a:srgbClr val="4F4E4F"/>
    <a:srgbClr val="515050"/>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showGuides="1">
      <p:cViewPr varScale="1">
        <p:scale>
          <a:sx n="109" d="100"/>
          <a:sy n="109" d="100"/>
        </p:scale>
        <p:origin x="1710"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 a child-friendly fact file, please follow the</a:t>
            </a:r>
            <a:r>
              <a:rPr lang="en-GB" baseline="0" dirty="0" smtClean="0"/>
              <a:t> link above.</a:t>
            </a:r>
            <a:r>
              <a:rPr lang="en-GB" dirty="0" smtClean="0"/>
              <a:t> </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29526514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ducksters.com/biography/uspresidents/abrahamlincoln.php"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474993" y="478895"/>
            <a:ext cx="1996604"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600" dirty="0">
                <a:latin typeface="Arial" panose="020B0604020202020204" pitchFamily="34" charset="0"/>
                <a:cs typeface="Arial" panose="020B0604020202020204" pitchFamily="34" charset="0"/>
              </a:rPr>
              <a:t>Who?</a:t>
            </a:r>
          </a:p>
        </p:txBody>
      </p:sp>
      <p:pic>
        <p:nvPicPr>
          <p:cNvPr id="9" name="Picture 1"/>
          <p:cNvPicPr>
            <a:picLocks noChangeAspect="1"/>
          </p:cNvPicPr>
          <p:nvPr/>
        </p:nvPicPr>
        <p:blipFill>
          <a:blip r:embed="rId2">
            <a:extLst>
              <a:ext uri="{28A0092B-C50C-407E-A947-70E740481C1C}">
                <a14:useLocalDpi xmlns:a14="http://schemas.microsoft.com/office/drawing/2010/main" val="0"/>
              </a:ext>
            </a:extLst>
          </a:blip>
          <a:srcRect l="4607" r="2162"/>
          <a:stretch>
            <a:fillRect/>
          </a:stretch>
        </p:blipFill>
        <p:spPr bwMode="auto">
          <a:xfrm>
            <a:off x="755650" y="1358900"/>
            <a:ext cx="3565525" cy="473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4218914" y="2133687"/>
            <a:ext cx="4169435" cy="495108"/>
          </a:xfrm>
          <a:prstGeom prst="rect">
            <a:avLst/>
          </a:prstGeom>
          <a:solidFill>
            <a:srgbClr val="ACDDFC"/>
          </a:solidFill>
          <a:ln w="28575">
            <a:solidFill>
              <a:schemeClr val="bg1"/>
            </a:solidFill>
          </a:ln>
        </p:spPr>
        <p:txBody>
          <a:bodyPr wrap="square" lIns="108000" tIns="108000" rIns="108000" bIns="108000">
            <a:spAutoFit/>
          </a:bodyPr>
          <a:lstStyle/>
          <a:p>
            <a:r>
              <a:rPr lang="en-GB" dirty="0">
                <a:solidFill>
                  <a:srgbClr val="003E7D"/>
                </a:solidFill>
                <a:latin typeface="Arial" panose="020B0604020202020204" pitchFamily="34" charset="0"/>
                <a:cs typeface="Arial" panose="020B0604020202020204" pitchFamily="34" charset="0"/>
              </a:rPr>
              <a:t>Born February 12, 1809</a:t>
            </a:r>
          </a:p>
        </p:txBody>
      </p:sp>
      <p:sp>
        <p:nvSpPr>
          <p:cNvPr id="11" name="Rectangle 10"/>
          <p:cNvSpPr/>
          <p:nvPr/>
        </p:nvSpPr>
        <p:spPr>
          <a:xfrm>
            <a:off x="4218914" y="2794173"/>
            <a:ext cx="4169435" cy="495108"/>
          </a:xfrm>
          <a:prstGeom prst="rect">
            <a:avLst/>
          </a:prstGeom>
          <a:solidFill>
            <a:srgbClr val="003E7D"/>
          </a:solidFill>
          <a:ln w="28575">
            <a:solidFill>
              <a:schemeClr val="bg1"/>
            </a:solidFill>
          </a:ln>
        </p:spPr>
        <p:txBody>
          <a:bodyPr wrap="square" lIns="108000" tIns="108000" rIns="108000" bIns="108000">
            <a:spAutoFit/>
          </a:bodyPr>
          <a:lstStyle/>
          <a:p>
            <a:r>
              <a:rPr lang="en-GB" dirty="0">
                <a:solidFill>
                  <a:schemeClr val="bg1"/>
                </a:solidFill>
                <a:latin typeface="Arial" panose="020B0604020202020204" pitchFamily="34" charset="0"/>
                <a:cs typeface="Arial" panose="020B0604020202020204" pitchFamily="34" charset="0"/>
              </a:rPr>
              <a:t>Assassinated April 14, 1865 (age 56)</a:t>
            </a:r>
          </a:p>
        </p:txBody>
      </p:sp>
      <p:sp>
        <p:nvSpPr>
          <p:cNvPr id="5" name="Rectangle 4"/>
          <p:cNvSpPr/>
          <p:nvPr/>
        </p:nvSpPr>
        <p:spPr>
          <a:xfrm>
            <a:off x="4218914" y="1473201"/>
            <a:ext cx="4169435" cy="495108"/>
          </a:xfrm>
          <a:prstGeom prst="rect">
            <a:avLst/>
          </a:prstGeom>
          <a:solidFill>
            <a:srgbClr val="003E7D"/>
          </a:solidFill>
          <a:ln w="28575">
            <a:solidFill>
              <a:schemeClr val="bg1"/>
            </a:solidFill>
          </a:ln>
        </p:spPr>
        <p:txBody>
          <a:bodyPr wrap="square" lIns="108000" tIns="108000" rIns="108000" bIns="108000">
            <a:spAutoFit/>
          </a:bodyPr>
          <a:lstStyle/>
          <a:p>
            <a:r>
              <a:rPr lang="en-GB" dirty="0">
                <a:solidFill>
                  <a:schemeClr val="bg1"/>
                </a:solidFill>
                <a:latin typeface="Arial" panose="020B0604020202020204" pitchFamily="34" charset="0"/>
                <a:cs typeface="Arial" panose="020B0604020202020204" pitchFamily="34" charset="0"/>
              </a:rPr>
              <a:t>Abraham Lincoln</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74993" y="478895"/>
            <a:ext cx="1996604" cy="994306"/>
          </a:xfrm>
        </p:spPr>
        <p:txBody>
          <a:bodyPr/>
          <a:lstStyle/>
          <a:p>
            <a:pPr algn="ctr"/>
            <a:r>
              <a:rPr lang="en-GB" sz="3600" dirty="0">
                <a:latin typeface="Arial" panose="020B0604020202020204" pitchFamily="34" charset="0"/>
                <a:cs typeface="Arial" panose="020B0604020202020204" pitchFamily="34" charset="0"/>
              </a:rPr>
              <a:t>What?</a:t>
            </a:r>
          </a:p>
        </p:txBody>
      </p:sp>
      <p:pic>
        <p:nvPicPr>
          <p:cNvPr id="1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38675" y="1473200"/>
            <a:ext cx="3749675"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755650" y="2260435"/>
            <a:ext cx="4042687" cy="495108"/>
          </a:xfrm>
          <a:prstGeom prst="rect">
            <a:avLst/>
          </a:prstGeom>
          <a:solidFill>
            <a:srgbClr val="2199D5"/>
          </a:solidFill>
          <a:ln w="28575">
            <a:solidFill>
              <a:schemeClr val="bg1"/>
            </a:solidFill>
          </a:ln>
        </p:spPr>
        <p:txBody>
          <a:bodyPr wrap="square" lIns="108000" tIns="108000" rIns="108000" bIns="108000">
            <a:spAutoFit/>
          </a:bodyPr>
          <a:lstStyle/>
          <a:p>
            <a:pPr algn="r"/>
            <a:r>
              <a:rPr lang="en-GB" dirty="0">
                <a:solidFill>
                  <a:schemeClr val="bg1"/>
                </a:solidFill>
                <a:latin typeface="Arial" panose="020B0604020202020204" pitchFamily="34" charset="0"/>
                <a:cs typeface="Arial" panose="020B0604020202020204" pitchFamily="34" charset="0"/>
              </a:rPr>
              <a:t>Self-taught lawyer</a:t>
            </a:r>
          </a:p>
        </p:txBody>
      </p:sp>
      <p:sp>
        <p:nvSpPr>
          <p:cNvPr id="17" name="Rectangle 16"/>
          <p:cNvSpPr/>
          <p:nvPr/>
        </p:nvSpPr>
        <p:spPr>
          <a:xfrm>
            <a:off x="755650" y="2920921"/>
            <a:ext cx="4042687" cy="495108"/>
          </a:xfrm>
          <a:prstGeom prst="rect">
            <a:avLst/>
          </a:prstGeom>
          <a:solidFill>
            <a:srgbClr val="003E7D"/>
          </a:solidFill>
          <a:ln w="28575">
            <a:solidFill>
              <a:schemeClr val="bg1"/>
            </a:solidFill>
          </a:ln>
        </p:spPr>
        <p:txBody>
          <a:bodyPr wrap="square" lIns="108000" tIns="108000" rIns="108000" bIns="108000">
            <a:spAutoFit/>
          </a:bodyPr>
          <a:lstStyle/>
          <a:p>
            <a:pPr algn="r"/>
            <a:r>
              <a:rPr lang="en-GB" dirty="0">
                <a:solidFill>
                  <a:schemeClr val="bg1"/>
                </a:solidFill>
                <a:latin typeface="Arial" panose="020B0604020202020204" pitchFamily="34" charset="0"/>
                <a:cs typeface="Arial" panose="020B0604020202020204" pitchFamily="34" charset="0"/>
              </a:rPr>
              <a:t>Politician</a:t>
            </a:r>
          </a:p>
        </p:txBody>
      </p:sp>
      <p:sp>
        <p:nvSpPr>
          <p:cNvPr id="18" name="Rectangle 17"/>
          <p:cNvSpPr/>
          <p:nvPr/>
        </p:nvSpPr>
        <p:spPr>
          <a:xfrm>
            <a:off x="755650" y="1599949"/>
            <a:ext cx="4042687" cy="495108"/>
          </a:xfrm>
          <a:prstGeom prst="rect">
            <a:avLst/>
          </a:prstGeom>
          <a:solidFill>
            <a:srgbClr val="003E7D"/>
          </a:solidFill>
          <a:ln w="28575">
            <a:solidFill>
              <a:schemeClr val="bg1"/>
            </a:solidFill>
          </a:ln>
        </p:spPr>
        <p:txBody>
          <a:bodyPr wrap="square" lIns="108000" tIns="108000" rIns="108000" bIns="108000">
            <a:spAutoFit/>
          </a:bodyPr>
          <a:lstStyle/>
          <a:p>
            <a:pPr algn="r"/>
            <a:r>
              <a:rPr lang="en-GB" dirty="0">
                <a:solidFill>
                  <a:schemeClr val="bg1"/>
                </a:solidFill>
                <a:latin typeface="Arial" panose="020B0604020202020204" pitchFamily="34" charset="0"/>
                <a:cs typeface="Arial" panose="020B0604020202020204" pitchFamily="34" charset="0"/>
              </a:rPr>
              <a:t>Postmaster</a:t>
            </a:r>
          </a:p>
        </p:txBody>
      </p:sp>
      <p:sp>
        <p:nvSpPr>
          <p:cNvPr id="19" name="Rectangle 18"/>
          <p:cNvSpPr/>
          <p:nvPr/>
        </p:nvSpPr>
        <p:spPr>
          <a:xfrm>
            <a:off x="755650" y="3560370"/>
            <a:ext cx="4042687" cy="772107"/>
          </a:xfrm>
          <a:prstGeom prst="rect">
            <a:avLst/>
          </a:prstGeom>
          <a:solidFill>
            <a:srgbClr val="2199D5"/>
          </a:solidFill>
          <a:ln w="28575">
            <a:solidFill>
              <a:schemeClr val="bg1"/>
            </a:solidFill>
          </a:ln>
        </p:spPr>
        <p:txBody>
          <a:bodyPr wrap="square" lIns="108000" tIns="108000" rIns="108000" bIns="108000">
            <a:spAutoFit/>
          </a:bodyPr>
          <a:lstStyle/>
          <a:p>
            <a:pPr algn="r"/>
            <a:r>
              <a:rPr lang="en-GB" dirty="0">
                <a:solidFill>
                  <a:schemeClr val="bg1"/>
                </a:solidFill>
                <a:latin typeface="Arial" panose="020B0604020202020204" pitchFamily="34" charset="0"/>
                <a:cs typeface="Arial" panose="020B0604020202020204" pitchFamily="34" charset="0"/>
              </a:rPr>
              <a:t>16</a:t>
            </a:r>
            <a:r>
              <a:rPr lang="en-GB" baseline="30000" dirty="0">
                <a:solidFill>
                  <a:schemeClr val="bg1"/>
                </a:solidFill>
                <a:latin typeface="Arial" panose="020B0604020202020204" pitchFamily="34" charset="0"/>
                <a:cs typeface="Arial" panose="020B0604020202020204" pitchFamily="34" charset="0"/>
              </a:rPr>
              <a:t>th</a:t>
            </a:r>
            <a:r>
              <a:rPr lang="en-GB" dirty="0">
                <a:solidFill>
                  <a:schemeClr val="bg1"/>
                </a:solidFill>
                <a:latin typeface="Arial" panose="020B0604020202020204" pitchFamily="34" charset="0"/>
                <a:cs typeface="Arial" panose="020B0604020202020204" pitchFamily="34" charset="0"/>
              </a:rPr>
              <a:t> president of the United States of America</a:t>
            </a:r>
          </a:p>
        </p:txBody>
      </p:sp>
    </p:spTree>
    <p:extLst>
      <p:ext uri="{BB962C8B-B14F-4D97-AF65-F5344CB8AC3E}">
        <p14:creationId xmlns:p14="http://schemas.microsoft.com/office/powerpoint/2010/main" val="3482163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righ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Arial" panose="020B0604020202020204" pitchFamily="34" charset="0"/>
                <a:cs typeface="Arial" panose="020B0604020202020204" pitchFamily="34" charset="0"/>
              </a:rPr>
              <a:t>What?</a:t>
            </a:r>
          </a:p>
        </p:txBody>
      </p:sp>
      <p:pic>
        <p:nvPicPr>
          <p:cNvPr id="7"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1368425"/>
            <a:ext cx="76327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p:cNvSpPr>
          <p:nvPr/>
        </p:nvSpPr>
        <p:spPr bwMode="auto">
          <a:xfrm>
            <a:off x="855238" y="4008422"/>
            <a:ext cx="3305175" cy="495300"/>
          </a:xfrm>
          <a:prstGeom prst="rect">
            <a:avLst/>
          </a:prstGeom>
          <a:solidFill>
            <a:srgbClr val="003E7D"/>
          </a:solidFill>
          <a:ln w="28575">
            <a:solidFill>
              <a:schemeClr val="bg1"/>
            </a:solidFill>
          </a:ln>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dirty="0">
                <a:solidFill>
                  <a:schemeClr val="bg1"/>
                </a:solidFill>
                <a:latin typeface="Arial" panose="020B0604020202020204" pitchFamily="34" charset="0"/>
                <a:cs typeface="Arial" panose="020B0604020202020204" pitchFamily="34" charset="0"/>
              </a:rPr>
              <a:t>Born in Hodgenville, Kentucky </a:t>
            </a:r>
            <a:endParaRPr lang="en-GB" altLang="en-US" dirty="0">
              <a:solidFill>
                <a:schemeClr val="bg1"/>
              </a:solidFill>
              <a:latin typeface="Arial" panose="020B0604020202020204" pitchFamily="34" charset="0"/>
              <a:cs typeface="Arial" panose="020B0604020202020204" pitchFamily="34" charset="0"/>
            </a:endParaRPr>
          </a:p>
        </p:txBody>
      </p:sp>
      <p:sp>
        <p:nvSpPr>
          <p:cNvPr id="12" name="Rectangle 11"/>
          <p:cNvSpPr>
            <a:spLocks/>
          </p:cNvSpPr>
          <p:nvPr/>
        </p:nvSpPr>
        <p:spPr bwMode="auto">
          <a:xfrm>
            <a:off x="855238" y="4610084"/>
            <a:ext cx="3305175" cy="771525"/>
          </a:xfrm>
          <a:prstGeom prst="rect">
            <a:avLst/>
          </a:prstGeom>
          <a:solidFill>
            <a:srgbClr val="2199D5"/>
          </a:solidFill>
          <a:ln w="28575">
            <a:solidFill>
              <a:schemeClr val="bg1"/>
            </a:solidFill>
          </a:ln>
        </p:spPr>
        <p:txBody>
          <a:bodyPr wrap="square"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latin typeface="Arial" panose="020B0604020202020204" pitchFamily="34" charset="0"/>
                <a:cs typeface="Arial" panose="020B0604020202020204" pitchFamily="34" charset="0"/>
              </a:rPr>
              <a:t>As a child, attended school for less than a year</a:t>
            </a:r>
          </a:p>
        </p:txBody>
      </p:sp>
      <p:sp>
        <p:nvSpPr>
          <p:cNvPr id="6" name="Rectangle 5"/>
          <p:cNvSpPr>
            <a:spLocks/>
          </p:cNvSpPr>
          <p:nvPr/>
        </p:nvSpPr>
        <p:spPr bwMode="auto">
          <a:xfrm>
            <a:off x="855238" y="5487971"/>
            <a:ext cx="3305175" cy="495300"/>
          </a:xfrm>
          <a:prstGeom prst="rect">
            <a:avLst/>
          </a:prstGeom>
          <a:solidFill>
            <a:srgbClr val="003E7D"/>
          </a:solidFill>
          <a:ln w="28575">
            <a:solidFill>
              <a:schemeClr val="bg1"/>
            </a:solidFill>
          </a:ln>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bg1"/>
                </a:solidFill>
                <a:latin typeface="Arial" panose="020B0604020202020204" pitchFamily="34" charset="0"/>
                <a:cs typeface="Arial" panose="020B0604020202020204" pitchFamily="34" charset="0"/>
              </a:rPr>
              <a:t>Did not go to college</a:t>
            </a:r>
          </a:p>
        </p:txBody>
      </p:sp>
    </p:spTree>
    <p:extLst>
      <p:ext uri="{BB962C8B-B14F-4D97-AF65-F5344CB8AC3E}">
        <p14:creationId xmlns:p14="http://schemas.microsoft.com/office/powerpoint/2010/main" val="115533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52863" y="1473200"/>
            <a:ext cx="4606925"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p:cNvSpPr>
            <a:spLocks noGrp="1"/>
          </p:cNvSpPr>
          <p:nvPr>
            <p:ph type="title"/>
          </p:nvPr>
        </p:nvSpPr>
        <p:spPr>
          <a:xfrm>
            <a:off x="474993" y="478895"/>
            <a:ext cx="1996604" cy="994306"/>
          </a:xfrm>
        </p:spPr>
        <p:txBody>
          <a:bodyPr/>
          <a:lstStyle/>
          <a:p>
            <a:pPr algn="ctr"/>
            <a:r>
              <a:rPr lang="en-GB" sz="3600" dirty="0">
                <a:latin typeface="Arial" panose="020B0604020202020204" pitchFamily="34" charset="0"/>
                <a:cs typeface="Arial" panose="020B0604020202020204" pitchFamily="34" charset="0"/>
              </a:rPr>
              <a:t>What?</a:t>
            </a:r>
          </a:p>
        </p:txBody>
      </p:sp>
      <p:sp>
        <p:nvSpPr>
          <p:cNvPr id="18" name="Rectangle 17"/>
          <p:cNvSpPr/>
          <p:nvPr/>
        </p:nvSpPr>
        <p:spPr>
          <a:xfrm>
            <a:off x="755651" y="1599949"/>
            <a:ext cx="3173554" cy="772107"/>
          </a:xfrm>
          <a:prstGeom prst="rect">
            <a:avLst/>
          </a:prstGeom>
          <a:solidFill>
            <a:srgbClr val="003E7D"/>
          </a:solidFill>
          <a:ln w="28575">
            <a:solidFill>
              <a:schemeClr val="bg1"/>
            </a:solidFill>
          </a:ln>
        </p:spPr>
        <p:txBody>
          <a:bodyPr wrap="square" lIns="108000" tIns="108000" rIns="108000" bIns="108000">
            <a:spAutoFit/>
          </a:bodyPr>
          <a:lstStyle/>
          <a:p>
            <a:pPr algn="r"/>
            <a:r>
              <a:rPr lang="en-GB" dirty="0">
                <a:solidFill>
                  <a:schemeClr val="bg1"/>
                </a:solidFill>
                <a:latin typeface="Arial" panose="020B0604020202020204" pitchFamily="34" charset="0"/>
                <a:cs typeface="Arial" panose="020B0604020202020204" pitchFamily="34" charset="0"/>
              </a:rPr>
              <a:t>Served one term as president from 1861 to 1865</a:t>
            </a:r>
          </a:p>
        </p:txBody>
      </p:sp>
    </p:spTree>
    <p:extLst>
      <p:ext uri="{BB962C8B-B14F-4D97-AF65-F5344CB8AC3E}">
        <p14:creationId xmlns:p14="http://schemas.microsoft.com/office/powerpoint/2010/main" val="246478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755649" y="434445"/>
            <a:ext cx="7632699" cy="994306"/>
          </a:xfrm>
        </p:spPr>
        <p:txBody>
          <a:bodyPr/>
          <a:lstStyle/>
          <a:p>
            <a:pPr algn="ctr"/>
            <a:r>
              <a:rPr lang="en-GB" sz="3600" dirty="0">
                <a:latin typeface="Arial" panose="020B0604020202020204" pitchFamily="34" charset="0"/>
                <a:cs typeface="Arial" panose="020B0604020202020204" pitchFamily="34" charset="0"/>
              </a:rPr>
              <a:t>Presidential Accomplishments</a:t>
            </a: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6741" y="1428751"/>
            <a:ext cx="4630517" cy="1950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387287" y="3550656"/>
            <a:ext cx="6369426" cy="772107"/>
          </a:xfrm>
          <a:prstGeom prst="rect">
            <a:avLst/>
          </a:prstGeom>
          <a:solidFill>
            <a:srgbClr val="003E7D"/>
          </a:solidFill>
          <a:ln w="28575">
            <a:solidFill>
              <a:schemeClr val="bg1"/>
            </a:solidFill>
          </a:ln>
        </p:spPr>
        <p:txBody>
          <a:bodyPr wrap="square" lIns="108000" tIns="108000" rIns="108000" bIns="108000">
            <a:spAutoFit/>
          </a:bodyPr>
          <a:lstStyle/>
          <a:p>
            <a:pPr algn="ctr"/>
            <a:r>
              <a:rPr lang="en-GB" dirty="0">
                <a:solidFill>
                  <a:schemeClr val="bg1"/>
                </a:solidFill>
                <a:latin typeface="Arial" panose="020B0604020202020204" pitchFamily="34" charset="0"/>
                <a:cs typeface="Arial" panose="020B0604020202020204" pitchFamily="34" charset="0"/>
              </a:rPr>
              <a:t>Issued the Emancipation Proclamation that </a:t>
            </a:r>
            <a:r>
              <a:rPr lang="en-GB" dirty="0" err="1">
                <a:solidFill>
                  <a:schemeClr val="bg1"/>
                </a:solidFill>
                <a:latin typeface="Arial" panose="020B0604020202020204" pitchFamily="34" charset="0"/>
                <a:cs typeface="Arial" panose="020B0604020202020204" pitchFamily="34" charset="0"/>
              </a:rPr>
              <a:t>signaled</a:t>
            </a:r>
            <a:r>
              <a:rPr lang="en-GB" dirty="0">
                <a:solidFill>
                  <a:schemeClr val="bg1"/>
                </a:solidFill>
                <a:latin typeface="Arial" panose="020B0604020202020204" pitchFamily="34" charset="0"/>
                <a:cs typeface="Arial" panose="020B0604020202020204" pitchFamily="34" charset="0"/>
              </a:rPr>
              <a:t> the beginning of the abolishment of slavery in the USA</a:t>
            </a:r>
          </a:p>
        </p:txBody>
      </p:sp>
      <p:sp>
        <p:nvSpPr>
          <p:cNvPr id="9" name="Rectangle 8"/>
          <p:cNvSpPr/>
          <p:nvPr/>
        </p:nvSpPr>
        <p:spPr>
          <a:xfrm>
            <a:off x="1387287" y="4444418"/>
            <a:ext cx="6369426" cy="772107"/>
          </a:xfrm>
          <a:prstGeom prst="rect">
            <a:avLst/>
          </a:prstGeom>
          <a:solidFill>
            <a:srgbClr val="2199D5"/>
          </a:solidFill>
          <a:ln w="28575">
            <a:solidFill>
              <a:schemeClr val="bg1"/>
            </a:solidFill>
          </a:ln>
        </p:spPr>
        <p:txBody>
          <a:bodyPr wrap="square" lIns="108000" tIns="108000" rIns="108000" bIns="108000">
            <a:spAutoFit/>
          </a:bodyPr>
          <a:lstStyle/>
          <a:p>
            <a:pPr algn="ctr"/>
            <a:r>
              <a:rPr lang="en-GB" dirty="0">
                <a:solidFill>
                  <a:schemeClr val="bg1"/>
                </a:solidFill>
                <a:latin typeface="Arial" panose="020B0604020202020204" pitchFamily="34" charset="0"/>
                <a:cs typeface="Arial" panose="020B0604020202020204" pitchFamily="34" charset="0"/>
              </a:rPr>
              <a:t>Established the United States National Banking System and the national currency</a:t>
            </a:r>
          </a:p>
        </p:txBody>
      </p:sp>
      <p:sp>
        <p:nvSpPr>
          <p:cNvPr id="10" name="Rectangle 9"/>
          <p:cNvSpPr/>
          <p:nvPr/>
        </p:nvSpPr>
        <p:spPr>
          <a:xfrm>
            <a:off x="1387287" y="5320718"/>
            <a:ext cx="6369427" cy="772107"/>
          </a:xfrm>
          <a:prstGeom prst="rect">
            <a:avLst/>
          </a:prstGeom>
          <a:solidFill>
            <a:srgbClr val="003E7D"/>
          </a:solidFill>
          <a:ln w="28575">
            <a:solidFill>
              <a:schemeClr val="bg1"/>
            </a:solidFill>
          </a:ln>
        </p:spPr>
        <p:txBody>
          <a:bodyPr wrap="square" lIns="108000" tIns="108000" rIns="108000" bIns="108000">
            <a:spAutoFit/>
          </a:bodyPr>
          <a:lstStyle/>
          <a:p>
            <a:pPr algn="ctr"/>
            <a:r>
              <a:rPr lang="en-GB" dirty="0">
                <a:solidFill>
                  <a:schemeClr val="bg1"/>
                </a:solidFill>
                <a:latin typeface="Arial" panose="020B0604020202020204" pitchFamily="34" charset="0"/>
                <a:cs typeface="Arial" panose="020B0604020202020204" pitchFamily="34" charset="0"/>
              </a:rPr>
              <a:t>Formed the United States Department of Agriculture (USDA) to regulate farming, agriculture, forestry, and food</a:t>
            </a:r>
          </a:p>
        </p:txBody>
      </p:sp>
    </p:spTree>
    <p:extLst>
      <p:ext uri="{BB962C8B-B14F-4D97-AF65-F5344CB8AC3E}">
        <p14:creationId xmlns:p14="http://schemas.microsoft.com/office/powerpoint/2010/main" val="12294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755650" y="478895"/>
            <a:ext cx="7632699" cy="994306"/>
          </a:xfrm>
        </p:spPr>
        <p:txBody>
          <a:bodyPr/>
          <a:lstStyle/>
          <a:p>
            <a:pPr algn="ctr"/>
            <a:r>
              <a:rPr lang="en-GB" sz="3600" dirty="0">
                <a:latin typeface="Arial" panose="020B0604020202020204" pitchFamily="34" charset="0"/>
                <a:cs typeface="Arial" panose="020B0604020202020204" pitchFamily="34" charset="0"/>
              </a:rPr>
              <a:t>Assassination</a:t>
            </a:r>
          </a:p>
        </p:txBody>
      </p:sp>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756" y="1278236"/>
            <a:ext cx="2161388" cy="29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Image result for abraham lincoln funeral"/>
          <p:cNvPicPr>
            <a:picLocks noChangeAspect="1" noChangeArrowheads="1"/>
          </p:cNvPicPr>
          <p:nvPr/>
        </p:nvPicPr>
        <p:blipFill>
          <a:blip r:embed="rId3">
            <a:extLst>
              <a:ext uri="{28A0092B-C50C-407E-A947-70E740481C1C}">
                <a14:useLocalDpi xmlns:a14="http://schemas.microsoft.com/office/drawing/2010/main" val="0"/>
              </a:ext>
            </a:extLst>
          </a:blip>
          <a:srcRect l="7693" r="14304"/>
          <a:stretch>
            <a:fillRect/>
          </a:stretch>
        </p:blipFill>
        <p:spPr bwMode="auto">
          <a:xfrm>
            <a:off x="3018138" y="1278235"/>
            <a:ext cx="2241926" cy="2973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73755" y="4317733"/>
            <a:ext cx="4658323" cy="1787770"/>
          </a:xfrm>
          <a:prstGeom prst="rect">
            <a:avLst/>
          </a:prstGeom>
          <a:solidFill>
            <a:srgbClr val="003E7D"/>
          </a:solidFill>
          <a:ln w="28575">
            <a:noFill/>
          </a:ln>
        </p:spPr>
        <p:txBody>
          <a:bodyPr wrap="square" lIns="108000" tIns="108000" rIns="108000" bIns="108000">
            <a:spAutoFit/>
          </a:bodyPr>
          <a:lstStyle/>
          <a:p>
            <a:pPr algn="ctr"/>
            <a:r>
              <a:rPr lang="en-GB" sz="1700" dirty="0">
                <a:solidFill>
                  <a:schemeClr val="bg1"/>
                </a:solidFill>
                <a:latin typeface="Arial" panose="020B0604020202020204" pitchFamily="34" charset="0"/>
                <a:cs typeface="Arial" panose="020B0604020202020204" pitchFamily="34" charset="0"/>
              </a:rPr>
              <a:t>John Wilkes Booth assassinated President Abraham Lincoln on April 14, 1865. Booth, who was fiercely opposed to Lincoln’s mission to abolish slavery, shot the president in the head while he was watching a play at a </a:t>
            </a:r>
            <a:r>
              <a:rPr lang="en-GB" sz="1700">
                <a:solidFill>
                  <a:schemeClr val="bg1"/>
                </a:solidFill>
                <a:latin typeface="Arial" panose="020B0604020202020204" pitchFamily="34" charset="0"/>
                <a:cs typeface="Arial" panose="020B0604020202020204" pitchFamily="34" charset="0"/>
              </a:rPr>
              <a:t>theater </a:t>
            </a:r>
            <a:r>
              <a:rPr lang="en-GB" sz="1700" dirty="0">
                <a:solidFill>
                  <a:schemeClr val="bg1"/>
                </a:solidFill>
                <a:latin typeface="Arial" panose="020B0604020202020204" pitchFamily="34" charset="0"/>
                <a:cs typeface="Arial" panose="020B0604020202020204" pitchFamily="34" charset="0"/>
              </a:rPr>
              <a:t>in Washington, D.C.</a:t>
            </a:r>
          </a:p>
        </p:txBody>
      </p:sp>
      <p:pic>
        <p:nvPicPr>
          <p:cNvPr id="9"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27552" y="1278236"/>
            <a:ext cx="3045508" cy="4814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08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755650" y="478895"/>
            <a:ext cx="7632699" cy="994306"/>
          </a:xfrm>
        </p:spPr>
        <p:txBody>
          <a:bodyPr/>
          <a:lstStyle/>
          <a:p>
            <a:pPr algn="ctr"/>
            <a:r>
              <a:rPr lang="en-GB" sz="3600" dirty="0">
                <a:latin typeface="Arial" panose="020B0604020202020204" pitchFamily="34" charset="0"/>
                <a:cs typeface="Arial" panose="020B0604020202020204" pitchFamily="34" charset="0"/>
              </a:rPr>
              <a:t>Presidential Accomplishments</a:t>
            </a:r>
          </a:p>
        </p:txBody>
      </p:sp>
      <p:sp>
        <p:nvSpPr>
          <p:cNvPr id="11" name="Speech Bubble: Oval 6"/>
          <p:cNvSpPr/>
          <p:nvPr/>
        </p:nvSpPr>
        <p:spPr>
          <a:xfrm>
            <a:off x="3983038" y="1473201"/>
            <a:ext cx="4405312" cy="3128963"/>
          </a:xfrm>
          <a:prstGeom prst="wedgeEllipseCallout">
            <a:avLst>
              <a:gd name="adj1" fmla="val -56423"/>
              <a:gd name="adj2" fmla="val 35454"/>
            </a:avLst>
          </a:prstGeom>
          <a:ln w="28575"/>
        </p:spPr>
        <p:style>
          <a:lnRef idx="2">
            <a:schemeClr val="accent5"/>
          </a:lnRef>
          <a:fillRef idx="1">
            <a:schemeClr val="lt1"/>
          </a:fillRef>
          <a:effectRef idx="0">
            <a:schemeClr val="accent5"/>
          </a:effectRef>
          <a:fontRef idx="minor">
            <a:schemeClr val="dk1"/>
          </a:fontRef>
        </p:style>
        <p:txBody>
          <a:bodyPr anchor="ct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lgn="ctr">
              <a:defRPr/>
            </a:pPr>
            <a:r>
              <a:rPr lang="en-GB" dirty="0">
                <a:latin typeface="Arial" panose="020B0604020202020204" pitchFamily="34" charset="0"/>
                <a:cs typeface="Arial" panose="020B0604020202020204" pitchFamily="34" charset="0"/>
              </a:rPr>
              <a:t>Four score and seven years ago our fathers brought forth on this continent, a new nation, conceived in Liberty, and dedicated to the proposition that all men are created equal.</a:t>
            </a:r>
          </a:p>
          <a:p>
            <a:pPr algn="ctr">
              <a:defRPr/>
            </a:pPr>
            <a:r>
              <a:rPr lang="en-GB" dirty="0">
                <a:latin typeface="Arial" panose="020B0604020202020204" pitchFamily="34" charset="0"/>
                <a:cs typeface="Arial" panose="020B0604020202020204" pitchFamily="34" charset="0"/>
              </a:rPr>
              <a:t>Abraham Lincoln</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445506" y="1489164"/>
            <a:ext cx="3537531" cy="4920025"/>
          </a:xfrm>
          <a:custGeom>
            <a:avLst/>
            <a:gdLst>
              <a:gd name="connsiteX0" fmla="*/ 0 w 3082220"/>
              <a:gd name="connsiteY0" fmla="*/ 0 h 4286775"/>
              <a:gd name="connsiteX1" fmla="*/ 3082220 w 3082220"/>
              <a:gd name="connsiteY1" fmla="*/ 0 h 4286775"/>
              <a:gd name="connsiteX2" fmla="*/ 3082220 w 3082220"/>
              <a:gd name="connsiteY2" fmla="*/ 4286775 h 4286775"/>
              <a:gd name="connsiteX3" fmla="*/ 156826 w 3082220"/>
              <a:gd name="connsiteY3" fmla="*/ 4286775 h 4286775"/>
              <a:gd name="connsiteX4" fmla="*/ 95786 w 3082220"/>
              <a:gd name="connsiteY4" fmla="*/ 4274452 h 4286775"/>
              <a:gd name="connsiteX5" fmla="*/ 0 w 3082220"/>
              <a:gd name="connsiteY5" fmla="*/ 4129945 h 428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82220" h="4286775">
                <a:moveTo>
                  <a:pt x="0" y="0"/>
                </a:moveTo>
                <a:lnTo>
                  <a:pt x="3082220" y="0"/>
                </a:lnTo>
                <a:lnTo>
                  <a:pt x="3082220" y="4286775"/>
                </a:lnTo>
                <a:lnTo>
                  <a:pt x="156826" y="4286775"/>
                </a:lnTo>
                <a:lnTo>
                  <a:pt x="95786" y="4274452"/>
                </a:lnTo>
                <a:cubicBezTo>
                  <a:pt x="39497" y="4250643"/>
                  <a:pt x="0" y="4194907"/>
                  <a:pt x="0" y="4129945"/>
                </a:cubicBezTo>
                <a:close/>
              </a:path>
            </a:pathLst>
          </a:custGeom>
        </p:spPr>
      </p:pic>
    </p:spTree>
    <p:extLst>
      <p:ext uri="{BB962C8B-B14F-4D97-AF65-F5344CB8AC3E}">
        <p14:creationId xmlns:p14="http://schemas.microsoft.com/office/powerpoint/2010/main" val="24081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640322"/>
            <a:ext cx="9144000" cy="400110"/>
          </a:xfrm>
          <a:prstGeom prst="rect">
            <a:avLst/>
          </a:prstGeom>
          <a:solidFill>
            <a:schemeClr val="bg1"/>
          </a:solidFill>
        </p:spPr>
        <p:txBody>
          <a:bodyPr wrap="square">
            <a:spAutoFit/>
          </a:bodyPr>
          <a:lstStyle/>
          <a:p>
            <a:r>
              <a:rPr lang="en-GB" sz="2000" dirty="0" smtClean="0">
                <a:solidFill>
                  <a:srgbClr val="0070C0"/>
                </a:solidFill>
                <a:latin typeface="Arial" panose="020B0604020202020204" pitchFamily="34" charset="0"/>
                <a:cs typeface="Arial" panose="020B0604020202020204" pitchFamily="34" charset="0"/>
                <a:hlinkClick r:id="rId3"/>
              </a:rPr>
              <a:t>https</a:t>
            </a:r>
            <a:r>
              <a:rPr lang="en-GB" sz="2000" dirty="0">
                <a:solidFill>
                  <a:srgbClr val="0070C0"/>
                </a:solidFill>
                <a:latin typeface="Arial" panose="020B0604020202020204" pitchFamily="34" charset="0"/>
                <a:cs typeface="Arial" panose="020B0604020202020204" pitchFamily="34" charset="0"/>
                <a:hlinkClick r:id="rId3"/>
              </a:rPr>
              <a:t>://</a:t>
            </a:r>
            <a:r>
              <a:rPr lang="en-GB" sz="2000" dirty="0" smtClean="0">
                <a:solidFill>
                  <a:srgbClr val="0070C0"/>
                </a:solidFill>
                <a:latin typeface="Arial" panose="020B0604020202020204" pitchFamily="34" charset="0"/>
                <a:cs typeface="Arial" panose="020B0604020202020204" pitchFamily="34" charset="0"/>
                <a:hlinkClick r:id="rId3"/>
              </a:rPr>
              <a:t>www.ducksters.com/biography/uspresidents/abrahamlincoln.php</a:t>
            </a:r>
            <a:r>
              <a:rPr lang="en-GB" sz="2000" dirty="0" smtClean="0">
                <a:solidFill>
                  <a:srgbClr val="0070C0"/>
                </a:solidFill>
                <a:latin typeface="Arial" panose="020B0604020202020204" pitchFamily="34" charset="0"/>
                <a:cs typeface="Arial" panose="020B0604020202020204" pitchFamily="34" charset="0"/>
              </a:rPr>
              <a:t>  </a:t>
            </a:r>
            <a:endParaRPr lang="en-GB" sz="20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a:dk1>
        <a:srgbClr val="1C1C1C"/>
      </a:dk1>
      <a:lt1>
        <a:srgbClr val="FFFFFF"/>
      </a:lt1>
      <a:dk2>
        <a:srgbClr val="4A4A4A"/>
      </a:dk2>
      <a:lt2>
        <a:srgbClr val="F4F2F2"/>
      </a:lt2>
      <a:accent1>
        <a:srgbClr val="DE235C"/>
      </a:accent1>
      <a:accent2>
        <a:srgbClr val="F07D1B"/>
      </a:accent2>
      <a:accent3>
        <a:srgbClr val="F9B000"/>
      </a:accent3>
      <a:accent4>
        <a:srgbClr val="86BD34"/>
      </a:accent4>
      <a:accent5>
        <a:srgbClr val="00A7E7"/>
      </a:accent5>
      <a:accent6>
        <a:srgbClr val="8C368C"/>
      </a:accent6>
      <a:hlink>
        <a:srgbClr val="1C1C1C"/>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F6E95378-51E0-4809-9C6E-893EDFF04550}" vid="{3E5C220D-DA93-4DDE-886C-F53B7EDCC7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us2-h-96-abraham-lincoln-fast-facts-powerpoint</Template>
  <TotalTime>33</TotalTime>
  <Words>216</Words>
  <Application>Microsoft Office PowerPoint</Application>
  <PresentationFormat>On-screen Show (4:3)</PresentationFormat>
  <Paragraphs>27</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Calibri</vt:lpstr>
      <vt:lpstr>Sassoon Infant Rg</vt:lpstr>
      <vt:lpstr>Twinkl</vt:lpstr>
      <vt:lpstr>Arial</vt:lpstr>
      <vt:lpstr>Twinkl SemiBold</vt:lpstr>
      <vt:lpstr>Office Theme</vt:lpstr>
      <vt:lpstr>PowerPoint Presentation</vt:lpstr>
      <vt:lpstr>PowerPoint Presentation</vt:lpstr>
      <vt:lpstr>What?</vt:lpstr>
      <vt:lpstr>What?</vt:lpstr>
      <vt:lpstr>What?</vt:lpstr>
      <vt:lpstr>Presidential Accomplishments</vt:lpstr>
      <vt:lpstr>Assassination</vt:lpstr>
      <vt:lpstr>Presidential Accomplishments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Sharon Davern</cp:lastModifiedBy>
  <cp:revision>18</cp:revision>
  <dcterms:created xsi:type="dcterms:W3CDTF">2019-02-12T15:58:33Z</dcterms:created>
  <dcterms:modified xsi:type="dcterms:W3CDTF">2020-06-29T09:10:26Z</dcterms:modified>
</cp:coreProperties>
</file>