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3" r:id="rId6"/>
    <p:sldId id="259" r:id="rId7"/>
    <p:sldId id="260"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6" autoAdjust="0"/>
    <p:restoredTop sz="94660"/>
  </p:normalViewPr>
  <p:slideViewPr>
    <p:cSldViewPr snapToGrid="0">
      <p:cViewPr varScale="1">
        <p:scale>
          <a:sx n="115" d="100"/>
          <a:sy n="115" d="100"/>
        </p:scale>
        <p:origin x="31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3D7D2F2-FFF5-4B08-81CC-9ADBB6AE9D83}" type="datetimeFigureOut">
              <a:rPr lang="en-GB" smtClean="0"/>
              <a:t>06/04/2021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547564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3D7D2F2-FFF5-4B08-81CC-9ADBB6AE9D83}" type="datetimeFigureOut">
              <a:rPr lang="en-GB" smtClean="0"/>
              <a:t>06/04/2021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3386575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3D7D2F2-FFF5-4B08-81CC-9ADBB6AE9D83}" type="datetimeFigureOut">
              <a:rPr lang="en-GB" smtClean="0"/>
              <a:t>06/04/2021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689315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3D7D2F2-FFF5-4B08-81CC-9ADBB6AE9D83}" type="datetimeFigureOut">
              <a:rPr lang="en-GB" smtClean="0"/>
              <a:t>06/04/2021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459434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3D7D2F2-FFF5-4B08-81CC-9ADBB6AE9D83}" type="datetimeFigureOut">
              <a:rPr lang="en-GB" smtClean="0"/>
              <a:t>06/04/2021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267441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3D7D2F2-FFF5-4B08-81CC-9ADBB6AE9D83}" type="datetimeFigureOut">
              <a:rPr lang="en-GB" smtClean="0"/>
              <a:t>06/04/2021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3044361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D7D2F2-FFF5-4B08-81CC-9ADBB6AE9D83}" type="datetimeFigureOut">
              <a:rPr lang="en-GB" smtClean="0"/>
              <a:t>06/04/2021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90348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3D7D2F2-FFF5-4B08-81CC-9ADBB6AE9D83}" type="datetimeFigureOut">
              <a:rPr lang="en-GB" smtClean="0"/>
              <a:t>06/04/2021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3292348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3D7D2F2-FFF5-4B08-81CC-9ADBB6AE9D83}" type="datetimeFigureOut">
              <a:rPr lang="en-GB" smtClean="0"/>
              <a:t>06/04/2021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974676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3D7D2F2-FFF5-4B08-81CC-9ADBB6AE9D83}" type="datetimeFigureOut">
              <a:rPr lang="en-GB" smtClean="0"/>
              <a:t>06/04/2021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869820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3D7D2F2-FFF5-4B08-81CC-9ADBB6AE9D83}" type="datetimeFigureOut">
              <a:rPr lang="en-GB" smtClean="0"/>
              <a:t>06/04/2021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0478B9-D952-4EA3-B176-38DE8E8983EE}" type="slidenum">
              <a:rPr lang="en-GB" smtClean="0"/>
              <a:t>‹#›</a:t>
            </a:fld>
            <a:endParaRPr lang="en-GB"/>
          </a:p>
        </p:txBody>
      </p:sp>
    </p:spTree>
    <p:extLst>
      <p:ext uri="{BB962C8B-B14F-4D97-AF65-F5344CB8AC3E}">
        <p14:creationId xmlns:p14="http://schemas.microsoft.com/office/powerpoint/2010/main" val="1528032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7D2F2-FFF5-4B08-81CC-9ADBB6AE9D83}" type="datetimeFigureOut">
              <a:rPr lang="en-GB" smtClean="0"/>
              <a:t>06/04/2021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0478B9-D952-4EA3-B176-38DE8E8983EE}" type="slidenum">
              <a:rPr lang="en-GB" smtClean="0"/>
              <a:t>‹#›</a:t>
            </a:fld>
            <a:endParaRPr lang="en-GB"/>
          </a:p>
        </p:txBody>
      </p:sp>
    </p:spTree>
    <p:extLst>
      <p:ext uri="{BB962C8B-B14F-4D97-AF65-F5344CB8AC3E}">
        <p14:creationId xmlns:p14="http://schemas.microsoft.com/office/powerpoint/2010/main" val="358940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76831" y="1028208"/>
            <a:ext cx="9009588" cy="4504794"/>
          </a:xfrm>
          <a:prstGeom prst="rect">
            <a:avLst/>
          </a:prstGeom>
        </p:spPr>
      </p:pic>
    </p:spTree>
    <p:extLst>
      <p:ext uri="{BB962C8B-B14F-4D97-AF65-F5344CB8AC3E}">
        <p14:creationId xmlns:p14="http://schemas.microsoft.com/office/powerpoint/2010/main" val="400957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6544" y="2247208"/>
            <a:ext cx="6028087" cy="1938992"/>
          </a:xfrm>
          <a:prstGeom prst="rect">
            <a:avLst/>
          </a:prstGeom>
        </p:spPr>
        <p:txBody>
          <a:bodyPr wrap="square">
            <a:spAutoFit/>
          </a:bodyPr>
          <a:lstStyle/>
          <a:p>
            <a:r>
              <a:rPr lang="en-GB" sz="2000" dirty="0" smtClean="0"/>
              <a:t>Loving Father we gather before You, </a:t>
            </a:r>
          </a:p>
          <a:p>
            <a:r>
              <a:rPr lang="en-GB" sz="2000" dirty="0" smtClean="0"/>
              <a:t>knowing that we sin and need your Forgiveness.  </a:t>
            </a:r>
          </a:p>
          <a:p>
            <a:r>
              <a:rPr lang="en-GB" sz="2000" dirty="0" smtClean="0"/>
              <a:t>Help us to be honest with ourselves, </a:t>
            </a:r>
          </a:p>
          <a:p>
            <a:r>
              <a:rPr lang="en-GB" sz="2000" dirty="0" smtClean="0"/>
              <a:t>as we examine our conscience.  </a:t>
            </a:r>
          </a:p>
          <a:p>
            <a:r>
              <a:rPr lang="en-GB" sz="2000" dirty="0" smtClean="0"/>
              <a:t>Give us the courage to confess all that hurts our relationship with you and others</a:t>
            </a:r>
            <a:endParaRPr lang="en-GB" sz="2000" dirty="0"/>
          </a:p>
        </p:txBody>
      </p:sp>
      <p:pic>
        <p:nvPicPr>
          <p:cNvPr id="3" name="Picture 2"/>
          <p:cNvPicPr>
            <a:picLocks noChangeAspect="1"/>
          </p:cNvPicPr>
          <p:nvPr/>
        </p:nvPicPr>
        <p:blipFill>
          <a:blip r:embed="rId2"/>
          <a:stretch>
            <a:fillRect/>
          </a:stretch>
        </p:blipFill>
        <p:spPr>
          <a:xfrm>
            <a:off x="8289530" y="629038"/>
            <a:ext cx="2857500" cy="2295525"/>
          </a:xfrm>
          <a:prstGeom prst="rect">
            <a:avLst/>
          </a:prstGeom>
        </p:spPr>
      </p:pic>
      <p:pic>
        <p:nvPicPr>
          <p:cNvPr id="4" name="Picture 3"/>
          <p:cNvPicPr>
            <a:picLocks noChangeAspect="1"/>
          </p:cNvPicPr>
          <p:nvPr/>
        </p:nvPicPr>
        <p:blipFill>
          <a:blip r:embed="rId3"/>
          <a:stretch>
            <a:fillRect/>
          </a:stretch>
        </p:blipFill>
        <p:spPr>
          <a:xfrm>
            <a:off x="7679399" y="3335794"/>
            <a:ext cx="3171830" cy="2159865"/>
          </a:xfrm>
          <a:prstGeom prst="rect">
            <a:avLst/>
          </a:prstGeom>
        </p:spPr>
      </p:pic>
      <p:sp>
        <p:nvSpPr>
          <p:cNvPr id="7" name="Rectangle 6"/>
          <p:cNvSpPr/>
          <p:nvPr/>
        </p:nvSpPr>
        <p:spPr>
          <a:xfrm>
            <a:off x="493425" y="782717"/>
            <a:ext cx="5379272" cy="1107996"/>
          </a:xfrm>
          <a:prstGeom prst="rect">
            <a:avLst/>
          </a:prstGeom>
          <a:noFill/>
        </p:spPr>
        <p:txBody>
          <a:bodyPr wrap="square" lIns="91440" tIns="45720" rIns="91440" bIns="45720">
            <a:spAutoFit/>
          </a:bodyPr>
          <a:lstStyle/>
          <a:p>
            <a:pPr algn="ctr"/>
            <a:r>
              <a:rPr lang="en-US" sz="66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We Gather …</a:t>
            </a:r>
            <a:endParaRPr lang="en-US" sz="66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3971467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653" y="1869091"/>
            <a:ext cx="6933793" cy="3693319"/>
          </a:xfrm>
          <a:prstGeom prst="rect">
            <a:avLst/>
          </a:prstGeom>
        </p:spPr>
        <p:txBody>
          <a:bodyPr wrap="square">
            <a:spAutoFit/>
          </a:bodyPr>
          <a:lstStyle/>
          <a:p>
            <a:r>
              <a:rPr lang="en-GB" dirty="0" smtClean="0"/>
              <a:t>Scripture:  Colossians 3:12 – 16</a:t>
            </a:r>
          </a:p>
          <a:p>
            <a:endParaRPr lang="en-GB" dirty="0" smtClean="0"/>
          </a:p>
          <a:p>
            <a:r>
              <a:rPr lang="en-GB" dirty="0" smtClean="0"/>
              <a:t>Because you are God’s chosen ones, holy and beloved, clothe yourselves with heartfelt mercy, kindness, humility, meekness and patience.  Bear with one another: forgive whatever grievances you have against one another.  Forgive as the Lord has forgiven you.  Over all these virtues put on love, which binds the rest together and makes them perfect.  Christ’s peace must reign in our hearts, since as members of one body you have been called to that peace.</a:t>
            </a:r>
          </a:p>
          <a:p>
            <a:endParaRPr lang="en-GB" dirty="0" smtClean="0"/>
          </a:p>
          <a:p>
            <a:r>
              <a:rPr lang="en-GB" dirty="0" smtClean="0"/>
              <a:t>The Word of the Lord.</a:t>
            </a:r>
          </a:p>
          <a:p>
            <a:endParaRPr lang="en-GB" dirty="0" smtClean="0"/>
          </a:p>
          <a:p>
            <a:r>
              <a:rPr lang="en-GB" dirty="0" smtClean="0"/>
              <a:t>All: Thanks Be To God</a:t>
            </a:r>
            <a:endParaRPr lang="en-GB" dirty="0"/>
          </a:p>
        </p:txBody>
      </p:sp>
      <p:pic>
        <p:nvPicPr>
          <p:cNvPr id="3" name="Picture 2"/>
          <p:cNvPicPr>
            <a:picLocks noChangeAspect="1"/>
          </p:cNvPicPr>
          <p:nvPr/>
        </p:nvPicPr>
        <p:blipFill>
          <a:blip r:embed="rId2"/>
          <a:stretch>
            <a:fillRect/>
          </a:stretch>
        </p:blipFill>
        <p:spPr>
          <a:xfrm>
            <a:off x="8471819" y="717414"/>
            <a:ext cx="2976051" cy="2112880"/>
          </a:xfrm>
          <a:prstGeom prst="rect">
            <a:avLst/>
          </a:prstGeom>
        </p:spPr>
      </p:pic>
      <p:sp>
        <p:nvSpPr>
          <p:cNvPr id="4" name="Rectangle 3"/>
          <p:cNvSpPr/>
          <p:nvPr/>
        </p:nvSpPr>
        <p:spPr>
          <a:xfrm>
            <a:off x="8190356" y="3077221"/>
            <a:ext cx="3760412" cy="1754326"/>
          </a:xfrm>
          <a:prstGeom prst="rect">
            <a:avLst/>
          </a:prstGeom>
        </p:spPr>
        <p:txBody>
          <a:bodyPr wrap="square">
            <a:spAutoFit/>
          </a:bodyPr>
          <a:lstStyle/>
          <a:p>
            <a:r>
              <a:rPr lang="en-GB" dirty="0" smtClean="0"/>
              <a:t>The Pope’s Lenten message for 2021, </a:t>
            </a:r>
          </a:p>
          <a:p>
            <a:endParaRPr lang="en-GB" dirty="0"/>
          </a:p>
          <a:p>
            <a:r>
              <a:rPr lang="en-GB" dirty="0" smtClean="0"/>
              <a:t>He invites the faithful to:</a:t>
            </a:r>
          </a:p>
          <a:p>
            <a:r>
              <a:rPr lang="en-GB" dirty="0" smtClean="0"/>
              <a:t>“renew our faith, draw from the living waters of hope, and receive with open hearts the love of God.”</a:t>
            </a:r>
            <a:endParaRPr lang="en-GB" dirty="0"/>
          </a:p>
        </p:txBody>
      </p:sp>
      <p:sp>
        <p:nvSpPr>
          <p:cNvPr id="5" name="Rectangle 4"/>
          <p:cNvSpPr/>
          <p:nvPr/>
        </p:nvSpPr>
        <p:spPr>
          <a:xfrm>
            <a:off x="778552" y="273607"/>
            <a:ext cx="4199868" cy="1107996"/>
          </a:xfrm>
          <a:prstGeom prst="rect">
            <a:avLst/>
          </a:prstGeom>
        </p:spPr>
        <p:txBody>
          <a:bodyPr wrap="none">
            <a:spAutoFit/>
          </a:bodyPr>
          <a:lstStyle/>
          <a:p>
            <a:pPr lvl="0" algn="ctr"/>
            <a:r>
              <a:rPr lang="en-US" sz="6600" b="1" dirty="0">
                <a:ln w="10160">
                  <a:solidFill>
                    <a:srgbClr val="7030A0"/>
                  </a:solidFill>
                  <a:prstDash val="solid"/>
                </a:ln>
                <a:solidFill>
                  <a:srgbClr val="FFFFFF"/>
                </a:solidFill>
                <a:effectLst>
                  <a:outerShdw blurRad="38100" dist="22860" dir="5400000" algn="tl" rotWithShape="0">
                    <a:srgbClr val="000000">
                      <a:alpha val="30000"/>
                    </a:srgbClr>
                  </a:outerShdw>
                </a:effectLst>
              </a:rPr>
              <a:t>We Listen…</a:t>
            </a:r>
          </a:p>
        </p:txBody>
      </p:sp>
    </p:spTree>
    <p:extLst>
      <p:ext uri="{BB962C8B-B14F-4D97-AF65-F5344CB8AC3E}">
        <p14:creationId xmlns:p14="http://schemas.microsoft.com/office/powerpoint/2010/main" val="976266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913" y="1263748"/>
            <a:ext cx="7053904" cy="5355312"/>
          </a:xfrm>
          <a:prstGeom prst="rect">
            <a:avLst/>
          </a:prstGeom>
        </p:spPr>
        <p:txBody>
          <a:bodyPr wrap="square">
            <a:spAutoFit/>
          </a:bodyPr>
          <a:lstStyle/>
          <a:p>
            <a:r>
              <a:rPr lang="en-GB" dirty="0" smtClean="0"/>
              <a:t>Dear Brothers and Sisters,</a:t>
            </a:r>
          </a:p>
          <a:p>
            <a:endParaRPr lang="en-GB" dirty="0" smtClean="0"/>
          </a:p>
          <a:p>
            <a:r>
              <a:rPr lang="en-GB" dirty="0" smtClean="0"/>
              <a:t>Jesus revealed to his disciples the deepest meaning of his mission when he told them of his passion, death and resurrection, in fulfilment of the Father’s will. He then called the disciples to share in this mission for the salvation of the world.</a:t>
            </a:r>
          </a:p>
          <a:p>
            <a:endParaRPr lang="en-GB" dirty="0" smtClean="0"/>
          </a:p>
          <a:p>
            <a:r>
              <a:rPr lang="en-GB" dirty="0" smtClean="0"/>
              <a:t>In our Lenten journey towards Easter, let us remember the One who “humbled himself and became obedient unto death, even death on a cross” (Phil 2:8). During this season of conversion, let us renew our faith, draw from the “living water” of hope, and receive with open hearts the love of God, who makes us brothers and sisters in Christ. </a:t>
            </a:r>
          </a:p>
          <a:p>
            <a:r>
              <a:rPr lang="en-GB" dirty="0" smtClean="0"/>
              <a:t>At the Easter vigil, we will renew our baptismal promises and experience rebirth as new men and women by the working of the Holy Spirit. This Lenten journey, like the entire pilgrimage of the Christian life, is even now illumined by the light of the resurrection, which inspires the thoughts, attitudes and decisions of the followers of Christ.</a:t>
            </a:r>
          </a:p>
          <a:p>
            <a:endParaRPr lang="en-GB" dirty="0"/>
          </a:p>
          <a:p>
            <a:r>
              <a:rPr lang="en-GB" dirty="0" smtClean="0"/>
              <a:t>Pope Francis</a:t>
            </a:r>
            <a:endParaRPr lang="en-GB" dirty="0"/>
          </a:p>
        </p:txBody>
      </p:sp>
      <p:pic>
        <p:nvPicPr>
          <p:cNvPr id="3" name="Picture 2"/>
          <p:cNvPicPr>
            <a:picLocks noChangeAspect="1"/>
          </p:cNvPicPr>
          <p:nvPr/>
        </p:nvPicPr>
        <p:blipFill>
          <a:blip r:embed="rId2"/>
          <a:stretch>
            <a:fillRect/>
          </a:stretch>
        </p:blipFill>
        <p:spPr>
          <a:xfrm>
            <a:off x="7345817" y="283757"/>
            <a:ext cx="4610672" cy="3272601"/>
          </a:xfrm>
          <a:prstGeom prst="rect">
            <a:avLst/>
          </a:prstGeom>
        </p:spPr>
      </p:pic>
      <p:pic>
        <p:nvPicPr>
          <p:cNvPr id="4" name="Picture 3"/>
          <p:cNvPicPr>
            <a:picLocks noChangeAspect="1"/>
          </p:cNvPicPr>
          <p:nvPr/>
        </p:nvPicPr>
        <p:blipFill rotWithShape="1">
          <a:blip r:embed="rId3"/>
          <a:srcRect l="20500" r="9180"/>
          <a:stretch/>
        </p:blipFill>
        <p:spPr>
          <a:xfrm>
            <a:off x="7537962" y="3316683"/>
            <a:ext cx="3641385" cy="2912797"/>
          </a:xfrm>
          <a:prstGeom prst="rect">
            <a:avLst/>
          </a:prstGeom>
        </p:spPr>
      </p:pic>
      <p:sp>
        <p:nvSpPr>
          <p:cNvPr id="5" name="Rectangle 4"/>
          <p:cNvSpPr/>
          <p:nvPr/>
        </p:nvSpPr>
        <p:spPr>
          <a:xfrm>
            <a:off x="291913" y="238880"/>
            <a:ext cx="4576188" cy="1107996"/>
          </a:xfrm>
          <a:prstGeom prst="rect">
            <a:avLst/>
          </a:prstGeom>
        </p:spPr>
        <p:txBody>
          <a:bodyPr wrap="none">
            <a:spAutoFit/>
          </a:bodyPr>
          <a:lstStyle/>
          <a:p>
            <a:pPr lvl="0" algn="ctr"/>
            <a:r>
              <a:rPr lang="en-US" sz="6600" b="1" dirty="0">
                <a:ln w="10160">
                  <a:solidFill>
                    <a:srgbClr val="7030A0"/>
                  </a:solidFill>
                  <a:prstDash val="solid"/>
                </a:ln>
                <a:solidFill>
                  <a:srgbClr val="FFFFFF"/>
                </a:solidFill>
                <a:effectLst>
                  <a:outerShdw blurRad="38100" dist="22860" dir="5400000" algn="tl" rotWithShape="0">
                    <a:srgbClr val="000000">
                      <a:alpha val="30000"/>
                    </a:srgbClr>
                  </a:outerShdw>
                </a:effectLst>
              </a:rPr>
              <a:t>We Reflect…</a:t>
            </a:r>
          </a:p>
        </p:txBody>
      </p:sp>
    </p:spTree>
    <p:extLst>
      <p:ext uri="{BB962C8B-B14F-4D97-AF65-F5344CB8AC3E}">
        <p14:creationId xmlns:p14="http://schemas.microsoft.com/office/powerpoint/2010/main" val="1431456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8275" y="1654914"/>
            <a:ext cx="6096000" cy="1477328"/>
          </a:xfrm>
          <a:prstGeom prst="rect">
            <a:avLst/>
          </a:prstGeom>
        </p:spPr>
        <p:txBody>
          <a:bodyPr>
            <a:spAutoFit/>
          </a:bodyPr>
          <a:lstStyle/>
          <a:p>
            <a:pPr lvl="0"/>
            <a:r>
              <a:rPr lang="en-GB" dirty="0">
                <a:solidFill>
                  <a:prstClr val="black"/>
                </a:solidFill>
              </a:rPr>
              <a:t>The Pope’s Lenten message for 2021, </a:t>
            </a:r>
          </a:p>
          <a:p>
            <a:pPr lvl="0"/>
            <a:endParaRPr lang="en-GB" dirty="0">
              <a:solidFill>
                <a:prstClr val="black"/>
              </a:solidFill>
            </a:endParaRPr>
          </a:p>
          <a:p>
            <a:pPr lvl="0"/>
            <a:r>
              <a:rPr lang="en-GB" dirty="0">
                <a:solidFill>
                  <a:prstClr val="black"/>
                </a:solidFill>
              </a:rPr>
              <a:t>He invites </a:t>
            </a:r>
            <a:r>
              <a:rPr lang="en-GB" dirty="0" smtClean="0">
                <a:solidFill>
                  <a:prstClr val="black"/>
                </a:solidFill>
              </a:rPr>
              <a:t>us to:</a:t>
            </a:r>
            <a:endParaRPr lang="en-GB" dirty="0">
              <a:solidFill>
                <a:prstClr val="black"/>
              </a:solidFill>
            </a:endParaRPr>
          </a:p>
          <a:p>
            <a:pPr lvl="0"/>
            <a:r>
              <a:rPr lang="en-GB" dirty="0">
                <a:solidFill>
                  <a:prstClr val="black"/>
                </a:solidFill>
              </a:rPr>
              <a:t>“renew our faith, draw from the living waters of hope, and receive with open hearts the love of God.”</a:t>
            </a:r>
          </a:p>
        </p:txBody>
      </p:sp>
      <p:pic>
        <p:nvPicPr>
          <p:cNvPr id="3" name="Picture 2"/>
          <p:cNvPicPr>
            <a:picLocks noChangeAspect="1"/>
          </p:cNvPicPr>
          <p:nvPr/>
        </p:nvPicPr>
        <p:blipFill rotWithShape="1">
          <a:blip r:embed="rId2">
            <a:clrChange>
              <a:clrFrom>
                <a:srgbClr val="FFFFFF"/>
              </a:clrFrom>
              <a:clrTo>
                <a:srgbClr val="FFFFFF">
                  <a:alpha val="0"/>
                </a:srgbClr>
              </a:clrTo>
            </a:clrChange>
          </a:blip>
          <a:srcRect b="1672"/>
          <a:stretch/>
        </p:blipFill>
        <p:spPr>
          <a:xfrm>
            <a:off x="5456056" y="2496502"/>
            <a:ext cx="3153801" cy="4014025"/>
          </a:xfrm>
          <a:prstGeom prst="rect">
            <a:avLst/>
          </a:prstGeom>
        </p:spPr>
      </p:pic>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8221599" y="649223"/>
            <a:ext cx="3290467" cy="3328607"/>
          </a:xfrm>
          <a:prstGeom prst="rect">
            <a:avLst/>
          </a:prstGeom>
        </p:spPr>
      </p:pic>
      <p:pic>
        <p:nvPicPr>
          <p:cNvPr id="5" name="Picture 4"/>
          <p:cNvPicPr>
            <a:picLocks noChangeAspect="1"/>
          </p:cNvPicPr>
          <p:nvPr/>
        </p:nvPicPr>
        <p:blipFill>
          <a:blip r:embed="rId4">
            <a:clrChange>
              <a:clrFrom>
                <a:srgbClr val="FFFFFF"/>
              </a:clrFrom>
              <a:clrTo>
                <a:srgbClr val="FFFFFF">
                  <a:alpha val="0"/>
                </a:srgbClr>
              </a:clrTo>
            </a:clrChange>
          </a:blip>
          <a:stretch>
            <a:fillRect/>
          </a:stretch>
        </p:blipFill>
        <p:spPr>
          <a:xfrm>
            <a:off x="1929445" y="3418213"/>
            <a:ext cx="2214292" cy="3116061"/>
          </a:xfrm>
          <a:prstGeom prst="rect">
            <a:avLst/>
          </a:prstGeom>
        </p:spPr>
      </p:pic>
      <p:pic>
        <p:nvPicPr>
          <p:cNvPr id="6" name="Picture 5"/>
          <p:cNvPicPr>
            <a:picLocks noChangeAspect="1"/>
          </p:cNvPicPr>
          <p:nvPr/>
        </p:nvPicPr>
        <p:blipFill>
          <a:blip r:embed="rId5">
            <a:clrChange>
              <a:clrFrom>
                <a:srgbClr val="FFFFFF"/>
              </a:clrFrom>
              <a:clrTo>
                <a:srgbClr val="FFFFFF">
                  <a:alpha val="0"/>
                </a:srgbClr>
              </a:clrTo>
            </a:clrChange>
          </a:blip>
          <a:stretch>
            <a:fillRect/>
          </a:stretch>
        </p:blipFill>
        <p:spPr>
          <a:xfrm>
            <a:off x="2659559" y="3920161"/>
            <a:ext cx="754063" cy="1166708"/>
          </a:xfrm>
          <a:prstGeom prst="rect">
            <a:avLst/>
          </a:prstGeom>
        </p:spPr>
      </p:pic>
      <p:sp>
        <p:nvSpPr>
          <p:cNvPr id="7" name="Rectangle 6"/>
          <p:cNvSpPr/>
          <p:nvPr/>
        </p:nvSpPr>
        <p:spPr>
          <a:xfrm>
            <a:off x="7735186" y="6305107"/>
            <a:ext cx="903767" cy="3083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11813" y="360402"/>
            <a:ext cx="4576188" cy="1107996"/>
          </a:xfrm>
          <a:prstGeom prst="rect">
            <a:avLst/>
          </a:prstGeom>
        </p:spPr>
        <p:txBody>
          <a:bodyPr wrap="none">
            <a:spAutoFit/>
          </a:bodyPr>
          <a:lstStyle/>
          <a:p>
            <a:pPr lvl="0" algn="ctr"/>
            <a:r>
              <a:rPr lang="en-US" sz="6600" b="1" dirty="0">
                <a:ln w="10160">
                  <a:solidFill>
                    <a:srgbClr val="7030A0"/>
                  </a:solidFill>
                  <a:prstDash val="solid"/>
                </a:ln>
                <a:solidFill>
                  <a:srgbClr val="FFFFFF"/>
                </a:solidFill>
                <a:effectLst>
                  <a:outerShdw blurRad="38100" dist="22860" dir="5400000" algn="tl" rotWithShape="0">
                    <a:srgbClr val="000000">
                      <a:alpha val="30000"/>
                    </a:srgbClr>
                  </a:outerShdw>
                </a:effectLst>
              </a:rPr>
              <a:t>We Reflect…</a:t>
            </a:r>
          </a:p>
        </p:txBody>
      </p:sp>
    </p:spTree>
    <p:extLst>
      <p:ext uri="{BB962C8B-B14F-4D97-AF65-F5344CB8AC3E}">
        <p14:creationId xmlns:p14="http://schemas.microsoft.com/office/powerpoint/2010/main" val="815215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2562" y="42193"/>
            <a:ext cx="11789088" cy="6786473"/>
          </a:xfrm>
          <a:prstGeom prst="rect">
            <a:avLst/>
          </a:prstGeom>
        </p:spPr>
        <p:txBody>
          <a:bodyPr wrap="square">
            <a:spAutoFit/>
          </a:bodyPr>
          <a:lstStyle/>
          <a:p>
            <a:r>
              <a:rPr lang="en-GB" sz="1500" dirty="0" smtClean="0"/>
              <a:t>Examination of Conscience:</a:t>
            </a:r>
          </a:p>
          <a:p>
            <a:endParaRPr lang="en-GB" sz="1500" dirty="0" smtClean="0"/>
          </a:p>
          <a:p>
            <a:r>
              <a:rPr lang="en-GB" sz="1500" dirty="0" smtClean="0"/>
              <a:t>P: Let us reflect on our lives, so that we may come to an awareness of our sinfulness.  We call upon God to show us the things we need to change in our lives so that we come back to Him totally.</a:t>
            </a:r>
          </a:p>
          <a:p>
            <a:endParaRPr lang="en-GB" sz="1500" dirty="0" smtClean="0"/>
          </a:p>
          <a:p>
            <a:r>
              <a:rPr lang="en-GB" sz="1500" dirty="0" smtClean="0"/>
              <a:t>Our Response: Forgive us, Jesus</a:t>
            </a:r>
          </a:p>
          <a:p>
            <a:endParaRPr lang="en-GB" sz="1500" dirty="0" smtClean="0"/>
          </a:p>
          <a:p>
            <a:r>
              <a:rPr lang="en-GB" sz="1500" dirty="0" smtClean="0"/>
              <a:t>Reader:      For the times when we were mean and selfish to our brothers, sisters, classmates or friends:  Forgive… </a:t>
            </a:r>
          </a:p>
          <a:p>
            <a:endParaRPr lang="en-GB" sz="1500" dirty="0" smtClean="0"/>
          </a:p>
          <a:p>
            <a:r>
              <a:rPr lang="en-GB" sz="1500" dirty="0" smtClean="0"/>
              <a:t>Reader:      For the times when we chose not to say our prayers and spend time with Jesus:   Forgive … </a:t>
            </a:r>
          </a:p>
          <a:p>
            <a:endParaRPr lang="en-GB" sz="1500" dirty="0" smtClean="0"/>
          </a:p>
          <a:p>
            <a:r>
              <a:rPr lang="en-GB" sz="1500" dirty="0" smtClean="0"/>
              <a:t>Reader:      For the times that we did not try our best in school or did not do our homework:  Forgive…</a:t>
            </a:r>
          </a:p>
          <a:p>
            <a:endParaRPr lang="en-GB" sz="1500" dirty="0" smtClean="0"/>
          </a:p>
          <a:p>
            <a:r>
              <a:rPr lang="en-GB" sz="1500" dirty="0" smtClean="0"/>
              <a:t>Reader:      For the times we did not do our chores or did not help our parents when they asked for our help:  Forgive… </a:t>
            </a:r>
          </a:p>
          <a:p>
            <a:endParaRPr lang="en-GB" sz="1500" dirty="0" smtClean="0"/>
          </a:p>
          <a:p>
            <a:r>
              <a:rPr lang="en-GB" sz="1500" dirty="0" smtClean="0"/>
              <a:t>Reader:      For the times we lied to our parents, teachers, brothers, sisters, or friends:  Forgive… </a:t>
            </a:r>
          </a:p>
          <a:p>
            <a:endParaRPr lang="en-GB" sz="1500" dirty="0" smtClean="0"/>
          </a:p>
          <a:p>
            <a:r>
              <a:rPr lang="en-GB" sz="1500" dirty="0" smtClean="0"/>
              <a:t>Reader:      For the times we have cheated on a test or a game or copied homework:   Forgive… </a:t>
            </a:r>
          </a:p>
          <a:p>
            <a:endParaRPr lang="en-GB" sz="1500" dirty="0" smtClean="0"/>
          </a:p>
          <a:p>
            <a:r>
              <a:rPr lang="en-GB" sz="1500" dirty="0" smtClean="0"/>
              <a:t>Reader:      For the times we have taken other people’s things without permission:  Forgive… </a:t>
            </a:r>
          </a:p>
          <a:p>
            <a:endParaRPr lang="en-GB" sz="1500" dirty="0" smtClean="0"/>
          </a:p>
          <a:p>
            <a:r>
              <a:rPr lang="en-GB" sz="1500" dirty="0" smtClean="0"/>
              <a:t>Reader:      For the times that we were rude or talked back others:  Forgive… </a:t>
            </a:r>
          </a:p>
          <a:p>
            <a:endParaRPr lang="en-GB" sz="1500" dirty="0" smtClean="0"/>
          </a:p>
          <a:p>
            <a:r>
              <a:rPr lang="en-GB" sz="1500" dirty="0" smtClean="0"/>
              <a:t>Reader:      For the times when we made fun of other people:  Forgive…</a:t>
            </a:r>
          </a:p>
          <a:p>
            <a:endParaRPr lang="en-GB" sz="1500" dirty="0" smtClean="0"/>
          </a:p>
          <a:p>
            <a:r>
              <a:rPr lang="en-GB" sz="1500" dirty="0" smtClean="0"/>
              <a:t>Presider:    Kind and loving God, we ask forgiveness for all our sins. May we be truly sorry for the wrong things we have done and the good things we did not do.  Help us to live as your people each day.</a:t>
            </a:r>
          </a:p>
          <a:p>
            <a:endParaRPr lang="en-GB" sz="1500" dirty="0" smtClean="0"/>
          </a:p>
          <a:p>
            <a:r>
              <a:rPr lang="en-GB" sz="1500" dirty="0" smtClean="0"/>
              <a:t>All:              Amen</a:t>
            </a:r>
            <a:endParaRPr lang="en-GB" sz="1500" dirty="0"/>
          </a:p>
        </p:txBody>
      </p:sp>
      <p:pic>
        <p:nvPicPr>
          <p:cNvPr id="2" name="Picture 1"/>
          <p:cNvPicPr>
            <a:picLocks noChangeAspect="1"/>
          </p:cNvPicPr>
          <p:nvPr/>
        </p:nvPicPr>
        <p:blipFill>
          <a:blip r:embed="rId2"/>
          <a:stretch>
            <a:fillRect/>
          </a:stretch>
        </p:blipFill>
        <p:spPr>
          <a:xfrm>
            <a:off x="8279852" y="3569710"/>
            <a:ext cx="3621227" cy="2113391"/>
          </a:xfrm>
          <a:prstGeom prst="rect">
            <a:avLst/>
          </a:prstGeom>
        </p:spPr>
      </p:pic>
    </p:spTree>
    <p:extLst>
      <p:ext uri="{BB962C8B-B14F-4D97-AF65-F5344CB8AC3E}">
        <p14:creationId xmlns:p14="http://schemas.microsoft.com/office/powerpoint/2010/main" val="1223435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32847" y="611480"/>
            <a:ext cx="2857500" cy="2628900"/>
          </a:xfrm>
          <a:prstGeom prst="rect">
            <a:avLst/>
          </a:prstGeom>
        </p:spPr>
      </p:pic>
      <p:sp>
        <p:nvSpPr>
          <p:cNvPr id="3" name="Rectangle 2"/>
          <p:cNvSpPr/>
          <p:nvPr/>
        </p:nvSpPr>
        <p:spPr>
          <a:xfrm>
            <a:off x="642877" y="2053295"/>
            <a:ext cx="7666467" cy="3416320"/>
          </a:xfrm>
          <a:prstGeom prst="rect">
            <a:avLst/>
          </a:prstGeom>
        </p:spPr>
        <p:txBody>
          <a:bodyPr wrap="square">
            <a:spAutoFit/>
          </a:bodyPr>
          <a:lstStyle/>
          <a:p>
            <a:r>
              <a:rPr lang="en-GB" dirty="0" smtClean="0"/>
              <a:t>The Act of Contrition and Common Penance:</a:t>
            </a:r>
          </a:p>
          <a:p>
            <a:endParaRPr lang="en-GB" dirty="0" smtClean="0"/>
          </a:p>
          <a:p>
            <a:r>
              <a:rPr lang="en-GB" dirty="0" smtClean="0"/>
              <a:t>Presider:    Let us together pray the Act of Contrition:</a:t>
            </a:r>
          </a:p>
          <a:p>
            <a:endParaRPr lang="en-GB" dirty="0" smtClean="0"/>
          </a:p>
          <a:p>
            <a:r>
              <a:rPr lang="en-GB" dirty="0" smtClean="0"/>
              <a:t>All:    My God, I am sorry for my sins with all my heart.  In choosing to do wrong and failing to do good, I have sinned against you whom I should love above all things.  I firmly intend, with your help, to do penance, to sin no more, and to avoid whatever leads me to sin.  Amen.  </a:t>
            </a:r>
          </a:p>
          <a:p>
            <a:endParaRPr lang="en-GB" dirty="0" smtClean="0"/>
          </a:p>
          <a:p>
            <a:r>
              <a:rPr lang="en-GB" dirty="0" smtClean="0"/>
              <a:t>P:    As our common Penance, we will all recite the Our Father together.</a:t>
            </a:r>
          </a:p>
          <a:p>
            <a:endParaRPr lang="en-GB" dirty="0" smtClean="0"/>
          </a:p>
          <a:p>
            <a:r>
              <a:rPr lang="en-GB" dirty="0" smtClean="0"/>
              <a:t>All:     Our Father …</a:t>
            </a:r>
            <a:endParaRPr lang="en-GB" dirty="0"/>
          </a:p>
        </p:txBody>
      </p:sp>
      <p:sp>
        <p:nvSpPr>
          <p:cNvPr id="4" name="Rectangle 3"/>
          <p:cNvSpPr/>
          <p:nvPr/>
        </p:nvSpPr>
        <p:spPr>
          <a:xfrm>
            <a:off x="569423" y="97573"/>
            <a:ext cx="3679276" cy="1107996"/>
          </a:xfrm>
          <a:prstGeom prst="rect">
            <a:avLst/>
          </a:prstGeom>
        </p:spPr>
        <p:txBody>
          <a:bodyPr wrap="none">
            <a:spAutoFit/>
          </a:bodyPr>
          <a:lstStyle/>
          <a:p>
            <a:pPr lvl="0" algn="ctr"/>
            <a:r>
              <a:rPr lang="en-US" sz="6600" b="1" dirty="0">
                <a:ln w="10160">
                  <a:solidFill>
                    <a:srgbClr val="7030A0"/>
                  </a:solidFill>
                  <a:prstDash val="solid"/>
                </a:ln>
                <a:solidFill>
                  <a:srgbClr val="FFFFFF"/>
                </a:solidFill>
                <a:effectLst>
                  <a:outerShdw blurRad="38100" dist="22860" dir="5400000" algn="tl" rotWithShape="0">
                    <a:srgbClr val="000000">
                      <a:alpha val="30000"/>
                    </a:srgbClr>
                  </a:outerShdw>
                </a:effectLst>
              </a:rPr>
              <a:t>We Pray…</a:t>
            </a:r>
          </a:p>
        </p:txBody>
      </p:sp>
    </p:spTree>
    <p:extLst>
      <p:ext uri="{BB962C8B-B14F-4D97-AF65-F5344CB8AC3E}">
        <p14:creationId xmlns:p14="http://schemas.microsoft.com/office/powerpoint/2010/main" val="417703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9700" y="522415"/>
            <a:ext cx="4176335" cy="923330"/>
          </a:xfrm>
          <a:prstGeom prst="rect">
            <a:avLst/>
          </a:prstGeom>
        </p:spPr>
        <p:txBody>
          <a:bodyPr wrap="none">
            <a:spAutoFit/>
          </a:bodyPr>
          <a:lstStyle/>
          <a:p>
            <a:pPr lvl="0" algn="ctr"/>
            <a:r>
              <a:rPr lang="en-US" sz="5400" b="1" dirty="0">
                <a:ln w="10160">
                  <a:solidFill>
                    <a:srgbClr val="7030A0"/>
                  </a:solidFill>
                  <a:prstDash val="solid"/>
                </a:ln>
                <a:solidFill>
                  <a:srgbClr val="FFFFFF"/>
                </a:solidFill>
                <a:effectLst>
                  <a:outerShdw blurRad="38100" dist="22860" dir="5400000" algn="tl" rotWithShape="0">
                    <a:srgbClr val="000000">
                      <a:alpha val="30000"/>
                    </a:srgbClr>
                  </a:outerShdw>
                </a:effectLst>
              </a:rPr>
              <a:t>We go Forth…</a:t>
            </a:r>
          </a:p>
        </p:txBody>
      </p:sp>
    </p:spTree>
    <p:extLst>
      <p:ext uri="{BB962C8B-B14F-4D97-AF65-F5344CB8AC3E}">
        <p14:creationId xmlns:p14="http://schemas.microsoft.com/office/powerpoint/2010/main" val="41327358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828</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6</cp:revision>
  <dcterms:created xsi:type="dcterms:W3CDTF">2021-03-16T13:32:42Z</dcterms:created>
  <dcterms:modified xsi:type="dcterms:W3CDTF">2021-04-06T08:25:42Z</dcterms:modified>
</cp:coreProperties>
</file>