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3" r:id="rId3"/>
  </p:sldMasterIdLst>
  <p:notesMasterIdLst>
    <p:notesMasterId r:id="rId26"/>
  </p:notesMasterIdLst>
  <p:sldIdLst>
    <p:sldId id="257" r:id="rId4"/>
    <p:sldId id="258" r:id="rId5"/>
    <p:sldId id="259" r:id="rId6"/>
    <p:sldId id="260" r:id="rId7"/>
    <p:sldId id="261" r:id="rId8"/>
    <p:sldId id="262" r:id="rId9"/>
    <p:sldId id="264" r:id="rId10"/>
    <p:sldId id="265" r:id="rId11"/>
    <p:sldId id="266" r:id="rId12"/>
    <p:sldId id="267" r:id="rId13"/>
    <p:sldId id="268" r:id="rId14"/>
    <p:sldId id="269" r:id="rId15"/>
    <p:sldId id="270" r:id="rId16"/>
    <p:sldId id="271" r:id="rId17"/>
    <p:sldId id="273" r:id="rId18"/>
    <p:sldId id="275" r:id="rId19"/>
    <p:sldId id="276" r:id="rId20"/>
    <p:sldId id="277" r:id="rId21"/>
    <p:sldId id="278" r:id="rId22"/>
    <p:sldId id="279" r:id="rId23"/>
    <p:sldId id="280" r:id="rId24"/>
    <p:sldId id="28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413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2" d="100"/>
          <a:sy n="62" d="100"/>
        </p:scale>
        <p:origin x="828"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BE3D05-99BF-4BC9-84C3-B9BF849C17AC}" type="datetimeFigureOut">
              <a:rPr lang="en-GB" smtClean="0"/>
              <a:t>11/06/2020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74C792-1741-4C8D-83DE-182E5BED8A75}" type="slidenum">
              <a:rPr lang="en-GB" smtClean="0"/>
              <a:t>‹#›</a:t>
            </a:fld>
            <a:endParaRPr lang="en-GB"/>
          </a:p>
        </p:txBody>
      </p:sp>
    </p:spTree>
    <p:extLst>
      <p:ext uri="{BB962C8B-B14F-4D97-AF65-F5344CB8AC3E}">
        <p14:creationId xmlns:p14="http://schemas.microsoft.com/office/powerpoint/2010/main" val="3455572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74C792-1741-4C8D-83DE-182E5BED8A75}" type="slidenum">
              <a:rPr lang="en-GB" smtClean="0"/>
              <a:t>4</a:t>
            </a:fld>
            <a:endParaRPr lang="en-GB"/>
          </a:p>
        </p:txBody>
      </p:sp>
    </p:spTree>
    <p:extLst>
      <p:ext uri="{BB962C8B-B14F-4D97-AF65-F5344CB8AC3E}">
        <p14:creationId xmlns:p14="http://schemas.microsoft.com/office/powerpoint/2010/main" val="20549507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74C792-1741-4C8D-83DE-182E5BED8A75}" type="slidenum">
              <a:rPr lang="en-GB" smtClean="0"/>
              <a:t>5</a:t>
            </a:fld>
            <a:endParaRPr lang="en-GB"/>
          </a:p>
        </p:txBody>
      </p:sp>
    </p:spTree>
    <p:extLst>
      <p:ext uri="{BB962C8B-B14F-4D97-AF65-F5344CB8AC3E}">
        <p14:creationId xmlns:p14="http://schemas.microsoft.com/office/powerpoint/2010/main" val="684349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Jellyfish</a:t>
            </a:r>
          </a:p>
        </p:txBody>
      </p:sp>
      <p:sp>
        <p:nvSpPr>
          <p:cNvPr id="4" name="Slide Number Placeholder 3"/>
          <p:cNvSpPr>
            <a:spLocks noGrp="1"/>
          </p:cNvSpPr>
          <p:nvPr>
            <p:ph type="sldNum" sz="quarter" idx="5"/>
          </p:nvPr>
        </p:nvSpPr>
        <p:spPr/>
        <p:txBody>
          <a:bodyPr/>
          <a:lstStyle/>
          <a:p>
            <a:fld id="{F974C792-1741-4C8D-83DE-182E5BED8A75}" type="slidenum">
              <a:rPr lang="en-GB" smtClean="0"/>
              <a:t>6</a:t>
            </a:fld>
            <a:endParaRPr lang="en-GB"/>
          </a:p>
        </p:txBody>
      </p:sp>
    </p:spTree>
    <p:extLst>
      <p:ext uri="{BB962C8B-B14F-4D97-AF65-F5344CB8AC3E}">
        <p14:creationId xmlns:p14="http://schemas.microsoft.com/office/powerpoint/2010/main" val="39597580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Jellyfish </a:t>
            </a:r>
          </a:p>
        </p:txBody>
      </p:sp>
      <p:sp>
        <p:nvSpPr>
          <p:cNvPr id="4" name="Slide Number Placeholder 3"/>
          <p:cNvSpPr>
            <a:spLocks noGrp="1"/>
          </p:cNvSpPr>
          <p:nvPr>
            <p:ph type="sldNum" sz="quarter" idx="5"/>
          </p:nvPr>
        </p:nvSpPr>
        <p:spPr/>
        <p:txBody>
          <a:bodyPr/>
          <a:lstStyle/>
          <a:p>
            <a:fld id="{F974C792-1741-4C8D-83DE-182E5BED8A75}" type="slidenum">
              <a:rPr lang="en-GB" smtClean="0"/>
              <a:t>7</a:t>
            </a:fld>
            <a:endParaRPr lang="en-GB"/>
          </a:p>
        </p:txBody>
      </p:sp>
    </p:spTree>
    <p:extLst>
      <p:ext uri="{BB962C8B-B14F-4D97-AF65-F5344CB8AC3E}">
        <p14:creationId xmlns:p14="http://schemas.microsoft.com/office/powerpoint/2010/main" val="2767102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Seahorse </a:t>
            </a:r>
          </a:p>
        </p:txBody>
      </p:sp>
      <p:sp>
        <p:nvSpPr>
          <p:cNvPr id="4" name="Slide Number Placeholder 3"/>
          <p:cNvSpPr>
            <a:spLocks noGrp="1"/>
          </p:cNvSpPr>
          <p:nvPr>
            <p:ph type="sldNum" sz="quarter" idx="5"/>
          </p:nvPr>
        </p:nvSpPr>
        <p:spPr/>
        <p:txBody>
          <a:bodyPr/>
          <a:lstStyle/>
          <a:p>
            <a:fld id="{F974C792-1741-4C8D-83DE-182E5BED8A75}" type="slidenum">
              <a:rPr lang="en-GB" smtClean="0"/>
              <a:t>8</a:t>
            </a:fld>
            <a:endParaRPr lang="en-GB"/>
          </a:p>
        </p:txBody>
      </p:sp>
    </p:spTree>
    <p:extLst>
      <p:ext uri="{BB962C8B-B14F-4D97-AF65-F5344CB8AC3E}">
        <p14:creationId xmlns:p14="http://schemas.microsoft.com/office/powerpoint/2010/main" val="2212246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Starfish </a:t>
            </a:r>
          </a:p>
        </p:txBody>
      </p:sp>
      <p:sp>
        <p:nvSpPr>
          <p:cNvPr id="4" name="Slide Number Placeholder 3"/>
          <p:cNvSpPr>
            <a:spLocks noGrp="1"/>
          </p:cNvSpPr>
          <p:nvPr>
            <p:ph type="sldNum" sz="quarter" idx="5"/>
          </p:nvPr>
        </p:nvSpPr>
        <p:spPr/>
        <p:txBody>
          <a:bodyPr/>
          <a:lstStyle/>
          <a:p>
            <a:fld id="{F974C792-1741-4C8D-83DE-182E5BED8A75}" type="slidenum">
              <a:rPr lang="en-GB" smtClean="0"/>
              <a:t>9</a:t>
            </a:fld>
            <a:endParaRPr lang="en-GB"/>
          </a:p>
        </p:txBody>
      </p:sp>
    </p:spTree>
    <p:extLst>
      <p:ext uri="{BB962C8B-B14F-4D97-AF65-F5344CB8AC3E}">
        <p14:creationId xmlns:p14="http://schemas.microsoft.com/office/powerpoint/2010/main" val="14857200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Crab </a:t>
            </a:r>
          </a:p>
        </p:txBody>
      </p:sp>
      <p:sp>
        <p:nvSpPr>
          <p:cNvPr id="4" name="Slide Number Placeholder 3"/>
          <p:cNvSpPr>
            <a:spLocks noGrp="1"/>
          </p:cNvSpPr>
          <p:nvPr>
            <p:ph type="sldNum" sz="quarter" idx="5"/>
          </p:nvPr>
        </p:nvSpPr>
        <p:spPr/>
        <p:txBody>
          <a:bodyPr/>
          <a:lstStyle/>
          <a:p>
            <a:fld id="{F974C792-1741-4C8D-83DE-182E5BED8A75}" type="slidenum">
              <a:rPr lang="en-GB" smtClean="0"/>
              <a:t>10</a:t>
            </a:fld>
            <a:endParaRPr lang="en-GB"/>
          </a:p>
        </p:txBody>
      </p:sp>
    </p:spTree>
    <p:extLst>
      <p:ext uri="{BB962C8B-B14F-4D97-AF65-F5344CB8AC3E}">
        <p14:creationId xmlns:p14="http://schemas.microsoft.com/office/powerpoint/2010/main" val="22875908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Dragonet fish</a:t>
            </a:r>
          </a:p>
        </p:txBody>
      </p:sp>
      <p:sp>
        <p:nvSpPr>
          <p:cNvPr id="4" name="Slide Number Placeholder 3"/>
          <p:cNvSpPr>
            <a:spLocks noGrp="1"/>
          </p:cNvSpPr>
          <p:nvPr>
            <p:ph type="sldNum" sz="quarter" idx="5"/>
          </p:nvPr>
        </p:nvSpPr>
        <p:spPr/>
        <p:txBody>
          <a:bodyPr/>
          <a:lstStyle/>
          <a:p>
            <a:fld id="{F974C792-1741-4C8D-83DE-182E5BED8A75}" type="slidenum">
              <a:rPr lang="en-GB" smtClean="0"/>
              <a:t>11</a:t>
            </a:fld>
            <a:endParaRPr lang="en-GB"/>
          </a:p>
        </p:txBody>
      </p:sp>
    </p:spTree>
    <p:extLst>
      <p:ext uri="{BB962C8B-B14F-4D97-AF65-F5344CB8AC3E}">
        <p14:creationId xmlns:p14="http://schemas.microsoft.com/office/powerpoint/2010/main" val="3651193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Butterfly fish</a:t>
            </a:r>
          </a:p>
        </p:txBody>
      </p:sp>
      <p:sp>
        <p:nvSpPr>
          <p:cNvPr id="4" name="Slide Number Placeholder 3"/>
          <p:cNvSpPr>
            <a:spLocks noGrp="1"/>
          </p:cNvSpPr>
          <p:nvPr>
            <p:ph type="sldNum" sz="quarter" idx="5"/>
          </p:nvPr>
        </p:nvSpPr>
        <p:spPr/>
        <p:txBody>
          <a:bodyPr/>
          <a:lstStyle/>
          <a:p>
            <a:fld id="{F974C792-1741-4C8D-83DE-182E5BED8A75}" type="slidenum">
              <a:rPr lang="en-GB" smtClean="0"/>
              <a:t>12</a:t>
            </a:fld>
            <a:endParaRPr lang="en-GB"/>
          </a:p>
        </p:txBody>
      </p:sp>
    </p:spTree>
    <p:extLst>
      <p:ext uri="{BB962C8B-B14F-4D97-AF65-F5344CB8AC3E}">
        <p14:creationId xmlns:p14="http://schemas.microsoft.com/office/powerpoint/2010/main" val="4803428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Word bank prompts: cold, dark, pitch black, freezing, sunless, hopeless, lonely, empty, silent, terrifying, eerie, lost, etc. Build up a bank together (written down) of as many words as you can think of to describe what it would be like to be down there.</a:t>
            </a:r>
          </a:p>
        </p:txBody>
      </p:sp>
      <p:sp>
        <p:nvSpPr>
          <p:cNvPr id="4" name="Slide Number Placeholder 3"/>
          <p:cNvSpPr>
            <a:spLocks noGrp="1"/>
          </p:cNvSpPr>
          <p:nvPr>
            <p:ph type="sldNum" sz="quarter" idx="5"/>
          </p:nvPr>
        </p:nvSpPr>
        <p:spPr/>
        <p:txBody>
          <a:bodyPr/>
          <a:lstStyle/>
          <a:p>
            <a:fld id="{F974C792-1741-4C8D-83DE-182E5BED8A75}" type="slidenum">
              <a:rPr lang="en-GB" smtClean="0"/>
              <a:t>19</a:t>
            </a:fld>
            <a:endParaRPr lang="en-GB"/>
          </a:p>
        </p:txBody>
      </p:sp>
    </p:spTree>
    <p:extLst>
      <p:ext uri="{BB962C8B-B14F-4D97-AF65-F5344CB8AC3E}">
        <p14:creationId xmlns:p14="http://schemas.microsoft.com/office/powerpoint/2010/main" val="13420954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should be 3-5 paragraphs, based on the child’s ability. (Each bullet point could be a short paragraph)</a:t>
            </a:r>
          </a:p>
        </p:txBody>
      </p:sp>
      <p:sp>
        <p:nvSpPr>
          <p:cNvPr id="4" name="Slide Number Placeholder 3"/>
          <p:cNvSpPr>
            <a:spLocks noGrp="1"/>
          </p:cNvSpPr>
          <p:nvPr>
            <p:ph type="sldNum" sz="quarter" idx="5"/>
          </p:nvPr>
        </p:nvSpPr>
        <p:spPr/>
        <p:txBody>
          <a:bodyPr/>
          <a:lstStyle/>
          <a:p>
            <a:fld id="{F974C792-1741-4C8D-83DE-182E5BED8A75}" type="slidenum">
              <a:rPr lang="en-GB" smtClean="0"/>
              <a:t>20</a:t>
            </a:fld>
            <a:endParaRPr lang="en-GB"/>
          </a:p>
        </p:txBody>
      </p:sp>
    </p:spTree>
    <p:extLst>
      <p:ext uri="{BB962C8B-B14F-4D97-AF65-F5344CB8AC3E}">
        <p14:creationId xmlns:p14="http://schemas.microsoft.com/office/powerpoint/2010/main" val="42679019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3.xml"/><Relationship Id="rId4" Type="http://schemas.openxmlformats.org/officeDocument/2006/relationships/hyperlink" Target="https://www.twinkl.co.uk/" TargetMode="Externa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3.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53487-98AB-4D87-BCB8-A61DEB3E687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CD93695-5B0A-4988-BDB0-D598DA4BE0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9D143CD-5EAA-4870-AE4F-B7C9E578D0E7}"/>
              </a:ext>
            </a:extLst>
          </p:cNvPr>
          <p:cNvSpPr>
            <a:spLocks noGrp="1"/>
          </p:cNvSpPr>
          <p:nvPr>
            <p:ph type="dt" sz="half" idx="10"/>
          </p:nvPr>
        </p:nvSpPr>
        <p:spPr/>
        <p:txBody>
          <a:bodyPr/>
          <a:lstStyle/>
          <a:p>
            <a:fld id="{AB91442F-D197-4AFD-86FD-69AFFF3D8316}" type="datetimeFigureOut">
              <a:rPr lang="en-GB" smtClean="0"/>
              <a:t>11/06/2020</a:t>
            </a:fld>
            <a:endParaRPr lang="en-GB"/>
          </a:p>
        </p:txBody>
      </p:sp>
      <p:sp>
        <p:nvSpPr>
          <p:cNvPr id="5" name="Footer Placeholder 4">
            <a:extLst>
              <a:ext uri="{FF2B5EF4-FFF2-40B4-BE49-F238E27FC236}">
                <a16:creationId xmlns:a16="http://schemas.microsoft.com/office/drawing/2014/main" id="{A0D6D89A-1A04-4A75-ADEA-BB78C7FD8A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99D7E3-C6E5-42E7-AD4D-735B248EE18A}"/>
              </a:ext>
            </a:extLst>
          </p:cNvPr>
          <p:cNvSpPr>
            <a:spLocks noGrp="1"/>
          </p:cNvSpPr>
          <p:nvPr>
            <p:ph type="sldNum" sz="quarter" idx="12"/>
          </p:nvPr>
        </p:nvSpPr>
        <p:spPr/>
        <p:txBody>
          <a:bodyPr/>
          <a:lstStyle/>
          <a:p>
            <a:fld id="{F7BC44CC-7774-4C7B-A27A-E8ADF2F5B3B5}" type="slidenum">
              <a:rPr lang="en-GB" smtClean="0"/>
              <a:t>‹#›</a:t>
            </a:fld>
            <a:endParaRPr lang="en-GB"/>
          </a:p>
        </p:txBody>
      </p:sp>
    </p:spTree>
    <p:extLst>
      <p:ext uri="{BB962C8B-B14F-4D97-AF65-F5344CB8AC3E}">
        <p14:creationId xmlns:p14="http://schemas.microsoft.com/office/powerpoint/2010/main" val="2668203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9A871-24AB-4EDA-8FFF-F2F5BFD68B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D40B8B-1F33-4F87-A704-15A9DCD762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0DFD31-AF04-4ED0-A6A5-E9D81EC91EB6}"/>
              </a:ext>
            </a:extLst>
          </p:cNvPr>
          <p:cNvSpPr>
            <a:spLocks noGrp="1"/>
          </p:cNvSpPr>
          <p:nvPr>
            <p:ph type="dt" sz="half" idx="10"/>
          </p:nvPr>
        </p:nvSpPr>
        <p:spPr/>
        <p:txBody>
          <a:bodyPr/>
          <a:lstStyle/>
          <a:p>
            <a:fld id="{AB91442F-D197-4AFD-86FD-69AFFF3D8316}" type="datetimeFigureOut">
              <a:rPr lang="en-GB" smtClean="0"/>
              <a:t>11/06/2020</a:t>
            </a:fld>
            <a:endParaRPr lang="en-GB"/>
          </a:p>
        </p:txBody>
      </p:sp>
      <p:sp>
        <p:nvSpPr>
          <p:cNvPr id="5" name="Footer Placeholder 4">
            <a:extLst>
              <a:ext uri="{FF2B5EF4-FFF2-40B4-BE49-F238E27FC236}">
                <a16:creationId xmlns:a16="http://schemas.microsoft.com/office/drawing/2014/main" id="{154983BB-68D4-4D6B-9BB0-13D6CFEAC3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A9F9C7-5F56-4BB0-ADCF-2AADB0D8486D}"/>
              </a:ext>
            </a:extLst>
          </p:cNvPr>
          <p:cNvSpPr>
            <a:spLocks noGrp="1"/>
          </p:cNvSpPr>
          <p:nvPr>
            <p:ph type="sldNum" sz="quarter" idx="12"/>
          </p:nvPr>
        </p:nvSpPr>
        <p:spPr/>
        <p:txBody>
          <a:bodyPr/>
          <a:lstStyle/>
          <a:p>
            <a:fld id="{F7BC44CC-7774-4C7B-A27A-E8ADF2F5B3B5}" type="slidenum">
              <a:rPr lang="en-GB" smtClean="0"/>
              <a:t>‹#›</a:t>
            </a:fld>
            <a:endParaRPr lang="en-GB"/>
          </a:p>
        </p:txBody>
      </p:sp>
    </p:spTree>
    <p:extLst>
      <p:ext uri="{BB962C8B-B14F-4D97-AF65-F5344CB8AC3E}">
        <p14:creationId xmlns:p14="http://schemas.microsoft.com/office/powerpoint/2010/main" val="788076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5CFB5-2F2B-4365-862D-79BA0B9371D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6942957-8476-4FB6-82BC-60460127FCA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9EF69ED-BCA9-4769-9689-87D5090DC437}"/>
              </a:ext>
            </a:extLst>
          </p:cNvPr>
          <p:cNvSpPr>
            <a:spLocks noGrp="1"/>
          </p:cNvSpPr>
          <p:nvPr>
            <p:ph type="dt" sz="half" idx="10"/>
          </p:nvPr>
        </p:nvSpPr>
        <p:spPr/>
        <p:txBody>
          <a:bodyPr/>
          <a:lstStyle/>
          <a:p>
            <a:fld id="{AB91442F-D197-4AFD-86FD-69AFFF3D8316}" type="datetimeFigureOut">
              <a:rPr lang="en-GB" smtClean="0"/>
              <a:t>11/06/2020</a:t>
            </a:fld>
            <a:endParaRPr lang="en-GB"/>
          </a:p>
        </p:txBody>
      </p:sp>
      <p:sp>
        <p:nvSpPr>
          <p:cNvPr id="5" name="Footer Placeholder 4">
            <a:extLst>
              <a:ext uri="{FF2B5EF4-FFF2-40B4-BE49-F238E27FC236}">
                <a16:creationId xmlns:a16="http://schemas.microsoft.com/office/drawing/2014/main" id="{C58729A9-0133-4906-BA8C-18EB28D177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45E559-B13F-497D-93F8-5D956A6F4E50}"/>
              </a:ext>
            </a:extLst>
          </p:cNvPr>
          <p:cNvSpPr>
            <a:spLocks noGrp="1"/>
          </p:cNvSpPr>
          <p:nvPr>
            <p:ph type="sldNum" sz="quarter" idx="12"/>
          </p:nvPr>
        </p:nvSpPr>
        <p:spPr/>
        <p:txBody>
          <a:bodyPr/>
          <a:lstStyle/>
          <a:p>
            <a:fld id="{F7BC44CC-7774-4C7B-A27A-E8ADF2F5B3B5}" type="slidenum">
              <a:rPr lang="en-GB" smtClean="0"/>
              <a:t>‹#›</a:t>
            </a:fld>
            <a:endParaRPr lang="en-GB"/>
          </a:p>
        </p:txBody>
      </p:sp>
    </p:spTree>
    <p:extLst>
      <p:ext uri="{BB962C8B-B14F-4D97-AF65-F5344CB8AC3E}">
        <p14:creationId xmlns:p14="http://schemas.microsoft.com/office/powerpoint/2010/main" val="93729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E7E7-D632-4E3A-B41C-23028BE715A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C3A89A-1789-4253-B4E5-86A192BC49A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A3F2133-8C3B-482A-ABA5-4EEFB1693C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A8CB1BD-1A34-4292-AFC5-6F311526A3FD}"/>
              </a:ext>
            </a:extLst>
          </p:cNvPr>
          <p:cNvSpPr>
            <a:spLocks noGrp="1"/>
          </p:cNvSpPr>
          <p:nvPr>
            <p:ph type="dt" sz="half" idx="10"/>
          </p:nvPr>
        </p:nvSpPr>
        <p:spPr/>
        <p:txBody>
          <a:bodyPr/>
          <a:lstStyle/>
          <a:p>
            <a:fld id="{AB91442F-D197-4AFD-86FD-69AFFF3D8316}" type="datetimeFigureOut">
              <a:rPr lang="en-GB" smtClean="0"/>
              <a:t>11/06/2020</a:t>
            </a:fld>
            <a:endParaRPr lang="en-GB"/>
          </a:p>
        </p:txBody>
      </p:sp>
      <p:sp>
        <p:nvSpPr>
          <p:cNvPr id="6" name="Footer Placeholder 5">
            <a:extLst>
              <a:ext uri="{FF2B5EF4-FFF2-40B4-BE49-F238E27FC236}">
                <a16:creationId xmlns:a16="http://schemas.microsoft.com/office/drawing/2014/main" id="{04521245-92BE-4FD9-86AC-25CFC984CA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8134B6-5075-44D4-B09C-18D7EF430E91}"/>
              </a:ext>
            </a:extLst>
          </p:cNvPr>
          <p:cNvSpPr>
            <a:spLocks noGrp="1"/>
          </p:cNvSpPr>
          <p:nvPr>
            <p:ph type="sldNum" sz="quarter" idx="12"/>
          </p:nvPr>
        </p:nvSpPr>
        <p:spPr/>
        <p:txBody>
          <a:bodyPr/>
          <a:lstStyle/>
          <a:p>
            <a:fld id="{F7BC44CC-7774-4C7B-A27A-E8ADF2F5B3B5}" type="slidenum">
              <a:rPr lang="en-GB" smtClean="0"/>
              <a:t>‹#›</a:t>
            </a:fld>
            <a:endParaRPr lang="en-GB"/>
          </a:p>
        </p:txBody>
      </p:sp>
    </p:spTree>
    <p:extLst>
      <p:ext uri="{BB962C8B-B14F-4D97-AF65-F5344CB8AC3E}">
        <p14:creationId xmlns:p14="http://schemas.microsoft.com/office/powerpoint/2010/main" val="402093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686E6-7152-4D27-9CB4-5AE0B951AA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D85A9ED-A3A5-41E0-98DE-57DAA4D5085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7F4CF0-C7BD-479D-826B-0790DF47A99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B8A5ABE-4322-41D3-AC3B-30EE360F8E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598386B-8658-43D4-8B70-77A2D0E3C6F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D4A9CE3-BF93-400A-A754-AD4922946C5C}"/>
              </a:ext>
            </a:extLst>
          </p:cNvPr>
          <p:cNvSpPr>
            <a:spLocks noGrp="1"/>
          </p:cNvSpPr>
          <p:nvPr>
            <p:ph type="dt" sz="half" idx="10"/>
          </p:nvPr>
        </p:nvSpPr>
        <p:spPr/>
        <p:txBody>
          <a:bodyPr/>
          <a:lstStyle/>
          <a:p>
            <a:fld id="{AB91442F-D197-4AFD-86FD-69AFFF3D8316}" type="datetimeFigureOut">
              <a:rPr lang="en-GB" smtClean="0"/>
              <a:t>11/06/2020</a:t>
            </a:fld>
            <a:endParaRPr lang="en-GB"/>
          </a:p>
        </p:txBody>
      </p:sp>
      <p:sp>
        <p:nvSpPr>
          <p:cNvPr id="8" name="Footer Placeholder 7">
            <a:extLst>
              <a:ext uri="{FF2B5EF4-FFF2-40B4-BE49-F238E27FC236}">
                <a16:creationId xmlns:a16="http://schemas.microsoft.com/office/drawing/2014/main" id="{0B3EB8EC-A1E7-4B01-8401-E3203F754E7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A32A07E-6FC4-4940-80BF-856646775FCB}"/>
              </a:ext>
            </a:extLst>
          </p:cNvPr>
          <p:cNvSpPr>
            <a:spLocks noGrp="1"/>
          </p:cNvSpPr>
          <p:nvPr>
            <p:ph type="sldNum" sz="quarter" idx="12"/>
          </p:nvPr>
        </p:nvSpPr>
        <p:spPr/>
        <p:txBody>
          <a:bodyPr/>
          <a:lstStyle/>
          <a:p>
            <a:fld id="{F7BC44CC-7774-4C7B-A27A-E8ADF2F5B3B5}" type="slidenum">
              <a:rPr lang="en-GB" smtClean="0"/>
              <a:t>‹#›</a:t>
            </a:fld>
            <a:endParaRPr lang="en-GB"/>
          </a:p>
        </p:txBody>
      </p:sp>
    </p:spTree>
    <p:extLst>
      <p:ext uri="{BB962C8B-B14F-4D97-AF65-F5344CB8AC3E}">
        <p14:creationId xmlns:p14="http://schemas.microsoft.com/office/powerpoint/2010/main" val="3714296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A106C-AEFE-473B-A98D-B11D1D8D9E8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753DCD2-E0E2-48E6-9CD6-FBDA53C8B3F4}"/>
              </a:ext>
            </a:extLst>
          </p:cNvPr>
          <p:cNvSpPr>
            <a:spLocks noGrp="1"/>
          </p:cNvSpPr>
          <p:nvPr>
            <p:ph type="dt" sz="half" idx="10"/>
          </p:nvPr>
        </p:nvSpPr>
        <p:spPr/>
        <p:txBody>
          <a:bodyPr/>
          <a:lstStyle/>
          <a:p>
            <a:fld id="{AB91442F-D197-4AFD-86FD-69AFFF3D8316}" type="datetimeFigureOut">
              <a:rPr lang="en-GB" smtClean="0"/>
              <a:t>11/06/2020</a:t>
            </a:fld>
            <a:endParaRPr lang="en-GB"/>
          </a:p>
        </p:txBody>
      </p:sp>
      <p:sp>
        <p:nvSpPr>
          <p:cNvPr id="4" name="Footer Placeholder 3">
            <a:extLst>
              <a:ext uri="{FF2B5EF4-FFF2-40B4-BE49-F238E27FC236}">
                <a16:creationId xmlns:a16="http://schemas.microsoft.com/office/drawing/2014/main" id="{142D28C8-5862-4C83-BAEB-5AFF0A8F24B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7FFFBA8-7143-43B1-BD3D-9F8531AA4726}"/>
              </a:ext>
            </a:extLst>
          </p:cNvPr>
          <p:cNvSpPr>
            <a:spLocks noGrp="1"/>
          </p:cNvSpPr>
          <p:nvPr>
            <p:ph type="sldNum" sz="quarter" idx="12"/>
          </p:nvPr>
        </p:nvSpPr>
        <p:spPr/>
        <p:txBody>
          <a:bodyPr/>
          <a:lstStyle/>
          <a:p>
            <a:fld id="{F7BC44CC-7774-4C7B-A27A-E8ADF2F5B3B5}" type="slidenum">
              <a:rPr lang="en-GB" smtClean="0"/>
              <a:t>‹#›</a:t>
            </a:fld>
            <a:endParaRPr lang="en-GB"/>
          </a:p>
        </p:txBody>
      </p:sp>
    </p:spTree>
    <p:extLst>
      <p:ext uri="{BB962C8B-B14F-4D97-AF65-F5344CB8AC3E}">
        <p14:creationId xmlns:p14="http://schemas.microsoft.com/office/powerpoint/2010/main" val="3465765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CD726A-DD8D-4478-AC8E-8697C3083FA7}"/>
              </a:ext>
            </a:extLst>
          </p:cNvPr>
          <p:cNvSpPr>
            <a:spLocks noGrp="1"/>
          </p:cNvSpPr>
          <p:nvPr>
            <p:ph type="dt" sz="half" idx="10"/>
          </p:nvPr>
        </p:nvSpPr>
        <p:spPr/>
        <p:txBody>
          <a:bodyPr/>
          <a:lstStyle/>
          <a:p>
            <a:fld id="{AB91442F-D197-4AFD-86FD-69AFFF3D8316}" type="datetimeFigureOut">
              <a:rPr lang="en-GB" smtClean="0"/>
              <a:t>11/06/2020</a:t>
            </a:fld>
            <a:endParaRPr lang="en-GB"/>
          </a:p>
        </p:txBody>
      </p:sp>
      <p:sp>
        <p:nvSpPr>
          <p:cNvPr id="3" name="Footer Placeholder 2">
            <a:extLst>
              <a:ext uri="{FF2B5EF4-FFF2-40B4-BE49-F238E27FC236}">
                <a16:creationId xmlns:a16="http://schemas.microsoft.com/office/drawing/2014/main" id="{F634B56F-E6CD-46BB-AADD-8317BE21757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C31CBE-D923-4553-BFB2-AF70678D6E0D}"/>
              </a:ext>
            </a:extLst>
          </p:cNvPr>
          <p:cNvSpPr>
            <a:spLocks noGrp="1"/>
          </p:cNvSpPr>
          <p:nvPr>
            <p:ph type="sldNum" sz="quarter" idx="12"/>
          </p:nvPr>
        </p:nvSpPr>
        <p:spPr/>
        <p:txBody>
          <a:bodyPr/>
          <a:lstStyle/>
          <a:p>
            <a:fld id="{F7BC44CC-7774-4C7B-A27A-E8ADF2F5B3B5}" type="slidenum">
              <a:rPr lang="en-GB" smtClean="0"/>
              <a:t>‹#›</a:t>
            </a:fld>
            <a:endParaRPr lang="en-GB"/>
          </a:p>
        </p:txBody>
      </p:sp>
    </p:spTree>
    <p:extLst>
      <p:ext uri="{BB962C8B-B14F-4D97-AF65-F5344CB8AC3E}">
        <p14:creationId xmlns:p14="http://schemas.microsoft.com/office/powerpoint/2010/main" val="3275313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4106C-5909-49E9-8067-DA9F6E7CD9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CB72068-21D7-478E-A745-012691854E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38C611F-D22D-4009-B761-BF78C2D86C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FC4594-DB73-4C0C-87BD-2124F4C408EC}"/>
              </a:ext>
            </a:extLst>
          </p:cNvPr>
          <p:cNvSpPr>
            <a:spLocks noGrp="1"/>
          </p:cNvSpPr>
          <p:nvPr>
            <p:ph type="dt" sz="half" idx="10"/>
          </p:nvPr>
        </p:nvSpPr>
        <p:spPr/>
        <p:txBody>
          <a:bodyPr/>
          <a:lstStyle/>
          <a:p>
            <a:fld id="{AB91442F-D197-4AFD-86FD-69AFFF3D8316}" type="datetimeFigureOut">
              <a:rPr lang="en-GB" smtClean="0"/>
              <a:t>11/06/2020</a:t>
            </a:fld>
            <a:endParaRPr lang="en-GB"/>
          </a:p>
        </p:txBody>
      </p:sp>
      <p:sp>
        <p:nvSpPr>
          <p:cNvPr id="6" name="Footer Placeholder 5">
            <a:extLst>
              <a:ext uri="{FF2B5EF4-FFF2-40B4-BE49-F238E27FC236}">
                <a16:creationId xmlns:a16="http://schemas.microsoft.com/office/drawing/2014/main" id="{93ECB05B-4700-4286-9186-FD984CBA74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F2ED60-99CD-48DD-8466-D844A9956B2A}"/>
              </a:ext>
            </a:extLst>
          </p:cNvPr>
          <p:cNvSpPr>
            <a:spLocks noGrp="1"/>
          </p:cNvSpPr>
          <p:nvPr>
            <p:ph type="sldNum" sz="quarter" idx="12"/>
          </p:nvPr>
        </p:nvSpPr>
        <p:spPr/>
        <p:txBody>
          <a:bodyPr/>
          <a:lstStyle/>
          <a:p>
            <a:fld id="{F7BC44CC-7774-4C7B-A27A-E8ADF2F5B3B5}" type="slidenum">
              <a:rPr lang="en-GB" smtClean="0"/>
              <a:t>‹#›</a:t>
            </a:fld>
            <a:endParaRPr lang="en-GB"/>
          </a:p>
        </p:txBody>
      </p:sp>
    </p:spTree>
    <p:extLst>
      <p:ext uri="{BB962C8B-B14F-4D97-AF65-F5344CB8AC3E}">
        <p14:creationId xmlns:p14="http://schemas.microsoft.com/office/powerpoint/2010/main" val="1089714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E11D0-F400-469B-8CB9-6FFFF4F348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CD35C6-0A98-4A3E-8AE9-36E4D3F238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1DF2D6B-0001-4E9C-A254-C766B4FED1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E5AB1D-0A49-4EA3-969F-909D165ED723}"/>
              </a:ext>
            </a:extLst>
          </p:cNvPr>
          <p:cNvSpPr>
            <a:spLocks noGrp="1"/>
          </p:cNvSpPr>
          <p:nvPr>
            <p:ph type="dt" sz="half" idx="10"/>
          </p:nvPr>
        </p:nvSpPr>
        <p:spPr/>
        <p:txBody>
          <a:bodyPr/>
          <a:lstStyle/>
          <a:p>
            <a:fld id="{AB91442F-D197-4AFD-86FD-69AFFF3D8316}" type="datetimeFigureOut">
              <a:rPr lang="en-GB" smtClean="0"/>
              <a:t>11/06/2020</a:t>
            </a:fld>
            <a:endParaRPr lang="en-GB"/>
          </a:p>
        </p:txBody>
      </p:sp>
      <p:sp>
        <p:nvSpPr>
          <p:cNvPr id="6" name="Footer Placeholder 5">
            <a:extLst>
              <a:ext uri="{FF2B5EF4-FFF2-40B4-BE49-F238E27FC236}">
                <a16:creationId xmlns:a16="http://schemas.microsoft.com/office/drawing/2014/main" id="{7C1E564D-39CD-4E2B-9E55-976AF62227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EA9399-1EDC-44D9-B1A7-C79F869C9CA1}"/>
              </a:ext>
            </a:extLst>
          </p:cNvPr>
          <p:cNvSpPr>
            <a:spLocks noGrp="1"/>
          </p:cNvSpPr>
          <p:nvPr>
            <p:ph type="sldNum" sz="quarter" idx="12"/>
          </p:nvPr>
        </p:nvSpPr>
        <p:spPr/>
        <p:txBody>
          <a:bodyPr/>
          <a:lstStyle/>
          <a:p>
            <a:fld id="{F7BC44CC-7774-4C7B-A27A-E8ADF2F5B3B5}" type="slidenum">
              <a:rPr lang="en-GB" smtClean="0"/>
              <a:t>‹#›</a:t>
            </a:fld>
            <a:endParaRPr lang="en-GB"/>
          </a:p>
        </p:txBody>
      </p:sp>
    </p:spTree>
    <p:extLst>
      <p:ext uri="{BB962C8B-B14F-4D97-AF65-F5344CB8AC3E}">
        <p14:creationId xmlns:p14="http://schemas.microsoft.com/office/powerpoint/2010/main" val="967854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9A43F-726C-4683-BD09-10184A02817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1AA10C-789C-4D75-B1E6-51D8EF0C491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7E8CB1-B7A3-4507-B51F-1567E5196E7D}"/>
              </a:ext>
            </a:extLst>
          </p:cNvPr>
          <p:cNvSpPr>
            <a:spLocks noGrp="1"/>
          </p:cNvSpPr>
          <p:nvPr>
            <p:ph type="dt" sz="half" idx="10"/>
          </p:nvPr>
        </p:nvSpPr>
        <p:spPr/>
        <p:txBody>
          <a:bodyPr/>
          <a:lstStyle/>
          <a:p>
            <a:fld id="{AB91442F-D197-4AFD-86FD-69AFFF3D8316}" type="datetimeFigureOut">
              <a:rPr lang="en-GB" smtClean="0"/>
              <a:t>11/06/2020</a:t>
            </a:fld>
            <a:endParaRPr lang="en-GB"/>
          </a:p>
        </p:txBody>
      </p:sp>
      <p:sp>
        <p:nvSpPr>
          <p:cNvPr id="5" name="Footer Placeholder 4">
            <a:extLst>
              <a:ext uri="{FF2B5EF4-FFF2-40B4-BE49-F238E27FC236}">
                <a16:creationId xmlns:a16="http://schemas.microsoft.com/office/drawing/2014/main" id="{DFB46B5A-4723-4EF6-8CB5-4B256E9012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F3C300-C8E9-414B-8F90-12706C49AA88}"/>
              </a:ext>
            </a:extLst>
          </p:cNvPr>
          <p:cNvSpPr>
            <a:spLocks noGrp="1"/>
          </p:cNvSpPr>
          <p:nvPr>
            <p:ph type="sldNum" sz="quarter" idx="12"/>
          </p:nvPr>
        </p:nvSpPr>
        <p:spPr/>
        <p:txBody>
          <a:bodyPr/>
          <a:lstStyle/>
          <a:p>
            <a:fld id="{F7BC44CC-7774-4C7B-A27A-E8ADF2F5B3B5}" type="slidenum">
              <a:rPr lang="en-GB" smtClean="0"/>
              <a:t>‹#›</a:t>
            </a:fld>
            <a:endParaRPr lang="en-GB"/>
          </a:p>
        </p:txBody>
      </p:sp>
    </p:spTree>
    <p:extLst>
      <p:ext uri="{BB962C8B-B14F-4D97-AF65-F5344CB8AC3E}">
        <p14:creationId xmlns:p14="http://schemas.microsoft.com/office/powerpoint/2010/main" val="1975149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BF2EF19-372C-400E-95EC-1A3185A0203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189DD8-BF2C-4423-A60A-E578C97B2F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BBF605-408B-4364-8ADA-192A1FDC46B1}"/>
              </a:ext>
            </a:extLst>
          </p:cNvPr>
          <p:cNvSpPr>
            <a:spLocks noGrp="1"/>
          </p:cNvSpPr>
          <p:nvPr>
            <p:ph type="dt" sz="half" idx="10"/>
          </p:nvPr>
        </p:nvSpPr>
        <p:spPr/>
        <p:txBody>
          <a:bodyPr/>
          <a:lstStyle/>
          <a:p>
            <a:fld id="{AB91442F-D197-4AFD-86FD-69AFFF3D8316}" type="datetimeFigureOut">
              <a:rPr lang="en-GB" smtClean="0"/>
              <a:t>11/06/2020</a:t>
            </a:fld>
            <a:endParaRPr lang="en-GB"/>
          </a:p>
        </p:txBody>
      </p:sp>
      <p:sp>
        <p:nvSpPr>
          <p:cNvPr id="5" name="Footer Placeholder 4">
            <a:extLst>
              <a:ext uri="{FF2B5EF4-FFF2-40B4-BE49-F238E27FC236}">
                <a16:creationId xmlns:a16="http://schemas.microsoft.com/office/drawing/2014/main" id="{FBC31488-BC0F-4311-94E6-65E90C94C8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342A58-49B6-4012-9FE1-2FA436F20670}"/>
              </a:ext>
            </a:extLst>
          </p:cNvPr>
          <p:cNvSpPr>
            <a:spLocks noGrp="1"/>
          </p:cNvSpPr>
          <p:nvPr>
            <p:ph type="sldNum" sz="quarter" idx="12"/>
          </p:nvPr>
        </p:nvSpPr>
        <p:spPr/>
        <p:txBody>
          <a:bodyPr/>
          <a:lstStyle/>
          <a:p>
            <a:fld id="{F7BC44CC-7774-4C7B-A27A-E8ADF2F5B3B5}" type="slidenum">
              <a:rPr lang="en-GB" smtClean="0"/>
              <a:t>‹#›</a:t>
            </a:fld>
            <a:endParaRPr lang="en-GB"/>
          </a:p>
        </p:txBody>
      </p:sp>
    </p:spTree>
    <p:extLst>
      <p:ext uri="{BB962C8B-B14F-4D97-AF65-F5344CB8AC3E}">
        <p14:creationId xmlns:p14="http://schemas.microsoft.com/office/powerpoint/2010/main" val="31589711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17120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18527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96687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55495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61728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56390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62387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92213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88143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19756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02744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Tree>
    <p:extLst>
      <p:ext uri="{BB962C8B-B14F-4D97-AF65-F5344CB8AC3E}">
        <p14:creationId xmlns:p14="http://schemas.microsoft.com/office/powerpoint/2010/main" val="379065531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225625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499443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963138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6962304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993230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635168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65012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04449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317630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339008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
        <p:nvSpPr>
          <p:cNvPr id="2" name="Rectangle 1">
            <a:hlinkClick r:id="rId4"/>
          </p:cNvPr>
          <p:cNvSpPr/>
          <p:nvPr userDrawn="1"/>
        </p:nvSpPr>
        <p:spPr>
          <a:xfrm>
            <a:off x="5516880" y="5561814"/>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371899676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63330" y="5734212"/>
            <a:ext cx="768660" cy="580719"/>
          </a:xfrm>
          <a:prstGeom prst="rect">
            <a:avLst/>
          </a:prstGeom>
        </p:spPr>
      </p:pic>
    </p:spTree>
    <p:extLst>
      <p:ext uri="{BB962C8B-B14F-4D97-AF65-F5344CB8AC3E}">
        <p14:creationId xmlns:p14="http://schemas.microsoft.com/office/powerpoint/2010/main" val="10478426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130845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79598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
        <p:nvSpPr>
          <p:cNvPr id="4" name="Rectangle 3">
            <a:hlinkClick r:id="rId4"/>
          </p:cNvPr>
          <p:cNvSpPr/>
          <p:nvPr userDrawn="1"/>
        </p:nvSpPr>
        <p:spPr>
          <a:xfrm>
            <a:off x="5516880" y="3152488"/>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2367801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theme" Target="../theme/theme2.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36.xml"/><Relationship Id="rId7" Type="http://schemas.openxmlformats.org/officeDocument/2006/relationships/image" Target="../media/image1.jpg"/><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theme" Target="../theme/theme3.xml"/><Relationship Id="rId5" Type="http://schemas.openxmlformats.org/officeDocument/2006/relationships/slideLayout" Target="../slideLayouts/slideLayout38.xml"/><Relationship Id="rId4"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6EB7E4-B781-4C49-BDD1-885B4AD668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6DF4B4-FAB4-492B-A5F8-D093BE7656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33E005-CAAA-40C5-A968-353064302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91442F-D197-4AFD-86FD-69AFFF3D8316}" type="datetimeFigureOut">
              <a:rPr lang="en-GB" smtClean="0"/>
              <a:t>11/06/2020</a:t>
            </a:fld>
            <a:endParaRPr lang="en-GB"/>
          </a:p>
        </p:txBody>
      </p:sp>
      <p:sp>
        <p:nvSpPr>
          <p:cNvPr id="5" name="Footer Placeholder 4">
            <a:extLst>
              <a:ext uri="{FF2B5EF4-FFF2-40B4-BE49-F238E27FC236}">
                <a16:creationId xmlns:a16="http://schemas.microsoft.com/office/drawing/2014/main" id="{E52B9E67-2643-4E1A-965E-DDFF6F3F79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F065C5F-4F41-4B84-8EC8-2C4D77735B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BC44CC-7774-4C7B-A27A-E8ADF2F5B3B5}" type="slidenum">
              <a:rPr lang="en-GB" smtClean="0"/>
              <a:t>‹#›</a:t>
            </a:fld>
            <a:endParaRPr lang="en-GB"/>
          </a:p>
        </p:txBody>
      </p:sp>
    </p:spTree>
    <p:extLst>
      <p:ext uri="{BB962C8B-B14F-4D97-AF65-F5344CB8AC3E}">
        <p14:creationId xmlns:p14="http://schemas.microsoft.com/office/powerpoint/2010/main" val="1720263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12005EF-794C-4EEA-96A6-111F38276241}"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11/06/2020</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1E8ACFD-F141-4C79-BC9E-B1B247B617E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55395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2994" y="695325"/>
            <a:ext cx="10886013"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652994" y="1957387"/>
            <a:ext cx="10886013"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00708780"/>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NUL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6.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6.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36.xml"/><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UXl8F-eIoiM"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hyperlink" Target="https://www.youtube.com/watch?v=9HXXQBz6Vv0"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youtube.com/watch?v=2LzhwHinO1k"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62BCD7"/>
            </a:gs>
            <a:gs pos="74000">
              <a:srgbClr val="385786"/>
            </a:gs>
            <a:gs pos="83000">
              <a:srgbClr val="28235D"/>
            </a:gs>
            <a:gs pos="100000">
              <a:srgbClr val="28235D"/>
            </a:gs>
          </a:gsLst>
          <a:lin ang="5400000" scaled="1"/>
        </a:gra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568631" y="0"/>
            <a:ext cx="6849687" cy="6865918"/>
          </a:xfrm>
          <a:prstGeom prst="rect">
            <a:avLst/>
          </a:prstGeom>
        </p:spPr>
      </p:pic>
      <p:pic>
        <p:nvPicPr>
          <p:cNvPr id="2" name="Picture 1">
            <a:extLst>
              <a:ext uri="{FF2B5EF4-FFF2-40B4-BE49-F238E27FC236}">
                <a16:creationId xmlns:a16="http://schemas.microsoft.com/office/drawing/2014/main" id="{F92923B6-0198-4F27-A287-0328F3A73F2D}"/>
              </a:ext>
            </a:extLst>
          </p:cNvPr>
          <p:cNvPicPr>
            <a:picLocks noChangeAspect="1"/>
          </p:cNvPicPr>
          <p:nvPr/>
        </p:nvPicPr>
        <p:blipFill>
          <a:blip r:embed="rId3"/>
          <a:stretch>
            <a:fillRect/>
          </a:stretch>
        </p:blipFill>
        <p:spPr>
          <a:xfrm>
            <a:off x="2568631" y="0"/>
            <a:ext cx="6849686" cy="6880265"/>
          </a:xfrm>
          <a:prstGeom prst="rect">
            <a:avLst/>
          </a:prstGeom>
        </p:spPr>
      </p:pic>
      <p:sp>
        <p:nvSpPr>
          <p:cNvPr id="8" name="TextBox 7"/>
          <p:cNvSpPr txBox="1"/>
          <p:nvPr/>
        </p:nvSpPr>
        <p:spPr>
          <a:xfrm>
            <a:off x="8437418" y="0"/>
            <a:ext cx="375458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rPr>
              <a:t>PowerPoint 8 – Biography writing</a:t>
            </a:r>
          </a:p>
        </p:txBody>
      </p:sp>
    </p:spTree>
    <p:extLst>
      <p:ext uri="{BB962C8B-B14F-4D97-AF65-F5344CB8AC3E}">
        <p14:creationId xmlns:p14="http://schemas.microsoft.com/office/powerpoint/2010/main" val="1075351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400801" cy="625151"/>
          </a:xfrm>
        </p:spPr>
        <p:txBody>
          <a:bodyPr>
            <a:normAutofit/>
          </a:bodyPr>
          <a:lstStyle/>
          <a:p>
            <a:r>
              <a:rPr lang="en-GB" sz="2800" b="1" dirty="0">
                <a:latin typeface="Comic Sans MS" panose="030F0702030302020204" pitchFamily="66" charset="0"/>
              </a:rPr>
              <a:t>Guide for parents/carers,</a:t>
            </a:r>
          </a:p>
        </p:txBody>
      </p:sp>
      <p:sp>
        <p:nvSpPr>
          <p:cNvPr id="3" name="Content Placeholder 2"/>
          <p:cNvSpPr>
            <a:spLocks noGrp="1"/>
          </p:cNvSpPr>
          <p:nvPr>
            <p:ph idx="1"/>
          </p:nvPr>
        </p:nvSpPr>
        <p:spPr>
          <a:xfrm>
            <a:off x="0" y="522514"/>
            <a:ext cx="12192000" cy="5896947"/>
          </a:xfrm>
        </p:spPr>
        <p:txBody>
          <a:bodyPr>
            <a:noAutofit/>
          </a:bodyPr>
          <a:lstStyle/>
          <a:p>
            <a:pPr marL="0" indent="0">
              <a:lnSpc>
                <a:spcPct val="120000"/>
              </a:lnSpc>
              <a:buNone/>
            </a:pPr>
            <a:endParaRPr lang="en-GB" sz="200" dirty="0">
              <a:latin typeface="Comic Sans MS" panose="030F0702030302020204" pitchFamily="66" charset="0"/>
            </a:endParaRPr>
          </a:p>
          <a:p>
            <a:pPr marL="0" indent="0">
              <a:lnSpc>
                <a:spcPct val="120000"/>
              </a:lnSpc>
              <a:buNone/>
            </a:pPr>
            <a:endParaRPr lang="en-GB" sz="200" dirty="0">
              <a:latin typeface="Comic Sans MS" panose="030F0702030302020204" pitchFamily="66" charset="0"/>
            </a:endParaRPr>
          </a:p>
          <a:p>
            <a:pPr>
              <a:lnSpc>
                <a:spcPct val="120000"/>
              </a:lnSpc>
              <a:buFontTx/>
              <a:buChar char="-"/>
            </a:pPr>
            <a:r>
              <a:rPr lang="en-GB" sz="2400" dirty="0">
                <a:latin typeface="Comic Sans MS" panose="030F0702030302020204" pitchFamily="66" charset="0"/>
              </a:rPr>
              <a:t>Always read the ‘notes’ section at the bottom of the slides for specific instructions before beginning the lesson.</a:t>
            </a:r>
            <a:r>
              <a:rPr lang="en-GB" dirty="0">
                <a:latin typeface="Comic Sans MS" panose="030F0702030302020204" pitchFamily="66" charset="0"/>
              </a:rPr>
              <a:t> </a:t>
            </a:r>
          </a:p>
          <a:p>
            <a:pPr>
              <a:lnSpc>
                <a:spcPct val="120000"/>
              </a:lnSpc>
              <a:buFontTx/>
              <a:buChar char="-"/>
            </a:pPr>
            <a:endParaRPr lang="en-GB" sz="300" dirty="0">
              <a:latin typeface="Comic Sans MS" panose="030F0702030302020204" pitchFamily="66" charset="0"/>
            </a:endParaRPr>
          </a:p>
          <a:p>
            <a:pPr>
              <a:lnSpc>
                <a:spcPct val="120000"/>
              </a:lnSpc>
              <a:buFontTx/>
              <a:buChar char="-"/>
            </a:pPr>
            <a:r>
              <a:rPr lang="en-GB" sz="2400" dirty="0">
                <a:latin typeface="Comic Sans MS" panose="030F0702030302020204" pitchFamily="66" charset="0"/>
              </a:rPr>
              <a:t>Read the slide and set the tasks or challenges for the child/</a:t>
            </a:r>
            <a:r>
              <a:rPr lang="en-GB" sz="2400" dirty="0" err="1">
                <a:latin typeface="Comic Sans MS" panose="030F0702030302020204" pitchFamily="66" charset="0"/>
              </a:rPr>
              <a:t>ren</a:t>
            </a:r>
            <a:r>
              <a:rPr lang="en-GB" sz="2400" dirty="0">
                <a:latin typeface="Comic Sans MS" panose="030F0702030302020204" pitchFamily="66" charset="0"/>
              </a:rPr>
              <a:t>. There is no rush and you do not have to do everything, but be aware that the lessons follow and build on from one another, so try not to skip lessons but rather work in order and stop when you feel is best for your child. When next PowerPoints appear, don’t feel pressured to skip ahead if you have not finished everything yet, do what is best for you </a:t>
            </a:r>
            <a:r>
              <a:rPr lang="en-GB" sz="2400" dirty="0">
                <a:latin typeface="Comic Sans MS" panose="030F0702030302020204" pitchFamily="66" charset="0"/>
                <a:sym typeface="Wingdings" panose="05000000000000000000" pitchFamily="2" charset="2"/>
              </a:rPr>
              <a:t></a:t>
            </a:r>
          </a:p>
          <a:p>
            <a:pPr>
              <a:lnSpc>
                <a:spcPct val="120000"/>
              </a:lnSpc>
              <a:buFontTx/>
              <a:buChar char="-"/>
            </a:pPr>
            <a:endParaRPr lang="en-GB" sz="300" dirty="0">
              <a:latin typeface="Comic Sans MS" panose="030F0702030302020204" pitchFamily="66" charset="0"/>
              <a:sym typeface="Wingdings" panose="05000000000000000000" pitchFamily="2" charset="2"/>
            </a:endParaRPr>
          </a:p>
          <a:p>
            <a:pPr>
              <a:lnSpc>
                <a:spcPct val="120000"/>
              </a:lnSpc>
              <a:buFontTx/>
              <a:buChar char="-"/>
            </a:pPr>
            <a:r>
              <a:rPr lang="en-GB" sz="2400" dirty="0">
                <a:latin typeface="Comic Sans MS" panose="030F0702030302020204" pitchFamily="66" charset="0"/>
                <a:sym typeface="Wingdings" panose="05000000000000000000" pitchFamily="2" charset="2"/>
              </a:rPr>
              <a:t>Some slides will have one task, others more. You can break these down however you like e.g. All the tasks on one slide can be spread across a few days or done in one day, but please do not do too much in a day! The slides are numbered to help you differentiate between the different tasks.</a:t>
            </a:r>
          </a:p>
          <a:p>
            <a:pPr>
              <a:lnSpc>
                <a:spcPct val="120000"/>
              </a:lnSpc>
              <a:buFontTx/>
              <a:buChar char="-"/>
            </a:pPr>
            <a:endParaRPr lang="en-GB" sz="300" dirty="0">
              <a:latin typeface="Comic Sans MS" panose="030F0702030302020204" pitchFamily="66" charset="0"/>
              <a:sym typeface="Wingdings" panose="05000000000000000000" pitchFamily="2" charset="2"/>
            </a:endParaRPr>
          </a:p>
        </p:txBody>
      </p:sp>
    </p:spTree>
    <p:extLst>
      <p:ext uri="{BB962C8B-B14F-4D97-AF65-F5344CB8AC3E}">
        <p14:creationId xmlns:p14="http://schemas.microsoft.com/office/powerpoint/2010/main" val="2815888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295C2-42C7-45FE-9F59-BFE9CEF9E430}"/>
              </a:ext>
            </a:extLst>
          </p:cNvPr>
          <p:cNvSpPr>
            <a:spLocks noGrp="1"/>
          </p:cNvSpPr>
          <p:nvPr>
            <p:ph type="title"/>
          </p:nvPr>
        </p:nvSpPr>
        <p:spPr/>
        <p:txBody>
          <a:bodyPr/>
          <a:lstStyle/>
          <a:p>
            <a:pPr algn="ctr"/>
            <a:r>
              <a:rPr lang="en-GB" dirty="0"/>
              <a:t>Art</a:t>
            </a:r>
          </a:p>
        </p:txBody>
      </p:sp>
      <p:sp>
        <p:nvSpPr>
          <p:cNvPr id="3" name="Content Placeholder 2">
            <a:extLst>
              <a:ext uri="{FF2B5EF4-FFF2-40B4-BE49-F238E27FC236}">
                <a16:creationId xmlns:a16="http://schemas.microsoft.com/office/drawing/2014/main" id="{04C27D06-24C4-4920-8BFC-341ACD4E9845}"/>
              </a:ext>
            </a:extLst>
          </p:cNvPr>
          <p:cNvSpPr>
            <a:spLocks noGrp="1"/>
          </p:cNvSpPr>
          <p:nvPr>
            <p:ph idx="1"/>
          </p:nvPr>
        </p:nvSpPr>
        <p:spPr/>
        <p:txBody>
          <a:bodyPr>
            <a:normAutofit fontScale="92500" lnSpcReduction="10000"/>
          </a:bodyPr>
          <a:lstStyle/>
          <a:p>
            <a:pPr marL="0" indent="0">
              <a:buNone/>
            </a:pPr>
            <a:r>
              <a:rPr lang="en-GB" dirty="0"/>
              <a:t>Choose a sea creature (either your own choice or one of the following examples). Study it closely. Can you identify any of its parts? What shapes, textures, colours do you see?</a:t>
            </a:r>
          </a:p>
          <a:p>
            <a:pPr marL="0" indent="0">
              <a:buNone/>
            </a:pPr>
            <a:endParaRPr lang="en-GB" dirty="0"/>
          </a:p>
          <a:p>
            <a:pPr marL="0" indent="0">
              <a:buNone/>
            </a:pPr>
            <a:r>
              <a:rPr lang="en-GB" dirty="0"/>
              <a:t>Draw a large picture that is anatomically correct of your sea creature. This then needs to be coloured accurately, reflecting the image you are copying from.</a:t>
            </a:r>
          </a:p>
          <a:p>
            <a:pPr marL="0" indent="0">
              <a:buNone/>
            </a:pPr>
            <a:endParaRPr lang="en-GB" dirty="0"/>
          </a:p>
          <a:p>
            <a:pPr marL="0" indent="0">
              <a:buNone/>
            </a:pPr>
            <a:r>
              <a:rPr lang="en-GB" dirty="0"/>
              <a:t>You can use pencils, felt tips, paint, collage, pastels etc. or whatever else you have access to. These should be A4 or larger. I will ask to see these during our next zoom call. </a:t>
            </a:r>
          </a:p>
        </p:txBody>
      </p:sp>
      <p:sp>
        <p:nvSpPr>
          <p:cNvPr id="4" name="TextBox 3">
            <a:extLst>
              <a:ext uri="{FF2B5EF4-FFF2-40B4-BE49-F238E27FC236}">
                <a16:creationId xmlns:a16="http://schemas.microsoft.com/office/drawing/2014/main" id="{113DD0FB-06C0-4EBD-B150-F0C3288B9300}"/>
              </a:ext>
            </a:extLst>
          </p:cNvPr>
          <p:cNvSpPr txBox="1"/>
          <p:nvPr/>
        </p:nvSpPr>
        <p:spPr>
          <a:xfrm>
            <a:off x="11739937" y="0"/>
            <a:ext cx="452063"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87263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turtle swimming under water&#10;&#10;Description automatically generated">
            <a:extLst>
              <a:ext uri="{FF2B5EF4-FFF2-40B4-BE49-F238E27FC236}">
                <a16:creationId xmlns:a16="http://schemas.microsoft.com/office/drawing/2014/main" id="{3ED396B2-D916-4A50-B8CF-D88008A838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5624" y="0"/>
            <a:ext cx="9700752" cy="6858000"/>
          </a:xfrm>
          <a:prstGeom prst="rect">
            <a:avLst/>
          </a:prstGeom>
        </p:spPr>
      </p:pic>
      <p:sp>
        <p:nvSpPr>
          <p:cNvPr id="4" name="TextBox 3">
            <a:extLst>
              <a:ext uri="{FF2B5EF4-FFF2-40B4-BE49-F238E27FC236}">
                <a16:creationId xmlns:a16="http://schemas.microsoft.com/office/drawing/2014/main" id="{031B5CAD-6CF5-4114-B49A-DAD8EE23D813}"/>
              </a:ext>
            </a:extLst>
          </p:cNvPr>
          <p:cNvSpPr txBox="1"/>
          <p:nvPr/>
        </p:nvSpPr>
        <p:spPr>
          <a:xfrm>
            <a:off x="11739937" y="0"/>
            <a:ext cx="452063"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138383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n animal&#10;&#10;Description automatically generated">
            <a:extLst>
              <a:ext uri="{FF2B5EF4-FFF2-40B4-BE49-F238E27FC236}">
                <a16:creationId xmlns:a16="http://schemas.microsoft.com/office/drawing/2014/main" id="{3F6E1461-71DA-4927-8335-2F5E9DDEFB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5624" y="0"/>
            <a:ext cx="9700752" cy="6858000"/>
          </a:xfrm>
          <a:prstGeom prst="rect">
            <a:avLst/>
          </a:prstGeom>
        </p:spPr>
      </p:pic>
      <p:sp>
        <p:nvSpPr>
          <p:cNvPr id="4" name="TextBox 3">
            <a:extLst>
              <a:ext uri="{FF2B5EF4-FFF2-40B4-BE49-F238E27FC236}">
                <a16:creationId xmlns:a16="http://schemas.microsoft.com/office/drawing/2014/main" id="{3C1919DC-85B2-4C28-8B3B-380158E600E6}"/>
              </a:ext>
            </a:extLst>
          </p:cNvPr>
          <p:cNvSpPr txBox="1"/>
          <p:nvPr/>
        </p:nvSpPr>
        <p:spPr>
          <a:xfrm>
            <a:off x="11739937" y="0"/>
            <a:ext cx="452063"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2800170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animal, kite, flying, blue&#10;&#10;Description automatically generated">
            <a:extLst>
              <a:ext uri="{FF2B5EF4-FFF2-40B4-BE49-F238E27FC236}">
                <a16:creationId xmlns:a16="http://schemas.microsoft.com/office/drawing/2014/main" id="{ED3C1C73-F07A-4A14-B344-58ACED84FE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1849" y="0"/>
            <a:ext cx="4848301" cy="6858000"/>
          </a:xfrm>
          <a:prstGeom prst="rect">
            <a:avLst/>
          </a:prstGeom>
        </p:spPr>
      </p:pic>
      <p:sp>
        <p:nvSpPr>
          <p:cNvPr id="4" name="TextBox 3">
            <a:extLst>
              <a:ext uri="{FF2B5EF4-FFF2-40B4-BE49-F238E27FC236}">
                <a16:creationId xmlns:a16="http://schemas.microsoft.com/office/drawing/2014/main" id="{C90A9AD0-FA2C-4DE1-BF69-B660ABC8758E}"/>
              </a:ext>
            </a:extLst>
          </p:cNvPr>
          <p:cNvSpPr txBox="1"/>
          <p:nvPr/>
        </p:nvSpPr>
        <p:spPr>
          <a:xfrm>
            <a:off x="11739937" y="0"/>
            <a:ext cx="452063"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2842291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animal, table, sitting, bag&#10;&#10;Description automatically generated">
            <a:extLst>
              <a:ext uri="{FF2B5EF4-FFF2-40B4-BE49-F238E27FC236}">
                <a16:creationId xmlns:a16="http://schemas.microsoft.com/office/drawing/2014/main" id="{7523FB04-001D-48BE-A28A-EDD5804FBD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1849" y="0"/>
            <a:ext cx="4848301" cy="6858000"/>
          </a:xfrm>
          <a:prstGeom prst="rect">
            <a:avLst/>
          </a:prstGeom>
        </p:spPr>
      </p:pic>
      <p:sp>
        <p:nvSpPr>
          <p:cNvPr id="4" name="TextBox 3">
            <a:extLst>
              <a:ext uri="{FF2B5EF4-FFF2-40B4-BE49-F238E27FC236}">
                <a16:creationId xmlns:a16="http://schemas.microsoft.com/office/drawing/2014/main" id="{F160315C-F5DE-405F-A812-5DE985CACDD3}"/>
              </a:ext>
            </a:extLst>
          </p:cNvPr>
          <p:cNvSpPr txBox="1"/>
          <p:nvPr/>
        </p:nvSpPr>
        <p:spPr>
          <a:xfrm>
            <a:off x="11739937" y="0"/>
            <a:ext cx="452063"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22083877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eshwater Seahorse: How to Care for the Non-Marine Species |">
            <a:extLst>
              <a:ext uri="{FF2B5EF4-FFF2-40B4-BE49-F238E27FC236}">
                <a16:creationId xmlns:a16="http://schemas.microsoft.com/office/drawing/2014/main" id="{82655EAA-B86D-4EDA-99E1-29DB3EB804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4288" y="0"/>
            <a:ext cx="4541837"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2BEB240-8B06-47D3-9543-5E7C7BB76F3F}"/>
              </a:ext>
            </a:extLst>
          </p:cNvPr>
          <p:cNvSpPr txBox="1"/>
          <p:nvPr/>
        </p:nvSpPr>
        <p:spPr>
          <a:xfrm>
            <a:off x="11739937" y="0"/>
            <a:ext cx="452063"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8062425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uide to Britain's starfish species - Countryfile.com">
            <a:extLst>
              <a:ext uri="{FF2B5EF4-FFF2-40B4-BE49-F238E27FC236}">
                <a16:creationId xmlns:a16="http://schemas.microsoft.com/office/drawing/2014/main" id="{ED3B0871-8C7F-480B-B6C4-0190D800C5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8935" y="0"/>
            <a:ext cx="9212494" cy="68853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27F88F1-3A51-4240-A254-37134156672A}"/>
              </a:ext>
            </a:extLst>
          </p:cNvPr>
          <p:cNvSpPr txBox="1"/>
          <p:nvPr/>
        </p:nvSpPr>
        <p:spPr>
          <a:xfrm>
            <a:off x="11739937" y="0"/>
            <a:ext cx="452063"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2066149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64C155D5-BD6C-414D-92AD-223DDC61F3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0940" y="0"/>
            <a:ext cx="9990120" cy="688861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0CD375D-5631-4378-BCC8-BD56D9190AA8}"/>
              </a:ext>
            </a:extLst>
          </p:cNvPr>
          <p:cNvSpPr txBox="1"/>
          <p:nvPr/>
        </p:nvSpPr>
        <p:spPr>
          <a:xfrm>
            <a:off x="11739937" y="0"/>
            <a:ext cx="452063"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21549904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5 Best Tropical Fish For Advanced Aquarists - Fishkeeping Advice">
            <a:extLst>
              <a:ext uri="{FF2B5EF4-FFF2-40B4-BE49-F238E27FC236}">
                <a16:creationId xmlns:a16="http://schemas.microsoft.com/office/drawing/2014/main" id="{0711A00A-0F28-4765-BA48-B9772AF8DE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2888" y="0"/>
            <a:ext cx="9166225"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E63255C-154E-4F70-BA28-E1F45D74F370}"/>
              </a:ext>
            </a:extLst>
          </p:cNvPr>
          <p:cNvSpPr txBox="1"/>
          <p:nvPr/>
        </p:nvSpPr>
        <p:spPr>
          <a:xfrm>
            <a:off x="11739937" y="0"/>
            <a:ext cx="452063"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3226487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Thinking of keeping tropical fish? | Zozeen">
            <a:extLst>
              <a:ext uri="{FF2B5EF4-FFF2-40B4-BE49-F238E27FC236}">
                <a16:creationId xmlns:a16="http://schemas.microsoft.com/office/drawing/2014/main" id="{3C844FE3-B62A-4583-A1B2-599D89ABD7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057" y="0"/>
            <a:ext cx="1028198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8848720-0384-49A3-B204-AD437865E4E8}"/>
              </a:ext>
            </a:extLst>
          </p:cNvPr>
          <p:cNvSpPr txBox="1"/>
          <p:nvPr/>
        </p:nvSpPr>
        <p:spPr>
          <a:xfrm>
            <a:off x="11739937" y="0"/>
            <a:ext cx="452063" cy="369332"/>
          </a:xfrm>
          <a:prstGeom prst="rect">
            <a:avLst/>
          </a:prstGeom>
          <a:noFill/>
        </p:spPr>
        <p:txBody>
          <a:bodyPr wrap="square" rtlCol="0">
            <a:spAutoFit/>
          </a:bodyPr>
          <a:lstStyle/>
          <a:p>
            <a:r>
              <a:rPr lang="en-GB" dirty="0"/>
              <a:t>1</a:t>
            </a:r>
          </a:p>
        </p:txBody>
      </p:sp>
    </p:spTree>
    <p:extLst>
      <p:ext uri="{BB962C8B-B14F-4D97-AF65-F5344CB8AC3E}">
        <p14:creationId xmlns:p14="http://schemas.microsoft.com/office/powerpoint/2010/main" val="26127839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44738-6370-40D4-AEE0-FD3F92B461B6}"/>
              </a:ext>
            </a:extLst>
          </p:cNvPr>
          <p:cNvSpPr txBox="1">
            <a:spLocks/>
          </p:cNvSpPr>
          <p:nvPr/>
        </p:nvSpPr>
        <p:spPr>
          <a:xfrm>
            <a:off x="4834846" y="5460518"/>
            <a:ext cx="2891320" cy="734799"/>
          </a:xfrm>
          <a:prstGeom prst="rect">
            <a:avLst/>
          </a:prstGeom>
          <a:solidFill>
            <a:srgbClr val="40413B"/>
          </a:solidFill>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dirty="0">
                <a:solidFill>
                  <a:schemeClr val="bg1"/>
                </a:solidFill>
              </a:rPr>
              <a:t>Science</a:t>
            </a:r>
          </a:p>
        </p:txBody>
      </p:sp>
      <p:sp>
        <p:nvSpPr>
          <p:cNvPr id="3" name="TextBox 2">
            <a:extLst>
              <a:ext uri="{FF2B5EF4-FFF2-40B4-BE49-F238E27FC236}">
                <a16:creationId xmlns:a16="http://schemas.microsoft.com/office/drawing/2014/main" id="{6A740B19-BE78-4468-B14A-37C90CF41FAA}"/>
              </a:ext>
            </a:extLst>
          </p:cNvPr>
          <p:cNvSpPr txBox="1"/>
          <p:nvPr/>
        </p:nvSpPr>
        <p:spPr>
          <a:xfrm>
            <a:off x="11739937" y="0"/>
            <a:ext cx="452063" cy="369332"/>
          </a:xfrm>
          <a:prstGeom prst="rect">
            <a:avLst/>
          </a:prstGeom>
          <a:noFill/>
        </p:spPr>
        <p:txBody>
          <a:bodyPr wrap="square" rtlCol="0">
            <a:spAutoFit/>
          </a:bodyPr>
          <a:lstStyle/>
          <a:p>
            <a:r>
              <a:rPr lang="en-GB" dirty="0">
                <a:solidFill>
                  <a:schemeClr val="bg1"/>
                </a:solidFill>
              </a:rPr>
              <a:t>2</a:t>
            </a:r>
          </a:p>
        </p:txBody>
      </p:sp>
    </p:spTree>
    <p:extLst>
      <p:ext uri="{BB962C8B-B14F-4D97-AF65-F5344CB8AC3E}">
        <p14:creationId xmlns:p14="http://schemas.microsoft.com/office/powerpoint/2010/main" val="2211886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F914BE0-77AE-4BCA-AFAC-8B8680DFB645}"/>
              </a:ext>
            </a:extLst>
          </p:cNvPr>
          <p:cNvSpPr/>
          <p:nvPr/>
        </p:nvSpPr>
        <p:spPr>
          <a:xfrm>
            <a:off x="760603" y="658533"/>
            <a:ext cx="7214532" cy="931185"/>
          </a:xfrm>
          <a:prstGeom prst="roundRect">
            <a:avLst>
              <a:gd name="adj" fmla="val 50000"/>
            </a:avLst>
          </a:prstGeom>
          <a:solidFill>
            <a:srgbClr val="E5C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21" name="Title 20"/>
          <p:cNvSpPr>
            <a:spLocks noGrp="1"/>
          </p:cNvSpPr>
          <p:nvPr>
            <p:ph type="title"/>
          </p:nvPr>
        </p:nvSpPr>
        <p:spPr>
          <a:xfrm>
            <a:off x="1524001" y="628967"/>
            <a:ext cx="6619485" cy="994306"/>
          </a:xfrm>
        </p:spPr>
        <p:txBody>
          <a:bodyPr/>
          <a:lstStyle/>
          <a:p>
            <a:r>
              <a:rPr lang="en-GB" sz="3600" dirty="0">
                <a:solidFill>
                  <a:schemeClr val="bg1"/>
                </a:solidFill>
                <a:latin typeface="+mn-lt"/>
              </a:rPr>
              <a:t>When the Lights Go out</a:t>
            </a:r>
          </a:p>
        </p:txBody>
      </p:sp>
      <p:sp>
        <p:nvSpPr>
          <p:cNvPr id="9" name="Rectangle 8">
            <a:extLst>
              <a:ext uri="{FF2B5EF4-FFF2-40B4-BE49-F238E27FC236}">
                <a16:creationId xmlns:a16="http://schemas.microsoft.com/office/drawing/2014/main" id="{B54AC382-BFB8-4EBE-B712-1DFAC1EC1C02}"/>
              </a:ext>
            </a:extLst>
          </p:cNvPr>
          <p:cNvSpPr/>
          <p:nvPr/>
        </p:nvSpPr>
        <p:spPr>
          <a:xfrm>
            <a:off x="2279650" y="1869283"/>
            <a:ext cx="7632700" cy="369332"/>
          </a:xfrm>
          <a:prstGeom prst="rect">
            <a:avLst/>
          </a:prstGeom>
        </p:spPr>
        <p:txBody>
          <a:bodyPr wrap="square">
            <a:spAutoFit/>
          </a:bodyPr>
          <a:lstStyle/>
          <a:p>
            <a:r>
              <a:rPr lang="en-US" dirty="0">
                <a:solidFill>
                  <a:srgbClr val="1C1C1C"/>
                </a:solidFill>
                <a:latin typeface="Twinkl" pitchFamily="50" charset="0"/>
              </a:rPr>
              <a:t>Items that glow in the dark can be mysterious and fascinating.</a:t>
            </a:r>
          </a:p>
        </p:txBody>
      </p:sp>
      <p:grpSp>
        <p:nvGrpSpPr>
          <p:cNvPr id="33" name="Group 32">
            <a:extLst>
              <a:ext uri="{FF2B5EF4-FFF2-40B4-BE49-F238E27FC236}">
                <a16:creationId xmlns:a16="http://schemas.microsoft.com/office/drawing/2014/main" id="{5E0E48DE-13A4-4002-9E09-C5418384BC8E}"/>
              </a:ext>
            </a:extLst>
          </p:cNvPr>
          <p:cNvGrpSpPr/>
          <p:nvPr/>
        </p:nvGrpSpPr>
        <p:grpSpPr>
          <a:xfrm>
            <a:off x="2174875" y="2540795"/>
            <a:ext cx="8493124" cy="2383631"/>
            <a:chOff x="650875" y="2540794"/>
            <a:chExt cx="8493124" cy="2540794"/>
          </a:xfrm>
        </p:grpSpPr>
        <p:sp>
          <p:nvSpPr>
            <p:cNvPr id="30" name="Rectangle 29">
              <a:extLst>
                <a:ext uri="{FF2B5EF4-FFF2-40B4-BE49-F238E27FC236}">
                  <a16:creationId xmlns:a16="http://schemas.microsoft.com/office/drawing/2014/main" id="{547D0055-C5C5-4641-BBA5-282522970249}"/>
                </a:ext>
              </a:extLst>
            </p:cNvPr>
            <p:cNvSpPr/>
            <p:nvPr/>
          </p:nvSpPr>
          <p:spPr>
            <a:xfrm>
              <a:off x="650875" y="2560320"/>
              <a:ext cx="6346190" cy="2499360"/>
            </a:xfrm>
            <a:prstGeom prst="rect">
              <a:avLst/>
            </a:prstGeom>
            <a:noFill/>
            <a:ln w="38100">
              <a:solidFill>
                <a:srgbClr val="E5C8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31" name="Rectangle 30">
              <a:extLst>
                <a:ext uri="{FF2B5EF4-FFF2-40B4-BE49-F238E27FC236}">
                  <a16:creationId xmlns:a16="http://schemas.microsoft.com/office/drawing/2014/main" id="{D6BD51E7-A0D7-43FA-9E34-E13E1B0F3BA9}"/>
                </a:ext>
              </a:extLst>
            </p:cNvPr>
            <p:cNvSpPr/>
            <p:nvPr/>
          </p:nvSpPr>
          <p:spPr>
            <a:xfrm>
              <a:off x="7172324" y="2540794"/>
              <a:ext cx="1971675" cy="2540794"/>
            </a:xfrm>
            <a:prstGeom prst="rect">
              <a:avLst/>
            </a:prstGeom>
            <a:solidFill>
              <a:srgbClr val="E5C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32" name="Oval 31">
              <a:extLst>
                <a:ext uri="{FF2B5EF4-FFF2-40B4-BE49-F238E27FC236}">
                  <a16:creationId xmlns:a16="http://schemas.microsoft.com/office/drawing/2014/main" id="{5AF2191E-3BB7-4F18-87BB-EB2661F34A59}"/>
                </a:ext>
              </a:extLst>
            </p:cNvPr>
            <p:cNvSpPr/>
            <p:nvPr/>
          </p:nvSpPr>
          <p:spPr>
            <a:xfrm>
              <a:off x="5970122" y="2545885"/>
              <a:ext cx="2307103" cy="2535703"/>
            </a:xfrm>
            <a:prstGeom prst="ellipse">
              <a:avLst/>
            </a:prstGeom>
            <a:solidFill>
              <a:srgbClr val="131313"/>
            </a:solidFill>
            <a:ln w="28575">
              <a:solidFill>
                <a:srgbClr val="E5C8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grpSp>
      <p:sp>
        <p:nvSpPr>
          <p:cNvPr id="34" name="Rectangle 33">
            <a:extLst>
              <a:ext uri="{FF2B5EF4-FFF2-40B4-BE49-F238E27FC236}">
                <a16:creationId xmlns:a16="http://schemas.microsoft.com/office/drawing/2014/main" id="{F9832EDC-84AE-40A0-A73A-53693B3B7EBF}"/>
              </a:ext>
            </a:extLst>
          </p:cNvPr>
          <p:cNvSpPr/>
          <p:nvPr/>
        </p:nvSpPr>
        <p:spPr>
          <a:xfrm>
            <a:off x="2279650" y="2739419"/>
            <a:ext cx="5176372" cy="2246769"/>
          </a:xfrm>
          <a:prstGeom prst="rect">
            <a:avLst/>
          </a:prstGeom>
        </p:spPr>
        <p:txBody>
          <a:bodyPr wrap="square">
            <a:spAutoFit/>
          </a:bodyPr>
          <a:lstStyle/>
          <a:p>
            <a:r>
              <a:rPr lang="en-US" sz="2000" b="1" dirty="0">
                <a:solidFill>
                  <a:srgbClr val="1C1C1C"/>
                </a:solidFill>
                <a:latin typeface="Twinkl" pitchFamily="50" charset="0"/>
              </a:rPr>
              <a:t>Did You Know?...</a:t>
            </a:r>
          </a:p>
          <a:p>
            <a:r>
              <a:rPr lang="en-US" sz="2000" dirty="0">
                <a:solidFill>
                  <a:srgbClr val="1C1C1C"/>
                </a:solidFill>
                <a:latin typeface="Twinkl" pitchFamily="50" charset="0"/>
              </a:rPr>
              <a:t>Long before things such as glow sticks came along, some plants, fungi and animals were glowing in the dark. The production of light by a living organism is known as bioluminescence.</a:t>
            </a:r>
          </a:p>
          <a:p>
            <a:endParaRPr lang="en-US" sz="2000" b="1" dirty="0">
              <a:solidFill>
                <a:srgbClr val="1C1C1C"/>
              </a:solidFill>
              <a:latin typeface="Twinkl" pitchFamily="50" charset="0"/>
            </a:endParaRPr>
          </a:p>
        </p:txBody>
      </p:sp>
      <p:pic>
        <p:nvPicPr>
          <p:cNvPr id="37" name="Picture 36">
            <a:extLst>
              <a:ext uri="{FF2B5EF4-FFF2-40B4-BE49-F238E27FC236}">
                <a16:creationId xmlns:a16="http://schemas.microsoft.com/office/drawing/2014/main" id="{21AE6877-7A78-4029-AB8A-DCA22ABC67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08844" y="2739418"/>
            <a:ext cx="1424443" cy="1945918"/>
          </a:xfrm>
          <a:prstGeom prst="rect">
            <a:avLst/>
          </a:prstGeom>
        </p:spPr>
      </p:pic>
      <p:pic>
        <p:nvPicPr>
          <p:cNvPr id="39" name="Picture 38">
            <a:extLst>
              <a:ext uri="{FF2B5EF4-FFF2-40B4-BE49-F238E27FC236}">
                <a16:creationId xmlns:a16="http://schemas.microsoft.com/office/drawing/2014/main" id="{1718EE21-0B66-4154-87A5-76EE4E4FB6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69201" y="3020046"/>
            <a:ext cx="2103792" cy="1190004"/>
          </a:xfrm>
          <a:prstGeom prst="rect">
            <a:avLst/>
          </a:prstGeom>
        </p:spPr>
      </p:pic>
      <p:sp>
        <p:nvSpPr>
          <p:cNvPr id="13" name="TextBox 12">
            <a:extLst>
              <a:ext uri="{FF2B5EF4-FFF2-40B4-BE49-F238E27FC236}">
                <a16:creationId xmlns:a16="http://schemas.microsoft.com/office/drawing/2014/main" id="{56960589-8A4F-48A4-8B4B-861D2AAF7B02}"/>
              </a:ext>
            </a:extLst>
          </p:cNvPr>
          <p:cNvSpPr txBox="1"/>
          <p:nvPr/>
        </p:nvSpPr>
        <p:spPr>
          <a:xfrm>
            <a:off x="11739937" y="0"/>
            <a:ext cx="452063" cy="369332"/>
          </a:xfrm>
          <a:prstGeom prst="rect">
            <a:avLst/>
          </a:prstGeom>
          <a:noFill/>
        </p:spPr>
        <p:txBody>
          <a:bodyPr wrap="square" rtlCol="0">
            <a:spAutoFit/>
          </a:bodyPr>
          <a:lstStyle/>
          <a:p>
            <a:r>
              <a:rPr lang="en-GB" dirty="0">
                <a:solidFill>
                  <a:schemeClr val="bg1"/>
                </a:solidFill>
              </a:rPr>
              <a:t>2</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37"/>
                                        </p:tgtEl>
                                        <p:attrNameLst>
                                          <p:attrName>style.visibility</p:attrName>
                                        </p:attrNameLst>
                                      </p:cBhvr>
                                      <p:to>
                                        <p:strVal val="hidden"/>
                                      </p:to>
                                    </p:set>
                                  </p:childTnLst>
                                </p:cTn>
                              </p:par>
                            </p:childTnLst>
                          </p:cTn>
                        </p:par>
                        <p:par>
                          <p:cTn id="15" fill="hold">
                            <p:stCondLst>
                              <p:cond delay="0"/>
                            </p:stCondLst>
                            <p:childTnLst>
                              <p:par>
                                <p:cTn id="16" presetID="1" presetClass="entr" presetSubtype="0" fill="hold" nodeType="afterEffect">
                                  <p:stCondLst>
                                    <p:cond delay="0"/>
                                  </p:stCondLst>
                                  <p:childTnLst>
                                    <p:set>
                                      <p:cBhvr>
                                        <p:cTn id="17"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F914BE0-77AE-4BCA-AFAC-8B8680DFB645}"/>
              </a:ext>
            </a:extLst>
          </p:cNvPr>
          <p:cNvSpPr/>
          <p:nvPr/>
        </p:nvSpPr>
        <p:spPr>
          <a:xfrm>
            <a:off x="760603" y="658533"/>
            <a:ext cx="7214532" cy="931185"/>
          </a:xfrm>
          <a:prstGeom prst="roundRect">
            <a:avLst>
              <a:gd name="adj" fmla="val 50000"/>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21" name="Title 20"/>
          <p:cNvSpPr>
            <a:spLocks noGrp="1"/>
          </p:cNvSpPr>
          <p:nvPr>
            <p:ph type="title"/>
          </p:nvPr>
        </p:nvSpPr>
        <p:spPr>
          <a:xfrm>
            <a:off x="1524001" y="628967"/>
            <a:ext cx="6619485" cy="994306"/>
          </a:xfrm>
        </p:spPr>
        <p:txBody>
          <a:bodyPr/>
          <a:lstStyle/>
          <a:p>
            <a:r>
              <a:rPr lang="en-GB" sz="3600" dirty="0">
                <a:solidFill>
                  <a:schemeClr val="bg1"/>
                </a:solidFill>
                <a:latin typeface="+mn-lt"/>
              </a:rPr>
              <a:t>Let There Be Light!</a:t>
            </a:r>
          </a:p>
        </p:txBody>
      </p:sp>
      <p:sp>
        <p:nvSpPr>
          <p:cNvPr id="5" name="Rectangle 4">
            <a:extLst>
              <a:ext uri="{FF2B5EF4-FFF2-40B4-BE49-F238E27FC236}">
                <a16:creationId xmlns:a16="http://schemas.microsoft.com/office/drawing/2014/main" id="{F5F5BF79-E294-47E3-9496-CEA2D9C4984F}"/>
              </a:ext>
            </a:extLst>
          </p:cNvPr>
          <p:cNvSpPr/>
          <p:nvPr/>
        </p:nvSpPr>
        <p:spPr>
          <a:xfrm>
            <a:off x="2063750" y="3037744"/>
            <a:ext cx="8064500" cy="1112133"/>
          </a:xfrm>
          <a:prstGeom prst="rect">
            <a:avLst/>
          </a:prstGeom>
          <a:noFill/>
          <a:ln w="28575">
            <a:solidFill>
              <a:srgbClr val="E5C8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9" name="Rectangle 8">
            <a:extLst>
              <a:ext uri="{FF2B5EF4-FFF2-40B4-BE49-F238E27FC236}">
                <a16:creationId xmlns:a16="http://schemas.microsoft.com/office/drawing/2014/main" id="{B54AC382-BFB8-4EBE-B712-1DFAC1EC1C02}"/>
              </a:ext>
            </a:extLst>
          </p:cNvPr>
          <p:cNvSpPr/>
          <p:nvPr/>
        </p:nvSpPr>
        <p:spPr>
          <a:xfrm>
            <a:off x="2279650" y="1581182"/>
            <a:ext cx="7632700" cy="1421928"/>
          </a:xfrm>
          <a:prstGeom prst="rect">
            <a:avLst/>
          </a:prstGeom>
        </p:spPr>
        <p:txBody>
          <a:bodyPr wrap="square">
            <a:spAutoFit/>
          </a:bodyPr>
          <a:lstStyle/>
          <a:p>
            <a:pPr>
              <a:lnSpc>
                <a:spcPct val="120000"/>
              </a:lnSpc>
            </a:pPr>
            <a:r>
              <a:rPr lang="en-GB" dirty="0">
                <a:solidFill>
                  <a:srgbClr val="1C1C1C"/>
                </a:solidFill>
                <a:latin typeface="Twinkl"/>
              </a:rPr>
              <a:t>Biologist William Beebe helped discover many marine species in the deep sea that glowed. </a:t>
            </a:r>
            <a:r>
              <a:rPr lang="en-US" dirty="0">
                <a:solidFill>
                  <a:srgbClr val="1C1C1C"/>
                </a:solidFill>
                <a:latin typeface="Twinkl" pitchFamily="50" charset="0"/>
              </a:rPr>
              <a:t>These organisms had glowing spots in certain helpful places or glowing patterns on their bodies. Some glowing organisms that are found in the water include;</a:t>
            </a:r>
          </a:p>
        </p:txBody>
      </p:sp>
      <p:sp>
        <p:nvSpPr>
          <p:cNvPr id="3" name="TextBox 2">
            <a:extLst>
              <a:ext uri="{FF2B5EF4-FFF2-40B4-BE49-F238E27FC236}">
                <a16:creationId xmlns:a16="http://schemas.microsoft.com/office/drawing/2014/main" id="{07B030AE-BFAA-4EB8-956D-FC35369CD39A}"/>
              </a:ext>
            </a:extLst>
          </p:cNvPr>
          <p:cNvSpPr txBox="1"/>
          <p:nvPr/>
        </p:nvSpPr>
        <p:spPr>
          <a:xfrm>
            <a:off x="2279650" y="3097768"/>
            <a:ext cx="1314450" cy="369332"/>
          </a:xfrm>
          <a:prstGeom prst="rect">
            <a:avLst/>
          </a:prstGeom>
          <a:noFill/>
        </p:spPr>
        <p:txBody>
          <a:bodyPr wrap="square" rtlCol="0">
            <a:spAutoFit/>
          </a:bodyPr>
          <a:lstStyle/>
          <a:p>
            <a:r>
              <a:rPr lang="en-GB" b="1" dirty="0">
                <a:solidFill>
                  <a:srgbClr val="1C1C1C"/>
                </a:solidFill>
                <a:latin typeface="Twinkl"/>
              </a:rPr>
              <a:t>Anglerfish</a:t>
            </a:r>
          </a:p>
        </p:txBody>
      </p:sp>
      <p:sp>
        <p:nvSpPr>
          <p:cNvPr id="10" name="TextBox 9">
            <a:extLst>
              <a:ext uri="{FF2B5EF4-FFF2-40B4-BE49-F238E27FC236}">
                <a16:creationId xmlns:a16="http://schemas.microsoft.com/office/drawing/2014/main" id="{85315D3C-2A6A-42F8-B863-F05C53819A3E}"/>
              </a:ext>
            </a:extLst>
          </p:cNvPr>
          <p:cNvSpPr txBox="1"/>
          <p:nvPr/>
        </p:nvSpPr>
        <p:spPr>
          <a:xfrm>
            <a:off x="3514726" y="3085626"/>
            <a:ext cx="2025650" cy="369332"/>
          </a:xfrm>
          <a:prstGeom prst="rect">
            <a:avLst/>
          </a:prstGeom>
          <a:noFill/>
        </p:spPr>
        <p:txBody>
          <a:bodyPr wrap="square" rtlCol="0">
            <a:spAutoFit/>
          </a:bodyPr>
          <a:lstStyle/>
          <a:p>
            <a:pPr algn="ctr"/>
            <a:r>
              <a:rPr lang="en-GB" b="1" dirty="0">
                <a:solidFill>
                  <a:srgbClr val="1C1C1C"/>
                </a:solidFill>
                <a:latin typeface="Twinkl"/>
              </a:rPr>
              <a:t>Crystal jellyfish</a:t>
            </a:r>
          </a:p>
        </p:txBody>
      </p:sp>
      <p:sp>
        <p:nvSpPr>
          <p:cNvPr id="11" name="TextBox 10">
            <a:extLst>
              <a:ext uri="{FF2B5EF4-FFF2-40B4-BE49-F238E27FC236}">
                <a16:creationId xmlns:a16="http://schemas.microsoft.com/office/drawing/2014/main" id="{2F85151F-7ED2-49CB-B860-04269AC69A2C}"/>
              </a:ext>
            </a:extLst>
          </p:cNvPr>
          <p:cNvSpPr txBox="1"/>
          <p:nvPr/>
        </p:nvSpPr>
        <p:spPr>
          <a:xfrm>
            <a:off x="5289552" y="3080866"/>
            <a:ext cx="3555998" cy="369332"/>
          </a:xfrm>
          <a:prstGeom prst="rect">
            <a:avLst/>
          </a:prstGeom>
          <a:noFill/>
        </p:spPr>
        <p:txBody>
          <a:bodyPr wrap="square" rtlCol="0">
            <a:spAutoFit/>
          </a:bodyPr>
          <a:lstStyle/>
          <a:p>
            <a:pPr algn="ctr"/>
            <a:r>
              <a:rPr lang="en-GB" b="1" dirty="0" err="1">
                <a:solidFill>
                  <a:srgbClr val="1C1C1C"/>
                </a:solidFill>
                <a:latin typeface="Twinkl"/>
              </a:rPr>
              <a:t>Bathocyroe</a:t>
            </a:r>
            <a:r>
              <a:rPr lang="en-GB" b="1" dirty="0">
                <a:solidFill>
                  <a:srgbClr val="1C1C1C"/>
                </a:solidFill>
                <a:latin typeface="Twinkl"/>
              </a:rPr>
              <a:t> </a:t>
            </a:r>
            <a:r>
              <a:rPr lang="en-GB" b="1" dirty="0" err="1">
                <a:solidFill>
                  <a:srgbClr val="1C1C1C"/>
                </a:solidFill>
                <a:latin typeface="Twinkl"/>
              </a:rPr>
              <a:t>fosteri</a:t>
            </a:r>
            <a:r>
              <a:rPr lang="en-GB" b="1" dirty="0">
                <a:solidFill>
                  <a:srgbClr val="1C1C1C"/>
                </a:solidFill>
                <a:latin typeface="Twinkl"/>
              </a:rPr>
              <a:t> (jellyfish)</a:t>
            </a:r>
          </a:p>
        </p:txBody>
      </p:sp>
      <p:sp>
        <p:nvSpPr>
          <p:cNvPr id="12" name="TextBox 11">
            <a:extLst>
              <a:ext uri="{FF2B5EF4-FFF2-40B4-BE49-F238E27FC236}">
                <a16:creationId xmlns:a16="http://schemas.microsoft.com/office/drawing/2014/main" id="{57B4168B-6A88-4F29-88E1-250AD9BE6A33}"/>
              </a:ext>
            </a:extLst>
          </p:cNvPr>
          <p:cNvSpPr txBox="1"/>
          <p:nvPr/>
        </p:nvSpPr>
        <p:spPr>
          <a:xfrm>
            <a:off x="2111375" y="3674901"/>
            <a:ext cx="1949450" cy="369332"/>
          </a:xfrm>
          <a:prstGeom prst="rect">
            <a:avLst/>
          </a:prstGeom>
          <a:noFill/>
        </p:spPr>
        <p:txBody>
          <a:bodyPr wrap="square" rtlCol="0">
            <a:spAutoFit/>
          </a:bodyPr>
          <a:lstStyle/>
          <a:p>
            <a:pPr algn="ctr"/>
            <a:r>
              <a:rPr lang="en-GB" b="1" dirty="0">
                <a:solidFill>
                  <a:srgbClr val="1C1C1C"/>
                </a:solidFill>
                <a:latin typeface="Twinkl"/>
              </a:rPr>
              <a:t>Moon jellyfish</a:t>
            </a:r>
          </a:p>
        </p:txBody>
      </p:sp>
      <p:sp>
        <p:nvSpPr>
          <p:cNvPr id="13" name="TextBox 12">
            <a:extLst>
              <a:ext uri="{FF2B5EF4-FFF2-40B4-BE49-F238E27FC236}">
                <a16:creationId xmlns:a16="http://schemas.microsoft.com/office/drawing/2014/main" id="{364F5C24-8311-491E-B786-262E71373B86}"/>
              </a:ext>
            </a:extLst>
          </p:cNvPr>
          <p:cNvSpPr txBox="1"/>
          <p:nvPr/>
        </p:nvSpPr>
        <p:spPr>
          <a:xfrm>
            <a:off x="3905251" y="3674901"/>
            <a:ext cx="1949450" cy="369332"/>
          </a:xfrm>
          <a:prstGeom prst="rect">
            <a:avLst/>
          </a:prstGeom>
          <a:noFill/>
        </p:spPr>
        <p:txBody>
          <a:bodyPr wrap="square" rtlCol="0">
            <a:spAutoFit/>
          </a:bodyPr>
          <a:lstStyle/>
          <a:p>
            <a:pPr algn="ctr"/>
            <a:r>
              <a:rPr lang="en-GB" b="1" dirty="0" err="1">
                <a:solidFill>
                  <a:srgbClr val="1C1C1C"/>
                </a:solidFill>
                <a:latin typeface="Twinkl"/>
              </a:rPr>
              <a:t>Atolla</a:t>
            </a:r>
            <a:r>
              <a:rPr lang="en-GB" b="1" dirty="0">
                <a:solidFill>
                  <a:srgbClr val="1C1C1C"/>
                </a:solidFill>
                <a:latin typeface="Twinkl"/>
              </a:rPr>
              <a:t> jellyfish</a:t>
            </a:r>
          </a:p>
        </p:txBody>
      </p:sp>
      <p:sp>
        <p:nvSpPr>
          <p:cNvPr id="14" name="TextBox 13">
            <a:extLst>
              <a:ext uri="{FF2B5EF4-FFF2-40B4-BE49-F238E27FC236}">
                <a16:creationId xmlns:a16="http://schemas.microsoft.com/office/drawing/2014/main" id="{794B75B6-8501-46FE-BC1B-AB3CC59166EA}"/>
              </a:ext>
            </a:extLst>
          </p:cNvPr>
          <p:cNvSpPr txBox="1"/>
          <p:nvPr/>
        </p:nvSpPr>
        <p:spPr>
          <a:xfrm>
            <a:off x="5835651" y="3674901"/>
            <a:ext cx="2155434" cy="369332"/>
          </a:xfrm>
          <a:prstGeom prst="rect">
            <a:avLst/>
          </a:prstGeom>
          <a:noFill/>
        </p:spPr>
        <p:txBody>
          <a:bodyPr wrap="square" rtlCol="0">
            <a:spAutoFit/>
          </a:bodyPr>
          <a:lstStyle/>
          <a:p>
            <a:pPr algn="ctr"/>
            <a:r>
              <a:rPr lang="en-GB" b="1" dirty="0" err="1">
                <a:solidFill>
                  <a:srgbClr val="1C1C1C"/>
                </a:solidFill>
                <a:latin typeface="Twinkl"/>
              </a:rPr>
              <a:t>Clusterwink</a:t>
            </a:r>
            <a:r>
              <a:rPr lang="en-GB" b="1" dirty="0">
                <a:solidFill>
                  <a:srgbClr val="1C1C1C"/>
                </a:solidFill>
                <a:latin typeface="Twinkl"/>
              </a:rPr>
              <a:t> snail</a:t>
            </a:r>
          </a:p>
        </p:txBody>
      </p:sp>
      <p:sp>
        <p:nvSpPr>
          <p:cNvPr id="15" name="TextBox 14">
            <a:extLst>
              <a:ext uri="{FF2B5EF4-FFF2-40B4-BE49-F238E27FC236}">
                <a16:creationId xmlns:a16="http://schemas.microsoft.com/office/drawing/2014/main" id="{FCFF14DB-846F-4B9C-B50C-25788323E6EB}"/>
              </a:ext>
            </a:extLst>
          </p:cNvPr>
          <p:cNvSpPr txBox="1"/>
          <p:nvPr/>
        </p:nvSpPr>
        <p:spPr>
          <a:xfrm>
            <a:off x="8019660" y="3674901"/>
            <a:ext cx="2155434" cy="369332"/>
          </a:xfrm>
          <a:prstGeom prst="rect">
            <a:avLst/>
          </a:prstGeom>
          <a:noFill/>
        </p:spPr>
        <p:txBody>
          <a:bodyPr wrap="square" rtlCol="0">
            <a:spAutoFit/>
          </a:bodyPr>
          <a:lstStyle/>
          <a:p>
            <a:pPr algn="ctr"/>
            <a:r>
              <a:rPr lang="en-GB" b="1" dirty="0">
                <a:solidFill>
                  <a:srgbClr val="1C1C1C"/>
                </a:solidFill>
                <a:latin typeface="Twinkl"/>
              </a:rPr>
              <a:t>Black dragonfish</a:t>
            </a:r>
          </a:p>
        </p:txBody>
      </p:sp>
      <p:sp>
        <p:nvSpPr>
          <p:cNvPr id="16" name="TextBox 15">
            <a:extLst>
              <a:ext uri="{FF2B5EF4-FFF2-40B4-BE49-F238E27FC236}">
                <a16:creationId xmlns:a16="http://schemas.microsoft.com/office/drawing/2014/main" id="{E34FD8D8-C902-45BB-9E4F-BE70ADB62699}"/>
              </a:ext>
            </a:extLst>
          </p:cNvPr>
          <p:cNvSpPr txBox="1"/>
          <p:nvPr/>
        </p:nvSpPr>
        <p:spPr>
          <a:xfrm>
            <a:off x="8579242" y="3093955"/>
            <a:ext cx="1549008" cy="369332"/>
          </a:xfrm>
          <a:prstGeom prst="rect">
            <a:avLst/>
          </a:prstGeom>
          <a:noFill/>
        </p:spPr>
        <p:txBody>
          <a:bodyPr wrap="square" rtlCol="0">
            <a:spAutoFit/>
          </a:bodyPr>
          <a:lstStyle/>
          <a:p>
            <a:pPr algn="ctr"/>
            <a:r>
              <a:rPr lang="en-GB" b="1" dirty="0" err="1">
                <a:solidFill>
                  <a:srgbClr val="1C1C1C"/>
                </a:solidFill>
                <a:latin typeface="Twinkl"/>
              </a:rPr>
              <a:t>Tomopteris</a:t>
            </a:r>
            <a:endParaRPr lang="en-GB" b="1" dirty="0">
              <a:solidFill>
                <a:srgbClr val="1C1C1C"/>
              </a:solidFill>
              <a:latin typeface="Twinkl"/>
            </a:endParaRPr>
          </a:p>
        </p:txBody>
      </p:sp>
      <p:sp>
        <p:nvSpPr>
          <p:cNvPr id="4" name="Rectangle 3">
            <a:extLst>
              <a:ext uri="{FF2B5EF4-FFF2-40B4-BE49-F238E27FC236}">
                <a16:creationId xmlns:a16="http://schemas.microsoft.com/office/drawing/2014/main" id="{46C901CD-D414-435B-9D8A-B0444F213775}"/>
              </a:ext>
            </a:extLst>
          </p:cNvPr>
          <p:cNvSpPr/>
          <p:nvPr/>
        </p:nvSpPr>
        <p:spPr>
          <a:xfrm>
            <a:off x="885326" y="4199261"/>
            <a:ext cx="4648701" cy="726609"/>
          </a:xfrm>
          <a:prstGeom prst="rect">
            <a:avLst/>
          </a:prstGeom>
        </p:spPr>
        <p:txBody>
          <a:bodyPr wrap="square">
            <a:spAutoFit/>
          </a:bodyPr>
          <a:lstStyle/>
          <a:p>
            <a:pPr>
              <a:lnSpc>
                <a:spcPct val="120000"/>
              </a:lnSpc>
            </a:pPr>
            <a:r>
              <a:rPr lang="en-US" dirty="0">
                <a:solidFill>
                  <a:srgbClr val="1C1C1C"/>
                </a:solidFill>
                <a:latin typeface="Twinkl" pitchFamily="50" charset="0"/>
              </a:rPr>
              <a:t>Other glowing organisms can include certain types of;</a:t>
            </a:r>
          </a:p>
        </p:txBody>
      </p:sp>
      <p:sp>
        <p:nvSpPr>
          <p:cNvPr id="18" name="TextBox 17">
            <a:extLst>
              <a:ext uri="{FF2B5EF4-FFF2-40B4-BE49-F238E27FC236}">
                <a16:creationId xmlns:a16="http://schemas.microsoft.com/office/drawing/2014/main" id="{65F51C4D-6209-457D-9AFD-A9AC1C54711C}"/>
              </a:ext>
            </a:extLst>
          </p:cNvPr>
          <p:cNvSpPr txBox="1"/>
          <p:nvPr/>
        </p:nvSpPr>
        <p:spPr>
          <a:xfrm>
            <a:off x="2740027" y="4639571"/>
            <a:ext cx="2549525" cy="1754326"/>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rgbClr val="1C1C1C"/>
                </a:solidFill>
                <a:latin typeface="Twinkl"/>
              </a:rPr>
              <a:t>Small invertebrates</a:t>
            </a:r>
          </a:p>
          <a:p>
            <a:pPr marL="285750" indent="-285750">
              <a:buFont typeface="Arial" panose="020B0604020202020204" pitchFamily="34" charset="0"/>
              <a:buChar char="•"/>
            </a:pPr>
            <a:r>
              <a:rPr lang="en-GB" b="1" dirty="0">
                <a:solidFill>
                  <a:srgbClr val="1C1C1C"/>
                </a:solidFill>
                <a:latin typeface="Twinkl"/>
              </a:rPr>
              <a:t>Fungi</a:t>
            </a:r>
          </a:p>
          <a:p>
            <a:pPr marL="285750" indent="-285750">
              <a:buFont typeface="Arial" panose="020B0604020202020204" pitchFamily="34" charset="0"/>
              <a:buChar char="•"/>
            </a:pPr>
            <a:r>
              <a:rPr lang="en-GB" b="1" dirty="0">
                <a:solidFill>
                  <a:srgbClr val="1C1C1C"/>
                </a:solidFill>
                <a:latin typeface="Twinkl"/>
              </a:rPr>
              <a:t>Flies</a:t>
            </a:r>
          </a:p>
          <a:p>
            <a:pPr marL="285750" indent="-285750">
              <a:buFont typeface="Arial" panose="020B0604020202020204" pitchFamily="34" charset="0"/>
              <a:buChar char="•"/>
            </a:pPr>
            <a:r>
              <a:rPr lang="en-GB" b="1" dirty="0">
                <a:solidFill>
                  <a:srgbClr val="1C1C1C"/>
                </a:solidFill>
                <a:latin typeface="Twinkl"/>
              </a:rPr>
              <a:t>Worms</a:t>
            </a:r>
          </a:p>
          <a:p>
            <a:pPr marL="285750" indent="-285750">
              <a:buFont typeface="Arial" panose="020B0604020202020204" pitchFamily="34" charset="0"/>
              <a:buChar char="•"/>
            </a:pPr>
            <a:r>
              <a:rPr lang="en-GB" b="1" dirty="0">
                <a:solidFill>
                  <a:srgbClr val="1C1C1C"/>
                </a:solidFill>
                <a:latin typeface="Twinkl"/>
              </a:rPr>
              <a:t>Snails</a:t>
            </a:r>
          </a:p>
        </p:txBody>
      </p:sp>
      <p:grpSp>
        <p:nvGrpSpPr>
          <p:cNvPr id="17" name="Group 16">
            <a:extLst>
              <a:ext uri="{FF2B5EF4-FFF2-40B4-BE49-F238E27FC236}">
                <a16:creationId xmlns:a16="http://schemas.microsoft.com/office/drawing/2014/main" id="{B4383DD6-9870-42FE-9BBD-ADFD7F7FF543}"/>
              </a:ext>
            </a:extLst>
          </p:cNvPr>
          <p:cNvGrpSpPr/>
          <p:nvPr/>
        </p:nvGrpSpPr>
        <p:grpSpPr>
          <a:xfrm>
            <a:off x="4879976" y="4411855"/>
            <a:ext cx="6426698" cy="1855895"/>
            <a:chOff x="3306931" y="4411854"/>
            <a:chExt cx="7542093" cy="1855895"/>
          </a:xfrm>
        </p:grpSpPr>
        <p:sp>
          <p:nvSpPr>
            <p:cNvPr id="20" name="Rectangle: Rounded Corners 19">
              <a:extLst>
                <a:ext uri="{FF2B5EF4-FFF2-40B4-BE49-F238E27FC236}">
                  <a16:creationId xmlns:a16="http://schemas.microsoft.com/office/drawing/2014/main" id="{7489ACA2-D378-468E-8EBE-E0ED9880B491}"/>
                </a:ext>
              </a:extLst>
            </p:cNvPr>
            <p:cNvSpPr/>
            <p:nvPr/>
          </p:nvSpPr>
          <p:spPr>
            <a:xfrm>
              <a:off x="3306931" y="4411854"/>
              <a:ext cx="7542093" cy="1855895"/>
            </a:xfrm>
            <a:prstGeom prst="roundRect">
              <a:avLst>
                <a:gd name="adj" fmla="val 50000"/>
              </a:avLst>
            </a:prstGeom>
            <a:solidFill>
              <a:srgbClr val="E5C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8" name="Rectangle 7">
              <a:extLst>
                <a:ext uri="{FF2B5EF4-FFF2-40B4-BE49-F238E27FC236}">
                  <a16:creationId xmlns:a16="http://schemas.microsoft.com/office/drawing/2014/main" id="{5CEC8D4B-A771-4412-BC04-B1C79FFB9A8C}"/>
                </a:ext>
              </a:extLst>
            </p:cNvPr>
            <p:cNvSpPr/>
            <p:nvPr/>
          </p:nvSpPr>
          <p:spPr>
            <a:xfrm>
              <a:off x="4210050" y="4787034"/>
              <a:ext cx="5012277" cy="394210"/>
            </a:xfrm>
            <a:prstGeom prst="rect">
              <a:avLst/>
            </a:prstGeom>
          </p:spPr>
          <p:txBody>
            <a:bodyPr wrap="square">
              <a:spAutoFit/>
            </a:bodyPr>
            <a:lstStyle/>
            <a:p>
              <a:pPr>
                <a:lnSpc>
                  <a:spcPct val="120000"/>
                </a:lnSpc>
              </a:pPr>
              <a:endParaRPr lang="en-US" b="1" cap="all" dirty="0">
                <a:solidFill>
                  <a:srgbClr val="1C1C1C"/>
                </a:solidFill>
                <a:latin typeface="Twinkl" pitchFamily="50" charset="0"/>
              </a:endParaRPr>
            </a:p>
          </p:txBody>
        </p:sp>
      </p:grpSp>
      <p:sp>
        <p:nvSpPr>
          <p:cNvPr id="6" name="TextBox 5">
            <a:extLst>
              <a:ext uri="{FF2B5EF4-FFF2-40B4-BE49-F238E27FC236}">
                <a16:creationId xmlns:a16="http://schemas.microsoft.com/office/drawing/2014/main" id="{8D433D75-51F1-43AB-8AAE-72A804ED8127}"/>
              </a:ext>
            </a:extLst>
          </p:cNvPr>
          <p:cNvSpPr txBox="1"/>
          <p:nvPr/>
        </p:nvSpPr>
        <p:spPr>
          <a:xfrm>
            <a:off x="5107110" y="4587683"/>
            <a:ext cx="6019802" cy="1569660"/>
          </a:xfrm>
          <a:prstGeom prst="rect">
            <a:avLst/>
          </a:prstGeom>
          <a:noFill/>
        </p:spPr>
        <p:txBody>
          <a:bodyPr wrap="square" rtlCol="0">
            <a:spAutoFit/>
          </a:bodyPr>
          <a:lstStyle/>
          <a:p>
            <a:pPr algn="ctr"/>
            <a:r>
              <a:rPr lang="en-GB" sz="2400" dirty="0"/>
              <a:t>Why do YOU think some of these creatures can create their own light? </a:t>
            </a:r>
          </a:p>
          <a:p>
            <a:pPr algn="ctr"/>
            <a:r>
              <a:rPr lang="en-GB" sz="2400" dirty="0"/>
              <a:t>What do you think their habitats might be like?</a:t>
            </a:r>
          </a:p>
        </p:txBody>
      </p:sp>
      <p:sp>
        <p:nvSpPr>
          <p:cNvPr id="22" name="TextBox 21">
            <a:extLst>
              <a:ext uri="{FF2B5EF4-FFF2-40B4-BE49-F238E27FC236}">
                <a16:creationId xmlns:a16="http://schemas.microsoft.com/office/drawing/2014/main" id="{EB1310C8-2F3C-4968-AA50-C1479A2E059A}"/>
              </a:ext>
            </a:extLst>
          </p:cNvPr>
          <p:cNvSpPr txBox="1"/>
          <p:nvPr/>
        </p:nvSpPr>
        <p:spPr>
          <a:xfrm>
            <a:off x="11739937" y="0"/>
            <a:ext cx="452063" cy="369332"/>
          </a:xfrm>
          <a:prstGeom prst="rect">
            <a:avLst/>
          </a:prstGeom>
          <a:noFill/>
        </p:spPr>
        <p:txBody>
          <a:bodyPr wrap="square" rtlCol="0">
            <a:spAutoFit/>
          </a:bodyPr>
          <a:lstStyle/>
          <a:p>
            <a:r>
              <a:rPr lang="en-GB" dirty="0">
                <a:solidFill>
                  <a:schemeClr val="bg1"/>
                </a:solidFill>
              </a:rPr>
              <a:t>2</a:t>
            </a:r>
          </a:p>
        </p:txBody>
      </p:sp>
    </p:spTree>
    <p:extLst>
      <p:ext uri="{BB962C8B-B14F-4D97-AF65-F5344CB8AC3E}">
        <p14:creationId xmlns:p14="http://schemas.microsoft.com/office/powerpoint/2010/main" val="3261828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1+#ppt_w/2"/>
                                          </p:val>
                                        </p:tav>
                                        <p:tav tm="100000">
                                          <p:val>
                                            <p:strVal val="#ppt_x"/>
                                          </p:val>
                                        </p:tav>
                                      </p:tavLst>
                                    </p:anim>
                                    <p:anim calcmode="lin" valueType="num">
                                      <p:cBhvr additive="base">
                                        <p:cTn id="16"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F914BE0-77AE-4BCA-AFAC-8B8680DFB645}"/>
              </a:ext>
            </a:extLst>
          </p:cNvPr>
          <p:cNvSpPr/>
          <p:nvPr/>
        </p:nvSpPr>
        <p:spPr>
          <a:xfrm>
            <a:off x="760604" y="658533"/>
            <a:ext cx="5335397" cy="931185"/>
          </a:xfrm>
          <a:prstGeom prst="roundRect">
            <a:avLst>
              <a:gd name="adj" fmla="val 50000"/>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sp>
        <p:nvSpPr>
          <p:cNvPr id="21" name="Title 20"/>
          <p:cNvSpPr>
            <a:spLocks noGrp="1"/>
          </p:cNvSpPr>
          <p:nvPr>
            <p:ph type="title"/>
          </p:nvPr>
        </p:nvSpPr>
        <p:spPr>
          <a:xfrm>
            <a:off x="1524002" y="628967"/>
            <a:ext cx="4133849" cy="994306"/>
          </a:xfrm>
        </p:spPr>
        <p:txBody>
          <a:bodyPr/>
          <a:lstStyle/>
          <a:p>
            <a:r>
              <a:rPr lang="en-GB" sz="3600" dirty="0">
                <a:solidFill>
                  <a:schemeClr val="bg1"/>
                </a:solidFill>
                <a:latin typeface="+mn-lt"/>
              </a:rPr>
              <a:t>Why?</a:t>
            </a:r>
          </a:p>
        </p:txBody>
      </p:sp>
      <p:sp>
        <p:nvSpPr>
          <p:cNvPr id="9" name="Rectangle 8">
            <a:extLst>
              <a:ext uri="{FF2B5EF4-FFF2-40B4-BE49-F238E27FC236}">
                <a16:creationId xmlns:a16="http://schemas.microsoft.com/office/drawing/2014/main" id="{B54AC382-BFB8-4EBE-B712-1DFAC1EC1C02}"/>
              </a:ext>
            </a:extLst>
          </p:cNvPr>
          <p:cNvSpPr/>
          <p:nvPr/>
        </p:nvSpPr>
        <p:spPr>
          <a:xfrm>
            <a:off x="2279650" y="1788763"/>
            <a:ext cx="5949950" cy="923330"/>
          </a:xfrm>
          <a:prstGeom prst="rect">
            <a:avLst/>
          </a:prstGeom>
        </p:spPr>
        <p:txBody>
          <a:bodyPr wrap="square">
            <a:spAutoFit/>
          </a:bodyPr>
          <a:lstStyle/>
          <a:p>
            <a:r>
              <a:rPr lang="en-US" dirty="0">
                <a:solidFill>
                  <a:srgbClr val="1C1C1C"/>
                </a:solidFill>
                <a:latin typeface="Twinkl" pitchFamily="50" charset="0"/>
              </a:rPr>
              <a:t>It is thought that bioluminescence is used by organisms to lure prey, communicate, deal with a build-up of harmful chemicals and protect against predators.</a:t>
            </a:r>
          </a:p>
        </p:txBody>
      </p:sp>
      <p:sp>
        <p:nvSpPr>
          <p:cNvPr id="3" name="Rectangle 2">
            <a:extLst>
              <a:ext uri="{FF2B5EF4-FFF2-40B4-BE49-F238E27FC236}">
                <a16:creationId xmlns:a16="http://schemas.microsoft.com/office/drawing/2014/main" id="{C23864A2-71E0-41E6-ACC8-6ADC8CA8D348}"/>
              </a:ext>
            </a:extLst>
          </p:cNvPr>
          <p:cNvSpPr/>
          <p:nvPr/>
        </p:nvSpPr>
        <p:spPr>
          <a:xfrm>
            <a:off x="2279650" y="2911139"/>
            <a:ext cx="7632699" cy="1477328"/>
          </a:xfrm>
          <a:prstGeom prst="rect">
            <a:avLst/>
          </a:prstGeom>
        </p:spPr>
        <p:txBody>
          <a:bodyPr wrap="square">
            <a:spAutoFit/>
          </a:bodyPr>
          <a:lstStyle/>
          <a:p>
            <a:r>
              <a:rPr lang="en-US" b="1" dirty="0">
                <a:solidFill>
                  <a:srgbClr val="1C1C1C"/>
                </a:solidFill>
                <a:latin typeface="Twinkl" pitchFamily="50" charset="0"/>
              </a:rPr>
              <a:t>Answers Coming to Light</a:t>
            </a:r>
          </a:p>
          <a:p>
            <a:r>
              <a:rPr lang="en-US" dirty="0">
                <a:solidFill>
                  <a:srgbClr val="1C1C1C"/>
                </a:solidFill>
                <a:latin typeface="Twinkl" pitchFamily="50" charset="0"/>
              </a:rPr>
              <a:t>We still do not know why many organisms use bioluminescence. Research is being done by scientists to discover why some living things want or need to create their own light. </a:t>
            </a:r>
            <a:r>
              <a:rPr lang="en-GB" dirty="0">
                <a:solidFill>
                  <a:srgbClr val="1C1C1C"/>
                </a:solidFill>
                <a:latin typeface="Twinkl"/>
              </a:rPr>
              <a:t>They are trying to answer questions like;</a:t>
            </a:r>
            <a:endParaRPr lang="en-US" dirty="0">
              <a:solidFill>
                <a:srgbClr val="1C1C1C"/>
              </a:solidFill>
              <a:latin typeface="Twinkl" pitchFamily="50" charset="0"/>
            </a:endParaRPr>
          </a:p>
        </p:txBody>
      </p:sp>
      <p:sp>
        <p:nvSpPr>
          <p:cNvPr id="4" name="Rectangle 3">
            <a:extLst>
              <a:ext uri="{FF2B5EF4-FFF2-40B4-BE49-F238E27FC236}">
                <a16:creationId xmlns:a16="http://schemas.microsoft.com/office/drawing/2014/main" id="{733841DE-6EE2-419E-8319-1ECFBB18AA47}"/>
              </a:ext>
            </a:extLst>
          </p:cNvPr>
          <p:cNvSpPr/>
          <p:nvPr/>
        </p:nvSpPr>
        <p:spPr>
          <a:xfrm>
            <a:off x="2279650" y="4388467"/>
            <a:ext cx="7632698" cy="1754326"/>
          </a:xfrm>
          <a:prstGeom prst="rect">
            <a:avLst/>
          </a:prstGeom>
        </p:spPr>
        <p:txBody>
          <a:bodyPr wrap="square">
            <a:spAutoFit/>
          </a:bodyPr>
          <a:lstStyle/>
          <a:p>
            <a:pPr marL="285750" indent="-285750">
              <a:buFont typeface="Arial" panose="020B0604020202020204" pitchFamily="34" charset="0"/>
              <a:buChar char="•"/>
            </a:pPr>
            <a:r>
              <a:rPr lang="en-US" dirty="0">
                <a:solidFill>
                  <a:srgbClr val="1C1C1C"/>
                </a:solidFill>
                <a:latin typeface="Twinkl" pitchFamily="50" charset="0"/>
              </a:rPr>
              <a:t>Why would a fungi use light?</a:t>
            </a:r>
          </a:p>
          <a:p>
            <a:pPr marL="285750" indent="-285750">
              <a:buFont typeface="Arial" panose="020B0604020202020204" pitchFamily="34" charset="0"/>
              <a:buChar char="•"/>
            </a:pPr>
            <a:r>
              <a:rPr lang="en-US" dirty="0">
                <a:solidFill>
                  <a:srgbClr val="1C1C1C"/>
                </a:solidFill>
                <a:latin typeface="Twinkl" pitchFamily="50" charset="0"/>
              </a:rPr>
              <a:t>What use is light to a worm living in the dark soil?</a:t>
            </a:r>
          </a:p>
          <a:p>
            <a:r>
              <a:rPr lang="en-US" dirty="0">
                <a:solidFill>
                  <a:srgbClr val="1C1C1C"/>
                </a:solidFill>
                <a:latin typeface="Twinkl" pitchFamily="50" charset="0"/>
              </a:rPr>
              <a:t>How is the light helpful to the organism creating it and other organisms?</a:t>
            </a:r>
          </a:p>
          <a:p>
            <a:r>
              <a:rPr lang="en-GB">
                <a:solidFill>
                  <a:srgbClr val="1C1C1C"/>
                </a:solidFill>
                <a:latin typeface="Twinkl"/>
              </a:rPr>
              <a:t>The search is on to find more living things that can create their own light. </a:t>
            </a:r>
            <a:r>
              <a:rPr lang="en-US">
                <a:solidFill>
                  <a:srgbClr val="1C1C1C"/>
                </a:solidFill>
                <a:latin typeface="Twinkl" pitchFamily="50" charset="0"/>
              </a:rPr>
              <a:t>However</a:t>
            </a:r>
            <a:r>
              <a:rPr lang="en-US" dirty="0">
                <a:solidFill>
                  <a:srgbClr val="1C1C1C"/>
                </a:solidFill>
                <a:latin typeface="Twinkl" pitchFamily="50" charset="0"/>
              </a:rPr>
              <a:t>, discovering them is a real challenge as they can only be seen in the dark.</a:t>
            </a:r>
          </a:p>
        </p:txBody>
      </p:sp>
      <p:sp>
        <p:nvSpPr>
          <p:cNvPr id="5" name="Rectangle 4">
            <a:extLst>
              <a:ext uri="{FF2B5EF4-FFF2-40B4-BE49-F238E27FC236}">
                <a16:creationId xmlns:a16="http://schemas.microsoft.com/office/drawing/2014/main" id="{1C8BBDAB-D27C-4E9A-BFFD-496E585B1DBC}"/>
              </a:ext>
            </a:extLst>
          </p:cNvPr>
          <p:cNvSpPr/>
          <p:nvPr/>
        </p:nvSpPr>
        <p:spPr>
          <a:xfrm>
            <a:off x="2143125" y="2877583"/>
            <a:ext cx="7905750" cy="3351450"/>
          </a:xfrm>
          <a:prstGeom prst="rect">
            <a:avLst/>
          </a:prstGeom>
          <a:noFill/>
          <a:ln w="28575">
            <a:solidFill>
              <a:srgbClr val="E5C8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Twinkl"/>
            </a:endParaRPr>
          </a:p>
        </p:txBody>
      </p:sp>
      <p:pic>
        <p:nvPicPr>
          <p:cNvPr id="7" name="Picture 6">
            <a:extLst>
              <a:ext uri="{FF2B5EF4-FFF2-40B4-BE49-F238E27FC236}">
                <a16:creationId xmlns:a16="http://schemas.microsoft.com/office/drawing/2014/main" id="{EC9D5992-D674-4377-B7E4-6A25411950A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16657"/>
          <a:stretch/>
        </p:blipFill>
        <p:spPr>
          <a:xfrm>
            <a:off x="7418856" y="549275"/>
            <a:ext cx="3249144" cy="2205202"/>
          </a:xfrm>
          <a:prstGeom prst="rect">
            <a:avLst/>
          </a:prstGeom>
        </p:spPr>
      </p:pic>
      <p:sp>
        <p:nvSpPr>
          <p:cNvPr id="10" name="TextBox 9">
            <a:extLst>
              <a:ext uri="{FF2B5EF4-FFF2-40B4-BE49-F238E27FC236}">
                <a16:creationId xmlns:a16="http://schemas.microsoft.com/office/drawing/2014/main" id="{EA67A907-130A-4133-A0D7-A008C0013699}"/>
              </a:ext>
            </a:extLst>
          </p:cNvPr>
          <p:cNvSpPr txBox="1"/>
          <p:nvPr/>
        </p:nvSpPr>
        <p:spPr>
          <a:xfrm>
            <a:off x="11739937" y="0"/>
            <a:ext cx="452063" cy="369332"/>
          </a:xfrm>
          <a:prstGeom prst="rect">
            <a:avLst/>
          </a:prstGeom>
          <a:noFill/>
        </p:spPr>
        <p:txBody>
          <a:bodyPr wrap="square" rtlCol="0">
            <a:spAutoFit/>
          </a:bodyPr>
          <a:lstStyle/>
          <a:p>
            <a:r>
              <a:rPr lang="en-GB" dirty="0">
                <a:solidFill>
                  <a:schemeClr val="bg1"/>
                </a:solidFill>
              </a:rPr>
              <a:t>2</a:t>
            </a:r>
          </a:p>
        </p:txBody>
      </p:sp>
    </p:spTree>
    <p:extLst>
      <p:ext uri="{BB962C8B-B14F-4D97-AF65-F5344CB8AC3E}">
        <p14:creationId xmlns:p14="http://schemas.microsoft.com/office/powerpoint/2010/main" val="3204281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2E694-BC27-4DEF-9CFD-F35E53A9633E}"/>
              </a:ext>
            </a:extLst>
          </p:cNvPr>
          <p:cNvSpPr>
            <a:spLocks noGrp="1"/>
          </p:cNvSpPr>
          <p:nvPr>
            <p:ph type="title"/>
          </p:nvPr>
        </p:nvSpPr>
        <p:spPr/>
        <p:txBody>
          <a:bodyPr/>
          <a:lstStyle/>
          <a:p>
            <a:pPr algn="ctr"/>
            <a:r>
              <a:rPr lang="en-GB" dirty="0"/>
              <a:t>Create an information poster about one of these bioluminescent creatures:</a:t>
            </a:r>
          </a:p>
        </p:txBody>
      </p:sp>
      <p:pic>
        <p:nvPicPr>
          <p:cNvPr id="3" name="Picture 2">
            <a:extLst>
              <a:ext uri="{FF2B5EF4-FFF2-40B4-BE49-F238E27FC236}">
                <a16:creationId xmlns:a16="http://schemas.microsoft.com/office/drawing/2014/main" id="{DCC49794-0A4D-413A-9162-212F1D1C2B59}"/>
              </a:ext>
            </a:extLst>
          </p:cNvPr>
          <p:cNvPicPr>
            <a:picLocks noChangeAspect="1"/>
          </p:cNvPicPr>
          <p:nvPr/>
        </p:nvPicPr>
        <p:blipFill>
          <a:blip r:embed="rId2"/>
          <a:stretch>
            <a:fillRect/>
          </a:stretch>
        </p:blipFill>
        <p:spPr>
          <a:xfrm>
            <a:off x="845103" y="1692238"/>
            <a:ext cx="10724595" cy="1807367"/>
          </a:xfrm>
          <a:prstGeom prst="rect">
            <a:avLst/>
          </a:prstGeom>
        </p:spPr>
      </p:pic>
      <p:sp>
        <p:nvSpPr>
          <p:cNvPr id="4" name="TextBox 3">
            <a:extLst>
              <a:ext uri="{FF2B5EF4-FFF2-40B4-BE49-F238E27FC236}">
                <a16:creationId xmlns:a16="http://schemas.microsoft.com/office/drawing/2014/main" id="{F544D328-95B5-4C03-A2FA-A8DC7DE55A8B}"/>
              </a:ext>
            </a:extLst>
          </p:cNvPr>
          <p:cNvSpPr txBox="1"/>
          <p:nvPr/>
        </p:nvSpPr>
        <p:spPr>
          <a:xfrm>
            <a:off x="760288" y="3883631"/>
            <a:ext cx="10724595" cy="1938992"/>
          </a:xfrm>
          <a:prstGeom prst="rect">
            <a:avLst/>
          </a:prstGeom>
          <a:noFill/>
        </p:spPr>
        <p:txBody>
          <a:bodyPr wrap="square" rtlCol="0">
            <a:spAutoFit/>
          </a:bodyPr>
          <a:lstStyle/>
          <a:p>
            <a:pPr algn="ctr"/>
            <a:r>
              <a:rPr lang="en-GB" sz="2400" dirty="0"/>
              <a:t>Research the sea creature online and find out as much as you can. This post could be done on paper or on the computer. You could draw, stick or copy and paste a large picture of the creature in the middle then write facts all around it. Don’t forget to put the name of the creature on it! We will also be sharing these during our next zoom meeting.</a:t>
            </a:r>
          </a:p>
        </p:txBody>
      </p:sp>
      <p:sp>
        <p:nvSpPr>
          <p:cNvPr id="5" name="TextBox 4">
            <a:extLst>
              <a:ext uri="{FF2B5EF4-FFF2-40B4-BE49-F238E27FC236}">
                <a16:creationId xmlns:a16="http://schemas.microsoft.com/office/drawing/2014/main" id="{439CCA79-F80E-4899-AD5A-CCB40D9E1E3B}"/>
              </a:ext>
            </a:extLst>
          </p:cNvPr>
          <p:cNvSpPr txBox="1"/>
          <p:nvPr/>
        </p:nvSpPr>
        <p:spPr>
          <a:xfrm>
            <a:off x="11739937" y="0"/>
            <a:ext cx="452063" cy="369332"/>
          </a:xfrm>
          <a:prstGeom prst="rect">
            <a:avLst/>
          </a:prstGeom>
          <a:noFill/>
        </p:spPr>
        <p:txBody>
          <a:bodyPr wrap="square" rtlCol="0">
            <a:spAutoFit/>
          </a:bodyPr>
          <a:lstStyle/>
          <a:p>
            <a:r>
              <a:rPr lang="en-GB" dirty="0">
                <a:solidFill>
                  <a:schemeClr val="bg1"/>
                </a:solidFill>
              </a:rPr>
              <a:t>2</a:t>
            </a:r>
          </a:p>
        </p:txBody>
      </p:sp>
    </p:spTree>
    <p:extLst>
      <p:ext uri="{BB962C8B-B14F-4D97-AF65-F5344CB8AC3E}">
        <p14:creationId xmlns:p14="http://schemas.microsoft.com/office/powerpoint/2010/main" val="30904264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4A5BA-627A-4CDA-AADE-5F26C1F9EE89}"/>
              </a:ext>
            </a:extLst>
          </p:cNvPr>
          <p:cNvSpPr>
            <a:spLocks noGrp="1"/>
          </p:cNvSpPr>
          <p:nvPr>
            <p:ph type="title"/>
          </p:nvPr>
        </p:nvSpPr>
        <p:spPr>
          <a:xfrm>
            <a:off x="622302" y="160393"/>
            <a:ext cx="10960100" cy="994306"/>
          </a:xfrm>
        </p:spPr>
        <p:txBody>
          <a:bodyPr/>
          <a:lstStyle/>
          <a:p>
            <a:r>
              <a:rPr lang="en-GB" dirty="0"/>
              <a:t>Art &amp; Science</a:t>
            </a:r>
          </a:p>
        </p:txBody>
      </p:sp>
      <p:sp>
        <p:nvSpPr>
          <p:cNvPr id="3" name="TextBox 2">
            <a:extLst>
              <a:ext uri="{FF2B5EF4-FFF2-40B4-BE49-F238E27FC236}">
                <a16:creationId xmlns:a16="http://schemas.microsoft.com/office/drawing/2014/main" id="{246D0FDD-EA35-4A05-AB5C-62833E469D21}"/>
              </a:ext>
            </a:extLst>
          </p:cNvPr>
          <p:cNvSpPr txBox="1"/>
          <p:nvPr/>
        </p:nvSpPr>
        <p:spPr>
          <a:xfrm>
            <a:off x="622302" y="887858"/>
            <a:ext cx="10960100" cy="1569660"/>
          </a:xfrm>
          <a:prstGeom prst="rect">
            <a:avLst/>
          </a:prstGeom>
          <a:noFill/>
        </p:spPr>
        <p:txBody>
          <a:bodyPr wrap="square" rtlCol="0">
            <a:spAutoFit/>
          </a:bodyPr>
          <a:lstStyle/>
          <a:p>
            <a:pPr algn="ctr"/>
            <a:r>
              <a:rPr lang="en-GB" sz="2400" dirty="0"/>
              <a:t>Design, create and label your very own mysterious create of the deep. Your new creature should have bioluminescent abilities. Use the pictures of tropical fish from before and the bioluminescent fish below to help you. Mix and match some features until you’ve created your new deep sea creature. </a:t>
            </a:r>
          </a:p>
        </p:txBody>
      </p:sp>
      <p:pic>
        <p:nvPicPr>
          <p:cNvPr id="6146" name="Picture 2" descr="Bioluminescent fish | Deep sea creatures, Deep sea life, Ocean ...">
            <a:extLst>
              <a:ext uri="{FF2B5EF4-FFF2-40B4-BE49-F238E27FC236}">
                <a16:creationId xmlns:a16="http://schemas.microsoft.com/office/drawing/2014/main" id="{2D8F1133-BFB0-4956-8A85-F23BF2936E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0492" y="2547421"/>
            <a:ext cx="2749075" cy="172092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he Secret History of Bioluminescence | Hakai Magazine">
            <a:extLst>
              <a:ext uri="{FF2B5EF4-FFF2-40B4-BE49-F238E27FC236}">
                <a16:creationId xmlns:a16="http://schemas.microsoft.com/office/drawing/2014/main" id="{57CF963F-E7C2-49FB-80EC-20D6442335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6151" y="4484670"/>
            <a:ext cx="3017755" cy="237333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St. Jude's University study suggests glow-in-the-dark fish could ...">
            <a:extLst>
              <a:ext uri="{FF2B5EF4-FFF2-40B4-BE49-F238E27FC236}">
                <a16:creationId xmlns:a16="http://schemas.microsoft.com/office/drawing/2014/main" id="{92E9F1B4-2635-4206-B934-94D77EB24F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7757" y="2422785"/>
            <a:ext cx="7404243" cy="444748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53F0458-F8C8-4007-AB15-84D66FFC3FD0}"/>
              </a:ext>
            </a:extLst>
          </p:cNvPr>
          <p:cNvSpPr txBox="1"/>
          <p:nvPr/>
        </p:nvSpPr>
        <p:spPr>
          <a:xfrm>
            <a:off x="11739937" y="0"/>
            <a:ext cx="452063" cy="369332"/>
          </a:xfrm>
          <a:prstGeom prst="rect">
            <a:avLst/>
          </a:prstGeom>
          <a:noFill/>
        </p:spPr>
        <p:txBody>
          <a:bodyPr wrap="square" rtlCol="0">
            <a:spAutoFit/>
          </a:bodyPr>
          <a:lstStyle/>
          <a:p>
            <a:r>
              <a:rPr lang="en-GB" dirty="0">
                <a:solidFill>
                  <a:schemeClr val="bg1"/>
                </a:solidFill>
              </a:rPr>
              <a:t>3</a:t>
            </a:r>
          </a:p>
        </p:txBody>
      </p:sp>
    </p:spTree>
    <p:extLst>
      <p:ext uri="{BB962C8B-B14F-4D97-AF65-F5344CB8AC3E}">
        <p14:creationId xmlns:p14="http://schemas.microsoft.com/office/powerpoint/2010/main" val="34795325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1B23C-DA0B-4B26-AC43-DCDB637FF193}"/>
              </a:ext>
            </a:extLst>
          </p:cNvPr>
          <p:cNvSpPr>
            <a:spLocks noGrp="1"/>
          </p:cNvSpPr>
          <p:nvPr>
            <p:ph type="title"/>
          </p:nvPr>
        </p:nvSpPr>
        <p:spPr>
          <a:xfrm>
            <a:off x="946580" y="18256"/>
            <a:ext cx="10515600" cy="577646"/>
          </a:xfrm>
        </p:spPr>
        <p:txBody>
          <a:bodyPr>
            <a:normAutofit fontScale="90000"/>
          </a:bodyPr>
          <a:lstStyle/>
          <a:p>
            <a:pPr algn="ctr"/>
            <a:r>
              <a:rPr lang="en-GB" dirty="0"/>
              <a:t>Literacy – writing in role</a:t>
            </a:r>
          </a:p>
        </p:txBody>
      </p:sp>
      <p:sp>
        <p:nvSpPr>
          <p:cNvPr id="3" name="Content Placeholder 2">
            <a:extLst>
              <a:ext uri="{FF2B5EF4-FFF2-40B4-BE49-F238E27FC236}">
                <a16:creationId xmlns:a16="http://schemas.microsoft.com/office/drawing/2014/main" id="{F3B18176-13B8-4648-A015-37D45F48BD05}"/>
              </a:ext>
            </a:extLst>
          </p:cNvPr>
          <p:cNvSpPr>
            <a:spLocks noGrp="1"/>
          </p:cNvSpPr>
          <p:nvPr>
            <p:ph idx="1"/>
          </p:nvPr>
        </p:nvSpPr>
        <p:spPr>
          <a:xfrm>
            <a:off x="838200" y="595902"/>
            <a:ext cx="10515600" cy="4351338"/>
          </a:xfrm>
        </p:spPr>
        <p:txBody>
          <a:bodyPr/>
          <a:lstStyle/>
          <a:p>
            <a:pPr marL="0" indent="0">
              <a:buNone/>
            </a:pPr>
            <a:r>
              <a:rPr lang="en-GB" dirty="0">
                <a:hlinkClick r:id="rId3"/>
              </a:rPr>
              <a:t>https://www.youtube.com/watch?v=UXl8F-eIoiM</a:t>
            </a:r>
            <a:endParaRPr lang="en-GB" dirty="0"/>
          </a:p>
          <a:p>
            <a:pPr marL="0" indent="0">
              <a:buNone/>
            </a:pPr>
            <a:r>
              <a:rPr lang="en-GB" dirty="0">
                <a:hlinkClick r:id="rId4"/>
              </a:rPr>
              <a:t>https://www.youtube.com/watch?v=9HXXQBz6Vv0</a:t>
            </a:r>
            <a:endParaRPr lang="en-GB" dirty="0"/>
          </a:p>
          <a:p>
            <a:pPr marL="0" indent="0" algn="ctr">
              <a:buNone/>
            </a:pPr>
            <a:r>
              <a:rPr lang="en-GB" dirty="0"/>
              <a:t>Watch these videos and try to imagine what it would be like to live right at the bottom of the sea. </a:t>
            </a:r>
          </a:p>
          <a:p>
            <a:pPr marL="0" indent="0" algn="ctr">
              <a:buNone/>
            </a:pPr>
            <a:r>
              <a:rPr lang="en-GB" dirty="0"/>
              <a:t>What would it be like? </a:t>
            </a:r>
          </a:p>
          <a:p>
            <a:pPr marL="0" indent="0" algn="ctr">
              <a:buNone/>
            </a:pPr>
            <a:r>
              <a:rPr lang="en-GB" dirty="0"/>
              <a:t>Create a word bank. Don’t forget to up-level your vocabulary!</a:t>
            </a:r>
          </a:p>
        </p:txBody>
      </p:sp>
      <p:pic>
        <p:nvPicPr>
          <p:cNvPr id="17410" name="Picture 2" descr="St. Jude's University study suggests glow-in-the-dark fish could ...">
            <a:extLst>
              <a:ext uri="{FF2B5EF4-FFF2-40B4-BE49-F238E27FC236}">
                <a16:creationId xmlns:a16="http://schemas.microsoft.com/office/drawing/2014/main" id="{02DF6250-80AA-40AD-8DD5-663E4CB24B9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2751" y="3429000"/>
            <a:ext cx="5726497" cy="343972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8A42F7B-55B6-43F2-B3AB-FC6C7FC8830B}"/>
              </a:ext>
            </a:extLst>
          </p:cNvPr>
          <p:cNvSpPr txBox="1"/>
          <p:nvPr/>
        </p:nvSpPr>
        <p:spPr>
          <a:xfrm>
            <a:off x="11739937" y="0"/>
            <a:ext cx="452063" cy="369332"/>
          </a:xfrm>
          <a:prstGeom prst="rect">
            <a:avLst/>
          </a:prstGeom>
          <a:noFill/>
        </p:spPr>
        <p:txBody>
          <a:bodyPr wrap="square" rtlCol="0">
            <a:spAutoFit/>
          </a:bodyPr>
          <a:lstStyle/>
          <a:p>
            <a:r>
              <a:rPr lang="en-GB" dirty="0"/>
              <a:t>4</a:t>
            </a:r>
          </a:p>
        </p:txBody>
      </p:sp>
    </p:spTree>
    <p:extLst>
      <p:ext uri="{BB962C8B-B14F-4D97-AF65-F5344CB8AC3E}">
        <p14:creationId xmlns:p14="http://schemas.microsoft.com/office/powerpoint/2010/main" val="42508874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49F20-2E55-448E-9127-44B299FB2812}"/>
              </a:ext>
            </a:extLst>
          </p:cNvPr>
          <p:cNvSpPr>
            <a:spLocks noGrp="1"/>
          </p:cNvSpPr>
          <p:nvPr>
            <p:ph type="title"/>
          </p:nvPr>
        </p:nvSpPr>
        <p:spPr/>
        <p:txBody>
          <a:bodyPr/>
          <a:lstStyle/>
          <a:p>
            <a:pPr algn="ctr"/>
            <a:r>
              <a:rPr lang="en-GB" dirty="0"/>
              <a:t>Writing in role</a:t>
            </a:r>
          </a:p>
        </p:txBody>
      </p:sp>
      <p:sp>
        <p:nvSpPr>
          <p:cNvPr id="3" name="Content Placeholder 2">
            <a:extLst>
              <a:ext uri="{FF2B5EF4-FFF2-40B4-BE49-F238E27FC236}">
                <a16:creationId xmlns:a16="http://schemas.microsoft.com/office/drawing/2014/main" id="{3A0C2145-01CF-44EB-AC13-0BA7E964B918}"/>
              </a:ext>
            </a:extLst>
          </p:cNvPr>
          <p:cNvSpPr>
            <a:spLocks noGrp="1"/>
          </p:cNvSpPr>
          <p:nvPr>
            <p:ph idx="1"/>
          </p:nvPr>
        </p:nvSpPr>
        <p:spPr>
          <a:xfrm>
            <a:off x="0" y="1407560"/>
            <a:ext cx="12192000" cy="5450440"/>
          </a:xfrm>
        </p:spPr>
        <p:txBody>
          <a:bodyPr>
            <a:normAutofit fontScale="92500"/>
          </a:bodyPr>
          <a:lstStyle/>
          <a:p>
            <a:pPr marL="0" indent="0">
              <a:buNone/>
            </a:pPr>
            <a:r>
              <a:rPr lang="en-GB" dirty="0"/>
              <a:t>Using your word bank and ideas from the pictures and videos. I would like you to write in role as a bioluminescent fish. Perhaps you could add some more ideas to your word bank at this point. Are you a predator? Are you big or small? Is your light all over your body or just a certain part/s? How do you feel? What is your environment like? Think deeply.</a:t>
            </a:r>
          </a:p>
          <a:p>
            <a:pPr marL="0" indent="0">
              <a:buNone/>
            </a:pPr>
            <a:endParaRPr lang="en-GB" dirty="0"/>
          </a:p>
          <a:p>
            <a:pPr marL="0" indent="0">
              <a:buNone/>
            </a:pPr>
            <a:r>
              <a:rPr lang="en-GB" dirty="0"/>
              <a:t>Remember to use personal pronouns when writing in role… e.g. I, my, me etc.</a:t>
            </a:r>
          </a:p>
          <a:p>
            <a:pPr marL="0" indent="0">
              <a:buNone/>
            </a:pPr>
            <a:endParaRPr lang="en-GB" dirty="0"/>
          </a:p>
          <a:p>
            <a:r>
              <a:rPr lang="en-GB" dirty="0"/>
              <a:t>Introduction (what type of fish, where are you, how you feel briefly)</a:t>
            </a:r>
          </a:p>
          <a:p>
            <a:r>
              <a:rPr lang="en-GB" dirty="0"/>
              <a:t>Appearance</a:t>
            </a:r>
          </a:p>
          <a:p>
            <a:r>
              <a:rPr lang="en-GB" dirty="0"/>
              <a:t>Environment</a:t>
            </a:r>
          </a:p>
          <a:p>
            <a:r>
              <a:rPr lang="en-GB" dirty="0"/>
              <a:t>Thoughts and feelings </a:t>
            </a:r>
          </a:p>
          <a:p>
            <a:r>
              <a:rPr lang="en-GB" dirty="0"/>
              <a:t>Hopes for the future</a:t>
            </a:r>
          </a:p>
        </p:txBody>
      </p:sp>
      <p:sp>
        <p:nvSpPr>
          <p:cNvPr id="4" name="Rectangle 3">
            <a:extLst>
              <a:ext uri="{FF2B5EF4-FFF2-40B4-BE49-F238E27FC236}">
                <a16:creationId xmlns:a16="http://schemas.microsoft.com/office/drawing/2014/main" id="{2246BF9D-B64B-4AD2-99C3-85D7F1B0726B}"/>
              </a:ext>
            </a:extLst>
          </p:cNvPr>
          <p:cNvSpPr/>
          <p:nvPr/>
        </p:nvSpPr>
        <p:spPr>
          <a:xfrm>
            <a:off x="11873190" y="90168"/>
            <a:ext cx="301686" cy="369332"/>
          </a:xfrm>
          <a:prstGeom prst="rect">
            <a:avLst/>
          </a:prstGeom>
        </p:spPr>
        <p:txBody>
          <a:bodyPr wrap="none">
            <a:spAutoFit/>
          </a:bodyPr>
          <a:lstStyle/>
          <a:p>
            <a:r>
              <a:rPr lang="en-GB" dirty="0"/>
              <a:t>4</a:t>
            </a:r>
          </a:p>
        </p:txBody>
      </p:sp>
    </p:spTree>
    <p:extLst>
      <p:ext uri="{BB962C8B-B14F-4D97-AF65-F5344CB8AC3E}">
        <p14:creationId xmlns:p14="http://schemas.microsoft.com/office/powerpoint/2010/main" val="3297931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38E34-580D-4F5E-84F5-23C0F1FF4C05}"/>
              </a:ext>
            </a:extLst>
          </p:cNvPr>
          <p:cNvSpPr>
            <a:spLocks noGrp="1"/>
          </p:cNvSpPr>
          <p:nvPr>
            <p:ph type="title"/>
          </p:nvPr>
        </p:nvSpPr>
        <p:spPr/>
        <p:txBody>
          <a:bodyPr/>
          <a:lstStyle/>
          <a:p>
            <a:pPr algn="ctr"/>
            <a:r>
              <a:rPr lang="en-GB" dirty="0"/>
              <a:t>RE – The Story of Jonah and the Big Fish</a:t>
            </a:r>
          </a:p>
        </p:txBody>
      </p:sp>
      <p:sp>
        <p:nvSpPr>
          <p:cNvPr id="3" name="Content Placeholder 2">
            <a:extLst>
              <a:ext uri="{FF2B5EF4-FFF2-40B4-BE49-F238E27FC236}">
                <a16:creationId xmlns:a16="http://schemas.microsoft.com/office/drawing/2014/main" id="{B0F549A7-56D9-4BD9-ABEE-8F2AF6376299}"/>
              </a:ext>
            </a:extLst>
          </p:cNvPr>
          <p:cNvSpPr>
            <a:spLocks noGrp="1"/>
          </p:cNvSpPr>
          <p:nvPr>
            <p:ph idx="1"/>
          </p:nvPr>
        </p:nvSpPr>
        <p:spPr/>
        <p:txBody>
          <a:bodyPr>
            <a:normAutofit lnSpcReduction="10000"/>
          </a:bodyPr>
          <a:lstStyle/>
          <a:p>
            <a:pPr marL="0" indent="0">
              <a:buNone/>
            </a:pPr>
            <a:r>
              <a:rPr lang="en-GB" dirty="0">
                <a:hlinkClick r:id="rId2"/>
              </a:rPr>
              <a:t>https://www.youtube.com/watch?v=2LzhwHinO1k</a:t>
            </a:r>
            <a:endParaRPr lang="en-GB" dirty="0"/>
          </a:p>
          <a:p>
            <a:pPr marL="0" indent="0">
              <a:buNone/>
            </a:pPr>
            <a:endParaRPr lang="en-GB" dirty="0"/>
          </a:p>
          <a:p>
            <a:pPr marL="0" indent="0">
              <a:buNone/>
            </a:pPr>
            <a:r>
              <a:rPr lang="en-GB" dirty="0"/>
              <a:t>Once you have watched the story, answer these questions:</a:t>
            </a:r>
          </a:p>
          <a:p>
            <a:pPr marL="0" indent="0">
              <a:buNone/>
            </a:pPr>
            <a:endParaRPr lang="en-GB" dirty="0"/>
          </a:p>
          <a:p>
            <a:r>
              <a:rPr lang="en-GB" dirty="0"/>
              <a:t>Why did God want Jonah to go to Nineveh?</a:t>
            </a:r>
          </a:p>
          <a:p>
            <a:r>
              <a:rPr lang="en-GB" dirty="0"/>
              <a:t>Why do you think Jonah did not want to go there?</a:t>
            </a:r>
          </a:p>
          <a:p>
            <a:r>
              <a:rPr lang="en-GB" dirty="0"/>
              <a:t>What happened to Jonah when he disobeyed God and why do you think God chose this punishment for him?</a:t>
            </a:r>
          </a:p>
          <a:p>
            <a:r>
              <a:rPr lang="en-GB" dirty="0"/>
              <a:t>What did Jonah learn after leaving Nineveh?</a:t>
            </a:r>
          </a:p>
          <a:p>
            <a:endParaRPr lang="en-GB" dirty="0"/>
          </a:p>
          <a:p>
            <a:pPr marL="0" indent="0">
              <a:buNone/>
            </a:pPr>
            <a:endParaRPr lang="en-GB" dirty="0"/>
          </a:p>
          <a:p>
            <a:pPr marL="0" indent="0">
              <a:buNone/>
            </a:pPr>
            <a:endParaRPr lang="en-GB" dirty="0"/>
          </a:p>
          <a:p>
            <a:pPr marL="0" indent="0">
              <a:buNone/>
            </a:pPr>
            <a:endParaRPr lang="en-GB" dirty="0"/>
          </a:p>
        </p:txBody>
      </p:sp>
      <p:sp>
        <p:nvSpPr>
          <p:cNvPr id="5" name="TextBox 4">
            <a:extLst>
              <a:ext uri="{FF2B5EF4-FFF2-40B4-BE49-F238E27FC236}">
                <a16:creationId xmlns:a16="http://schemas.microsoft.com/office/drawing/2014/main" id="{2703BB44-8A10-424D-95F2-7518E8339070}"/>
              </a:ext>
            </a:extLst>
          </p:cNvPr>
          <p:cNvSpPr txBox="1"/>
          <p:nvPr/>
        </p:nvSpPr>
        <p:spPr>
          <a:xfrm>
            <a:off x="11739937" y="0"/>
            <a:ext cx="452063" cy="369332"/>
          </a:xfrm>
          <a:prstGeom prst="rect">
            <a:avLst/>
          </a:prstGeom>
          <a:noFill/>
        </p:spPr>
        <p:txBody>
          <a:bodyPr wrap="square" rtlCol="0">
            <a:spAutoFit/>
          </a:bodyPr>
          <a:lstStyle/>
          <a:p>
            <a:r>
              <a:rPr lang="en-GB" dirty="0"/>
              <a:t>5</a:t>
            </a:r>
          </a:p>
        </p:txBody>
      </p:sp>
    </p:spTree>
    <p:extLst>
      <p:ext uri="{BB962C8B-B14F-4D97-AF65-F5344CB8AC3E}">
        <p14:creationId xmlns:p14="http://schemas.microsoft.com/office/powerpoint/2010/main" val="28565941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DD27D-99D5-4067-AABF-9AD6ACF0CF5D}"/>
              </a:ext>
            </a:extLst>
          </p:cNvPr>
          <p:cNvSpPr>
            <a:spLocks noGrp="1"/>
          </p:cNvSpPr>
          <p:nvPr>
            <p:ph type="title"/>
          </p:nvPr>
        </p:nvSpPr>
        <p:spPr/>
        <p:txBody>
          <a:bodyPr/>
          <a:lstStyle/>
          <a:p>
            <a:pPr algn="ctr"/>
            <a:r>
              <a:rPr lang="en-GB" dirty="0"/>
              <a:t>RE and Literacy – Writing in role</a:t>
            </a:r>
          </a:p>
        </p:txBody>
      </p:sp>
      <p:sp>
        <p:nvSpPr>
          <p:cNvPr id="3" name="Content Placeholder 2">
            <a:extLst>
              <a:ext uri="{FF2B5EF4-FFF2-40B4-BE49-F238E27FC236}">
                <a16:creationId xmlns:a16="http://schemas.microsoft.com/office/drawing/2014/main" id="{B99624D1-DCE6-486E-9CEC-AA99FDA54392}"/>
              </a:ext>
            </a:extLst>
          </p:cNvPr>
          <p:cNvSpPr>
            <a:spLocks noGrp="1"/>
          </p:cNvSpPr>
          <p:nvPr>
            <p:ph idx="1"/>
          </p:nvPr>
        </p:nvSpPr>
        <p:spPr/>
        <p:txBody>
          <a:bodyPr/>
          <a:lstStyle/>
          <a:p>
            <a:pPr marL="0" indent="0">
              <a:buNone/>
            </a:pPr>
            <a:r>
              <a:rPr lang="en-GB" dirty="0"/>
              <a:t>Imaging you are Jonah, in the belly of the big fish. You are praying to God for mercy and forgiveness for not following and spreading his word to those who needed to hear it.</a:t>
            </a:r>
          </a:p>
          <a:p>
            <a:pPr marL="0" indent="0">
              <a:buNone/>
            </a:pPr>
            <a:endParaRPr lang="en-GB" dirty="0"/>
          </a:p>
          <a:p>
            <a:pPr marL="0" indent="0">
              <a:buNone/>
            </a:pPr>
            <a:r>
              <a:rPr lang="en-GB" dirty="0"/>
              <a:t>Write a prayer to God as Jonah.</a:t>
            </a:r>
          </a:p>
        </p:txBody>
      </p:sp>
      <p:pic>
        <p:nvPicPr>
          <p:cNvPr id="4" name="Picture 2" descr="3 important lessons from the life of Jonah, the prophet who was ...">
            <a:extLst>
              <a:ext uri="{FF2B5EF4-FFF2-40B4-BE49-F238E27FC236}">
                <a16:creationId xmlns:a16="http://schemas.microsoft.com/office/drawing/2014/main" id="{8538F221-9F8D-44E0-A8EB-E7B57FD89C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619375"/>
            <a:ext cx="6096000" cy="42386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1FD277D-9C68-4215-8BA7-12A8E2ED8817}"/>
              </a:ext>
            </a:extLst>
          </p:cNvPr>
          <p:cNvSpPr txBox="1"/>
          <p:nvPr/>
        </p:nvSpPr>
        <p:spPr>
          <a:xfrm>
            <a:off x="11739937" y="0"/>
            <a:ext cx="452063" cy="369332"/>
          </a:xfrm>
          <a:prstGeom prst="rect">
            <a:avLst/>
          </a:prstGeom>
          <a:noFill/>
        </p:spPr>
        <p:txBody>
          <a:bodyPr wrap="square" rtlCol="0">
            <a:spAutoFit/>
          </a:bodyPr>
          <a:lstStyle/>
          <a:p>
            <a:r>
              <a:rPr lang="en-GB" dirty="0"/>
              <a:t>5</a:t>
            </a:r>
          </a:p>
        </p:txBody>
      </p:sp>
    </p:spTree>
    <p:extLst>
      <p:ext uri="{BB962C8B-B14F-4D97-AF65-F5344CB8AC3E}">
        <p14:creationId xmlns:p14="http://schemas.microsoft.com/office/powerpoint/2010/main" val="2821545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TotalTime>
  <Words>1199</Words>
  <Application>Microsoft Office PowerPoint</Application>
  <PresentationFormat>Widescreen</PresentationFormat>
  <Paragraphs>121</Paragraphs>
  <Slides>22</Slides>
  <Notes>11</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22</vt:i4>
      </vt:variant>
    </vt:vector>
  </HeadingPairs>
  <TitlesOfParts>
    <vt:vector size="30" baseType="lpstr">
      <vt:lpstr>Arial</vt:lpstr>
      <vt:lpstr>Calibri</vt:lpstr>
      <vt:lpstr>Calibri Light</vt:lpstr>
      <vt:lpstr>Comic Sans MS</vt:lpstr>
      <vt:lpstr>Twinkl</vt:lpstr>
      <vt:lpstr>Office Theme</vt:lpstr>
      <vt:lpstr>1_Office Theme</vt:lpstr>
      <vt:lpstr>2_Office Theme</vt:lpstr>
      <vt:lpstr>PowerPoint Presentation</vt:lpstr>
      <vt:lpstr>Guide for parents/carers,</vt:lpstr>
      <vt:lpstr>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When the Lights Go out</vt:lpstr>
      <vt:lpstr>Let There Be Light!</vt:lpstr>
      <vt:lpstr>Why?</vt:lpstr>
      <vt:lpstr>Create an information poster about one of these bioluminescent creatures:</vt:lpstr>
      <vt:lpstr>Art &amp; Science</vt:lpstr>
      <vt:lpstr>Literacy – writing in role</vt:lpstr>
      <vt:lpstr>Writing in role</vt:lpstr>
      <vt:lpstr>RE – The Story of Jonah and the Big Fish</vt:lpstr>
      <vt:lpstr>RE and Literacy – Writing in role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Rianne Foster</dc:creator>
  <cp:lastModifiedBy>Rianne Foster</cp:lastModifiedBy>
  <cp:revision>11</cp:revision>
  <dcterms:created xsi:type="dcterms:W3CDTF">2020-06-11T12:49:41Z</dcterms:created>
  <dcterms:modified xsi:type="dcterms:W3CDTF">2020-06-11T13:55:03Z</dcterms:modified>
</cp:coreProperties>
</file>