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71" r:id="rId3"/>
    <p:sldId id="284" r:id="rId4"/>
    <p:sldId id="272" r:id="rId5"/>
    <p:sldId id="283" r:id="rId6"/>
    <p:sldId id="281" r:id="rId7"/>
    <p:sldId id="273" r:id="rId8"/>
    <p:sldId id="286" r:id="rId9"/>
    <p:sldId id="274" r:id="rId10"/>
    <p:sldId id="285" r:id="rId11"/>
    <p:sldId id="282" r:id="rId12"/>
    <p:sldId id="275" r:id="rId13"/>
    <p:sldId id="276" r:id="rId14"/>
    <p:sldId id="287" r:id="rId15"/>
    <p:sldId id="278" r:id="rId16"/>
    <p:sldId id="288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ianne Foster" initials="RF" lastIdx="1" clrIdx="0">
    <p:extLst>
      <p:ext uri="{19B8F6BF-5375-455C-9EA6-DF929625EA0E}">
        <p15:presenceInfo xmlns:p15="http://schemas.microsoft.com/office/powerpoint/2012/main" userId="Rianne Fost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3519-8E6A-4CA9-9F8E-0A277C63B62B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1C7CC-5D64-4906-9C85-A0E5329F08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94288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3519-8E6A-4CA9-9F8E-0A277C63B62B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1C7CC-5D64-4906-9C85-A0E5329F08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958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3519-8E6A-4CA9-9F8E-0A277C63B62B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1C7CC-5D64-4906-9C85-A0E5329F08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6507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3519-8E6A-4CA9-9F8E-0A277C63B62B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1C7CC-5D64-4906-9C85-A0E5329F08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044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3519-8E6A-4CA9-9F8E-0A277C63B62B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1C7CC-5D64-4906-9C85-A0E5329F08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563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3519-8E6A-4CA9-9F8E-0A277C63B62B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1C7CC-5D64-4906-9C85-A0E5329F08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8052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3519-8E6A-4CA9-9F8E-0A277C63B62B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1C7CC-5D64-4906-9C85-A0E5329F08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2874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3519-8E6A-4CA9-9F8E-0A277C63B62B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1C7CC-5D64-4906-9C85-A0E5329F08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01364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3519-8E6A-4CA9-9F8E-0A277C63B62B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1C7CC-5D64-4906-9C85-A0E5329F08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26983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3519-8E6A-4CA9-9F8E-0A277C63B62B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1C7CC-5D64-4906-9C85-A0E5329F08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684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3519-8E6A-4CA9-9F8E-0A277C63B62B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1C7CC-5D64-4906-9C85-A0E5329F08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3916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5D3519-8E6A-4CA9-9F8E-0A277C63B62B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31C7CC-5D64-4906-9C85-A0E5329F08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513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SLm5CM4sDGI" TargetMode="External"/><Relationship Id="rId2" Type="http://schemas.openxmlformats.org/officeDocument/2006/relationships/hyperlink" Target="https://www.youtube.com/watch?v=KrHvbjSk8kk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SLm5CM4sDGI" TargetMode="External"/><Relationship Id="rId2" Type="http://schemas.openxmlformats.org/officeDocument/2006/relationships/hyperlink" Target="https://www.youtube.com/watch?v=KrHvbjSk8kk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SLm5CM4sDGI" TargetMode="External"/><Relationship Id="rId2" Type="http://schemas.openxmlformats.org/officeDocument/2006/relationships/hyperlink" Target="https://www.youtube.com/watch?v=KrHvbjSk8kk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81503"/>
            <a:ext cx="12192000" cy="1325563"/>
          </a:xfrm>
        </p:spPr>
        <p:txBody>
          <a:bodyPr>
            <a:normAutofit fontScale="90000"/>
          </a:bodyPr>
          <a:lstStyle/>
          <a:p>
            <a:r>
              <a:rPr lang="en-GB" b="1" u="sng" dirty="0" smtClean="0"/>
              <a:t>Wednesday</a:t>
            </a:r>
            <a:br>
              <a:rPr lang="en-GB" b="1" u="sng" dirty="0" smtClean="0"/>
            </a:br>
            <a:r>
              <a:rPr lang="en-GB" b="1" u="sng" dirty="0" smtClean="0"/>
              <a:t>24.6.20</a:t>
            </a:r>
            <a:r>
              <a:rPr lang="en-GB" b="1" u="sng" dirty="0" smtClean="0"/>
              <a:t/>
            </a:r>
            <a:br>
              <a:rPr lang="en-GB" b="1" u="sng" dirty="0" smtClean="0"/>
            </a:br>
            <a:r>
              <a:rPr lang="en-GB" b="1" u="sng" dirty="0" smtClean="0"/>
              <a:t>To </a:t>
            </a:r>
            <a:r>
              <a:rPr lang="en-GB" b="1" u="sng" dirty="0" smtClean="0"/>
              <a:t>subtract four-digit numbers with more than one </a:t>
            </a:r>
            <a:r>
              <a:rPr lang="en-GB" b="1" u="sng" dirty="0" smtClean="0"/>
              <a:t>exchange.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0011" y="2656898"/>
            <a:ext cx="10515600" cy="4351338"/>
          </a:xfrm>
        </p:spPr>
        <p:txBody>
          <a:bodyPr/>
          <a:lstStyle/>
          <a:p>
            <a:r>
              <a:rPr lang="en-GB" dirty="0" smtClean="0">
                <a:hlinkClick r:id="rId2"/>
              </a:rPr>
              <a:t>https://www.youtube.com/watch?v=KrHvbjSk8kk</a:t>
            </a:r>
            <a:endParaRPr lang="en-GB" dirty="0" smtClean="0"/>
          </a:p>
          <a:p>
            <a:r>
              <a:rPr lang="en-GB" dirty="0" smtClean="0">
                <a:hlinkClick r:id="rId3"/>
              </a:rPr>
              <a:t>https://www.youtube.com/watch?v=SLm5CM4sDGI</a:t>
            </a:r>
            <a:endParaRPr lang="en-GB" dirty="0" smtClean="0"/>
          </a:p>
          <a:p>
            <a:r>
              <a:rPr lang="en-GB" dirty="0" smtClean="0">
                <a:hlinkClick r:id="rId3"/>
              </a:rPr>
              <a:t>https://www.youtube.com/watch?v=SLm5CM4sDGI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7815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477838"/>
            <a:ext cx="5527963" cy="1325563"/>
          </a:xfrm>
        </p:spPr>
        <p:txBody>
          <a:bodyPr>
            <a:normAutofit/>
          </a:bodyPr>
          <a:lstStyle/>
          <a:p>
            <a:r>
              <a:rPr lang="en-GB" sz="4000" dirty="0" smtClean="0"/>
              <a:t>Solve these problems:</a:t>
            </a:r>
            <a:endParaRPr lang="en-GB" sz="4000" dirty="0"/>
          </a:p>
        </p:txBody>
      </p:sp>
      <p:grpSp>
        <p:nvGrpSpPr>
          <p:cNvPr id="7" name="Group 6"/>
          <p:cNvGrpSpPr/>
          <p:nvPr/>
        </p:nvGrpSpPr>
        <p:grpSpPr>
          <a:xfrm>
            <a:off x="4810709" y="0"/>
            <a:ext cx="7381292" cy="6858821"/>
            <a:chOff x="4810709" y="0"/>
            <a:chExt cx="7381292" cy="685882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810709" y="0"/>
              <a:ext cx="7381292" cy="6858821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5619402" y="108387"/>
              <a:ext cx="6572597" cy="111358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6417425" y="203514"/>
            <a:ext cx="447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These problems require multiple exchanges. Be sure to borrow/exchange each time.</a:t>
            </a:r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9957" y="3803401"/>
            <a:ext cx="1699803" cy="561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4105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8647" y="4279261"/>
            <a:ext cx="3261727" cy="15812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Answers: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1515" y="102350"/>
            <a:ext cx="5448300" cy="21145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7715" y="2479675"/>
            <a:ext cx="2000250" cy="17716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06166" y="2274224"/>
            <a:ext cx="40815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To solve this problem, you should have performed the inverse: 7431 – 4678. This would leave you with the missing part.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1515" y="3213085"/>
            <a:ext cx="2985191" cy="95403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07005" y="0"/>
            <a:ext cx="715117" cy="586047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48647" y="5724525"/>
            <a:ext cx="6581775" cy="113347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761615" y="5187142"/>
            <a:ext cx="2795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</a:rPr>
              <a:t>7489 magazines are left.</a:t>
            </a:r>
            <a:endParaRPr lang="en-GB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55797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7801" y="83126"/>
            <a:ext cx="4120760" cy="645585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r="33209"/>
          <a:stretch/>
        </p:blipFill>
        <p:spPr>
          <a:xfrm>
            <a:off x="1646787" y="1108449"/>
            <a:ext cx="3798050" cy="5495925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6502" y="183525"/>
            <a:ext cx="5527963" cy="431617"/>
          </a:xfrm>
        </p:spPr>
        <p:txBody>
          <a:bodyPr>
            <a:normAutofit fontScale="90000"/>
          </a:bodyPr>
          <a:lstStyle/>
          <a:p>
            <a:r>
              <a:rPr lang="en-GB" sz="4000" dirty="0" smtClean="0"/>
              <a:t>Solve these problems: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5762446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306" y="132369"/>
            <a:ext cx="2162694" cy="54096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Answers: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7247" y="742689"/>
            <a:ext cx="5638800" cy="55721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379" y="742689"/>
            <a:ext cx="5686425" cy="5495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1822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81503"/>
            <a:ext cx="12192000" cy="1325563"/>
          </a:xfrm>
        </p:spPr>
        <p:txBody>
          <a:bodyPr>
            <a:normAutofit fontScale="90000"/>
          </a:bodyPr>
          <a:lstStyle/>
          <a:p>
            <a:r>
              <a:rPr lang="en-GB" b="1" u="sng" dirty="0" smtClean="0"/>
              <a:t>Thursday</a:t>
            </a:r>
            <a:br>
              <a:rPr lang="en-GB" b="1" u="sng" dirty="0" smtClean="0"/>
            </a:br>
            <a:r>
              <a:rPr lang="en-GB" b="1" u="sng" dirty="0" smtClean="0"/>
              <a:t>25.6.20</a:t>
            </a:r>
            <a:r>
              <a:rPr lang="en-GB" b="1" u="sng" dirty="0" smtClean="0"/>
              <a:t/>
            </a:r>
            <a:br>
              <a:rPr lang="en-GB" b="1" u="sng" dirty="0" smtClean="0"/>
            </a:br>
            <a:r>
              <a:rPr lang="en-GB" b="1" u="sng" dirty="0" smtClean="0"/>
              <a:t>To </a:t>
            </a:r>
            <a:r>
              <a:rPr lang="en-GB" b="1" u="sng" dirty="0" smtClean="0"/>
              <a:t>subtract four-digit numbers with more than one </a:t>
            </a:r>
            <a:r>
              <a:rPr lang="en-GB" b="1" u="sng" dirty="0" smtClean="0"/>
              <a:t>exchange.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0011" y="2656898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Recap on the videos, if you need to:</a:t>
            </a:r>
            <a:endParaRPr lang="en-GB" dirty="0" smtClean="0">
              <a:hlinkClick r:id="rId2"/>
            </a:endParaRPr>
          </a:p>
          <a:p>
            <a:r>
              <a:rPr lang="en-GB" dirty="0" smtClean="0">
                <a:hlinkClick r:id="rId2"/>
              </a:rPr>
              <a:t>https</a:t>
            </a:r>
            <a:r>
              <a:rPr lang="en-GB" dirty="0" smtClean="0">
                <a:hlinkClick r:id="rId2"/>
              </a:rPr>
              <a:t>://www.youtube.com/watch?v=KrHvbjSk8kk</a:t>
            </a:r>
            <a:endParaRPr lang="en-GB" dirty="0" smtClean="0"/>
          </a:p>
          <a:p>
            <a:r>
              <a:rPr lang="en-GB" dirty="0" smtClean="0">
                <a:hlinkClick r:id="rId3"/>
              </a:rPr>
              <a:t>https://www.youtube.com/watch?v=SLm5CM4sDGI</a:t>
            </a:r>
            <a:endParaRPr lang="en-GB" dirty="0" smtClean="0"/>
          </a:p>
          <a:p>
            <a:r>
              <a:rPr lang="en-GB" dirty="0" smtClean="0">
                <a:hlinkClick r:id="rId3"/>
              </a:rPr>
              <a:t>https://www.youtube.com/watch?v=SLm5CM4sDGI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05716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1730"/>
          <a:stretch/>
        </p:blipFill>
        <p:spPr>
          <a:xfrm>
            <a:off x="537587" y="48034"/>
            <a:ext cx="7434317" cy="6693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7231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2245822" cy="640715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Answers:</a:t>
            </a:r>
            <a:endParaRPr lang="en-GB" dirty="0"/>
          </a:p>
        </p:txBody>
      </p:sp>
      <p:pic>
        <p:nvPicPr>
          <p:cNvPr id="3" name="Content Placeholder 3"/>
          <p:cNvPicPr>
            <a:picLocks noChangeAspect="1"/>
          </p:cNvPicPr>
          <p:nvPr/>
        </p:nvPicPr>
        <p:blipFill rotWithShape="1">
          <a:blip r:embed="rId2"/>
          <a:srcRect b="1730"/>
          <a:stretch/>
        </p:blipFill>
        <p:spPr>
          <a:xfrm>
            <a:off x="-1" y="640715"/>
            <a:ext cx="6841375" cy="615972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406641" y="640715"/>
            <a:ext cx="4389119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</a:rPr>
              <a:t>These are all efficient methods, but some will work better for you than others: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If you are confident with exchanging multiple times, Ron’s method is for you.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If you prefer not to exchange, then Rosie’s method of moving 1 from 7000, making it 6999, and taking it away from 3582 instead to become 3581 is for you.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If partitioning is a simpler way to break down larger subtraction problems, then Dexter’s method is for you.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739150" y="4231178"/>
            <a:ext cx="28928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</a:rPr>
              <a:t>4000 – 2831 = 1169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739150" y="5702531"/>
            <a:ext cx="23525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</a:rPr>
              <a:t>3465 – 2980 = 485</a:t>
            </a:r>
            <a:endParaRPr lang="en-GB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27676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1193" y="0"/>
            <a:ext cx="4606953" cy="663986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6071" y="226449"/>
            <a:ext cx="5103928" cy="6538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3337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" y="115743"/>
            <a:ext cx="2345575" cy="640715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Answers: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312" y="1207596"/>
            <a:ext cx="5508983" cy="547583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8982" y="1770609"/>
            <a:ext cx="6121538" cy="4185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3228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81503"/>
            <a:ext cx="12192000" cy="1325563"/>
          </a:xfrm>
        </p:spPr>
        <p:txBody>
          <a:bodyPr>
            <a:normAutofit fontScale="90000"/>
          </a:bodyPr>
          <a:lstStyle/>
          <a:p>
            <a:r>
              <a:rPr lang="en-GB" b="1" u="sng" dirty="0" smtClean="0"/>
              <a:t>Friday</a:t>
            </a:r>
            <a:br>
              <a:rPr lang="en-GB" b="1" u="sng" dirty="0" smtClean="0"/>
            </a:br>
            <a:r>
              <a:rPr lang="en-GB" b="1" u="sng" dirty="0" smtClean="0"/>
              <a:t>26.6.20</a:t>
            </a:r>
            <a:r>
              <a:rPr lang="en-GB" b="1" u="sng" dirty="0" smtClean="0"/>
              <a:t/>
            </a:r>
            <a:br>
              <a:rPr lang="en-GB" b="1" u="sng" dirty="0" smtClean="0"/>
            </a:br>
            <a:r>
              <a:rPr lang="en-GB" b="1" u="sng" dirty="0" smtClean="0"/>
              <a:t>To </a:t>
            </a:r>
            <a:r>
              <a:rPr lang="en-GB" b="1" u="sng" dirty="0" smtClean="0"/>
              <a:t>subtract four-digit numbers with more than one </a:t>
            </a:r>
            <a:r>
              <a:rPr lang="en-GB" b="1" u="sng" dirty="0" smtClean="0"/>
              <a:t>exchange.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0011" y="2656898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Recap on the videos, if you need to:</a:t>
            </a:r>
            <a:endParaRPr lang="en-GB" dirty="0" smtClean="0">
              <a:hlinkClick r:id="rId2"/>
            </a:endParaRPr>
          </a:p>
          <a:p>
            <a:r>
              <a:rPr lang="en-GB" dirty="0" smtClean="0">
                <a:hlinkClick r:id="rId2"/>
              </a:rPr>
              <a:t>https</a:t>
            </a:r>
            <a:r>
              <a:rPr lang="en-GB" dirty="0" smtClean="0">
                <a:hlinkClick r:id="rId2"/>
              </a:rPr>
              <a:t>://www.youtube.com/watch?v=KrHvbjSk8kk</a:t>
            </a:r>
            <a:endParaRPr lang="en-GB" dirty="0" smtClean="0"/>
          </a:p>
          <a:p>
            <a:r>
              <a:rPr lang="en-GB" dirty="0" smtClean="0">
                <a:hlinkClick r:id="rId3"/>
              </a:rPr>
              <a:t>https://www.youtube.com/watch?v=SLm5CM4sDGI</a:t>
            </a:r>
            <a:endParaRPr lang="en-GB" dirty="0" smtClean="0"/>
          </a:p>
          <a:p>
            <a:r>
              <a:rPr lang="en-GB" dirty="0" smtClean="0">
                <a:hlinkClick r:id="rId3"/>
              </a:rPr>
              <a:t>https://www.youtube.com/watch?v=SLm5CM4sDGI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03689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4256116" cy="503835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Recap on rounding: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240" b="16054"/>
          <a:stretch/>
        </p:blipFill>
        <p:spPr>
          <a:xfrm>
            <a:off x="2003855" y="4898677"/>
            <a:ext cx="10188145" cy="1912534"/>
          </a:xfrm>
          <a:prstGeom prst="rect">
            <a:avLst/>
          </a:prstGeom>
        </p:spPr>
      </p:pic>
      <p:pic>
        <p:nvPicPr>
          <p:cNvPr id="1026" name="Picture 2" descr="http://www.mathemania.com/wp-content/uploads/2015/01/rounding_numbers_rule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57" b="10456"/>
          <a:stretch/>
        </p:blipFill>
        <p:spPr bwMode="auto">
          <a:xfrm>
            <a:off x="0" y="503835"/>
            <a:ext cx="4391025" cy="3540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391026" y="607464"/>
            <a:ext cx="31137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It is similar when rounding to 100s.</a:t>
            </a:r>
          </a:p>
          <a:p>
            <a:endParaRPr lang="en-GB" sz="2400" dirty="0"/>
          </a:p>
          <a:p>
            <a:r>
              <a:rPr lang="en-GB" sz="2400" dirty="0" smtClean="0"/>
              <a:t>50 or more, let it soar.</a:t>
            </a:r>
          </a:p>
          <a:p>
            <a:r>
              <a:rPr lang="en-GB" sz="2400" dirty="0" smtClean="0"/>
              <a:t>49 or less, let it rest.</a:t>
            </a:r>
            <a:endParaRPr lang="en-GB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3667817" y="503835"/>
            <a:ext cx="723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</a:t>
            </a:r>
            <a:r>
              <a:rPr lang="en-GB" dirty="0" smtClean="0"/>
              <a:t>o 10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4265519" y="2942378"/>
            <a:ext cx="336475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It is similar when rounding to </a:t>
            </a:r>
            <a:r>
              <a:rPr lang="en-GB" sz="2400" dirty="0" smtClean="0"/>
              <a:t>1000s</a:t>
            </a:r>
            <a:r>
              <a:rPr lang="en-GB" sz="2400" dirty="0"/>
              <a:t>.</a:t>
            </a:r>
          </a:p>
          <a:p>
            <a:endParaRPr lang="en-GB" sz="2400" dirty="0"/>
          </a:p>
          <a:p>
            <a:r>
              <a:rPr lang="en-GB" sz="2400" dirty="0" smtClean="0"/>
              <a:t>500 </a:t>
            </a:r>
            <a:r>
              <a:rPr lang="en-GB" sz="2400" dirty="0"/>
              <a:t>or more, let it soar</a:t>
            </a:r>
          </a:p>
          <a:p>
            <a:r>
              <a:rPr lang="en-GB" sz="2400" dirty="0" smtClean="0"/>
              <a:t>499 </a:t>
            </a:r>
            <a:r>
              <a:rPr lang="en-GB" sz="2400" dirty="0"/>
              <a:t>or less, let it rest.</a:t>
            </a:r>
            <a:endParaRPr lang="en-GB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149629" y="4062032"/>
            <a:ext cx="39568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</a:rPr>
              <a:t>For example: </a:t>
            </a:r>
          </a:p>
          <a:p>
            <a:r>
              <a:rPr lang="en-GB" dirty="0" smtClean="0"/>
              <a:t>4</a:t>
            </a:r>
            <a:r>
              <a:rPr lang="en-GB" u="sng" dirty="0" smtClean="0"/>
              <a:t>5</a:t>
            </a:r>
            <a:r>
              <a:rPr lang="en-GB" dirty="0" smtClean="0"/>
              <a:t> would round </a:t>
            </a:r>
            <a:r>
              <a:rPr lang="en-GB" i="1" dirty="0" smtClean="0"/>
              <a:t>up</a:t>
            </a:r>
            <a:r>
              <a:rPr lang="en-GB" dirty="0" smtClean="0"/>
              <a:t> to </a:t>
            </a:r>
            <a:r>
              <a:rPr lang="en-GB" b="1" dirty="0" smtClean="0"/>
              <a:t>50</a:t>
            </a:r>
            <a:r>
              <a:rPr lang="en-GB" dirty="0" smtClean="0"/>
              <a:t>,</a:t>
            </a:r>
          </a:p>
          <a:p>
            <a:r>
              <a:rPr lang="en-GB" dirty="0" smtClean="0"/>
              <a:t>but 4</a:t>
            </a:r>
            <a:r>
              <a:rPr lang="en-GB" u="sng" dirty="0" smtClean="0"/>
              <a:t>4</a:t>
            </a:r>
            <a:r>
              <a:rPr lang="en-GB" dirty="0" smtClean="0"/>
              <a:t> would round </a:t>
            </a:r>
            <a:r>
              <a:rPr lang="en-GB" i="1" dirty="0" smtClean="0"/>
              <a:t>down</a:t>
            </a:r>
            <a:r>
              <a:rPr lang="en-GB" dirty="0" smtClean="0"/>
              <a:t> to </a:t>
            </a:r>
            <a:r>
              <a:rPr lang="en-GB" b="1" dirty="0" smtClean="0"/>
              <a:t>40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625541" y="857730"/>
            <a:ext cx="35966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</a:rPr>
              <a:t>For example: </a:t>
            </a:r>
          </a:p>
          <a:p>
            <a:r>
              <a:rPr lang="en-GB" dirty="0" smtClean="0"/>
              <a:t>4</a:t>
            </a:r>
            <a:r>
              <a:rPr lang="en-GB" u="sng" dirty="0" smtClean="0"/>
              <a:t>50</a:t>
            </a:r>
            <a:r>
              <a:rPr lang="en-GB" dirty="0" smtClean="0"/>
              <a:t> would round </a:t>
            </a:r>
            <a:r>
              <a:rPr lang="en-GB" i="1" dirty="0" smtClean="0"/>
              <a:t>up</a:t>
            </a:r>
            <a:r>
              <a:rPr lang="en-GB" dirty="0" smtClean="0"/>
              <a:t> to </a:t>
            </a:r>
            <a:r>
              <a:rPr lang="en-GB" b="1" dirty="0" smtClean="0"/>
              <a:t>500</a:t>
            </a:r>
            <a:r>
              <a:rPr lang="en-GB" dirty="0" smtClean="0"/>
              <a:t>,</a:t>
            </a:r>
          </a:p>
          <a:p>
            <a:r>
              <a:rPr lang="en-GB" dirty="0" smtClean="0"/>
              <a:t>but 4</a:t>
            </a:r>
            <a:r>
              <a:rPr lang="en-GB" u="sng" dirty="0" smtClean="0"/>
              <a:t>49</a:t>
            </a:r>
            <a:r>
              <a:rPr lang="en-GB" dirty="0" smtClean="0"/>
              <a:t> would round </a:t>
            </a:r>
            <a:r>
              <a:rPr lang="en-GB" i="1" dirty="0" smtClean="0"/>
              <a:t>down</a:t>
            </a:r>
            <a:r>
              <a:rPr lang="en-GB" dirty="0" smtClean="0"/>
              <a:t> to </a:t>
            </a:r>
            <a:r>
              <a:rPr lang="en-GB" b="1" dirty="0" smtClean="0"/>
              <a:t>400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7504762" y="3388606"/>
            <a:ext cx="39917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</a:rPr>
              <a:t>For example: </a:t>
            </a:r>
          </a:p>
          <a:p>
            <a:r>
              <a:rPr lang="en-GB" dirty="0" smtClean="0"/>
              <a:t>4</a:t>
            </a:r>
            <a:r>
              <a:rPr lang="en-GB" u="sng" dirty="0" smtClean="0"/>
              <a:t>500</a:t>
            </a:r>
            <a:r>
              <a:rPr lang="en-GB" dirty="0" smtClean="0"/>
              <a:t> would round </a:t>
            </a:r>
            <a:r>
              <a:rPr lang="en-GB" i="1" dirty="0" smtClean="0"/>
              <a:t>up</a:t>
            </a:r>
            <a:r>
              <a:rPr lang="en-GB" dirty="0" smtClean="0"/>
              <a:t> to </a:t>
            </a:r>
            <a:r>
              <a:rPr lang="en-GB" b="1" dirty="0" smtClean="0"/>
              <a:t>5000</a:t>
            </a:r>
            <a:r>
              <a:rPr lang="en-GB" dirty="0" smtClean="0"/>
              <a:t>,</a:t>
            </a:r>
          </a:p>
          <a:p>
            <a:r>
              <a:rPr lang="en-GB" dirty="0" smtClean="0"/>
              <a:t>but 4</a:t>
            </a:r>
            <a:r>
              <a:rPr lang="en-GB" u="sng" dirty="0" smtClean="0"/>
              <a:t>499</a:t>
            </a:r>
            <a:r>
              <a:rPr lang="en-GB" dirty="0" smtClean="0"/>
              <a:t> would round </a:t>
            </a:r>
            <a:r>
              <a:rPr lang="en-GB" i="1" dirty="0" smtClean="0"/>
              <a:t>down</a:t>
            </a:r>
            <a:r>
              <a:rPr lang="en-GB" dirty="0" smtClean="0"/>
              <a:t> to </a:t>
            </a:r>
            <a:r>
              <a:rPr lang="en-GB" b="1" dirty="0" smtClean="0"/>
              <a:t>4000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49629" y="5569527"/>
            <a:ext cx="16957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FF0000"/>
                </a:solidFill>
              </a:rPr>
              <a:t>Now try:</a:t>
            </a:r>
            <a:endParaRPr lang="en-GB" sz="3200" b="1" dirty="0">
              <a:solidFill>
                <a:srgbClr val="FF0000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83126" y="4985362"/>
            <a:ext cx="11986953" cy="1825849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0698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6883" y="138141"/>
            <a:ext cx="4366681" cy="6658828"/>
          </a:xfrm>
          <a:prstGeom prst="rect">
            <a:avLst/>
          </a:prstGeom>
        </p:spPr>
      </p:pic>
      <p:pic>
        <p:nvPicPr>
          <p:cNvPr id="5" name="Content Placeholder 3"/>
          <p:cNvPicPr>
            <a:picLocks noChangeAspect="1"/>
          </p:cNvPicPr>
          <p:nvPr/>
        </p:nvPicPr>
        <p:blipFill rotWithShape="1">
          <a:blip r:embed="rId3"/>
          <a:srcRect l="3451" b="1947"/>
          <a:stretch/>
        </p:blipFill>
        <p:spPr>
          <a:xfrm>
            <a:off x="6026727" y="365125"/>
            <a:ext cx="6165273" cy="5719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3824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8784" y="4447309"/>
            <a:ext cx="3088890" cy="241069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557" y="190558"/>
            <a:ext cx="2345575" cy="64902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Answers: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944" y="839585"/>
            <a:ext cx="5922818" cy="566096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1489" y="91022"/>
            <a:ext cx="5695017" cy="1031196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6758248" y="1091553"/>
            <a:ext cx="4098174" cy="1259226"/>
            <a:chOff x="6758248" y="1091553"/>
            <a:chExt cx="4098174" cy="1259226"/>
          </a:xfrm>
        </p:grpSpPr>
        <p:sp>
          <p:nvSpPr>
            <p:cNvPr id="5" name="TextBox 4"/>
            <p:cNvSpPr txBox="1"/>
            <p:nvPr/>
          </p:nvSpPr>
          <p:spPr>
            <a:xfrm>
              <a:off x="8094309" y="1091553"/>
              <a:ext cx="226937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6860                  6860 </a:t>
              </a:r>
            </a:p>
            <a:p>
              <a:r>
                <a:rPr lang="en-GB" dirty="0" smtClean="0"/>
                <a:t>4560       </a:t>
              </a:r>
              <a:r>
                <a:rPr lang="en-GB" dirty="0" smtClean="0">
                  <a:solidFill>
                    <a:srgbClr val="00B050"/>
                  </a:solidFill>
                </a:rPr>
                <a:t>or </a:t>
              </a:r>
              <a:r>
                <a:rPr lang="en-GB" dirty="0" smtClean="0"/>
                <a:t>      2300</a:t>
              </a:r>
            </a:p>
            <a:p>
              <a:r>
                <a:rPr lang="en-GB" dirty="0" smtClean="0"/>
                <a:t>2300                  4560</a:t>
              </a:r>
              <a:endParaRPr lang="en-GB" dirty="0"/>
            </a:p>
          </p:txBody>
        </p:sp>
        <p:cxnSp>
          <p:nvCxnSpPr>
            <p:cNvPr id="7" name="Straight Connector 6"/>
            <p:cNvCxnSpPr/>
            <p:nvPr/>
          </p:nvCxnSpPr>
          <p:spPr>
            <a:xfrm>
              <a:off x="8094309" y="1712422"/>
              <a:ext cx="573578" cy="0"/>
            </a:xfrm>
            <a:prstGeom prst="line">
              <a:avLst/>
            </a:prstGeom>
            <a:ln w="28575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9554096" y="1712422"/>
              <a:ext cx="573578" cy="0"/>
            </a:xfrm>
            <a:prstGeom prst="line">
              <a:avLst/>
            </a:prstGeom>
            <a:ln w="28575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6758248" y="1981447"/>
              <a:ext cx="40981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>
                  <a:solidFill>
                    <a:srgbClr val="00B050"/>
                  </a:solidFill>
                </a:rPr>
                <a:t>So the calculation is correct.</a:t>
              </a:r>
              <a:endParaRPr lang="en-GB" dirty="0">
                <a:solidFill>
                  <a:srgbClr val="00B050"/>
                </a:solidFill>
              </a:endParaRPr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58248" y="2350779"/>
            <a:ext cx="4887883" cy="218758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42798" y="4688620"/>
            <a:ext cx="371475" cy="438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8552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4923" y="229580"/>
            <a:ext cx="3721069" cy="601293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8124" y="365125"/>
            <a:ext cx="3707995" cy="5785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5249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44" y="182245"/>
            <a:ext cx="2204258" cy="524337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Answers: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244" y="835336"/>
            <a:ext cx="6161116" cy="602266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9113" y="1122217"/>
            <a:ext cx="5666012" cy="5172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374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421</TotalTime>
  <Words>331</Words>
  <Application>Microsoft Office PowerPoint</Application>
  <PresentationFormat>Widescreen</PresentationFormat>
  <Paragraphs>55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Wednesday 24.6.20 To subtract four-digit numbers with more than one exchange.</vt:lpstr>
      <vt:lpstr>Solve these problems:</vt:lpstr>
      <vt:lpstr>Answers:</vt:lpstr>
      <vt:lpstr>Solve these problems:</vt:lpstr>
      <vt:lpstr>Answers:</vt:lpstr>
      <vt:lpstr>Thursday 25.6.20 To subtract four-digit numbers with more than one exchange.</vt:lpstr>
      <vt:lpstr>PowerPoint Presentation</vt:lpstr>
      <vt:lpstr>Answers:</vt:lpstr>
      <vt:lpstr>PowerPoint Presentation</vt:lpstr>
      <vt:lpstr>Answers:</vt:lpstr>
      <vt:lpstr>Friday 26.6.20 To subtract four-digit numbers with more than one exchange.</vt:lpstr>
      <vt:lpstr>Recap on rounding: </vt:lpstr>
      <vt:lpstr>PowerPoint Presentation</vt:lpstr>
      <vt:lpstr>Answers:</vt:lpstr>
      <vt:lpstr>PowerPoint Presentation</vt:lpstr>
      <vt:lpstr>Answers: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https://www.spellzone.com/word_lists/list-3896.htm</dc:title>
  <dc:creator>Joanna Tomsky</dc:creator>
  <cp:lastModifiedBy>Rianne Foster</cp:lastModifiedBy>
  <cp:revision>23</cp:revision>
  <dcterms:created xsi:type="dcterms:W3CDTF">2020-06-16T12:05:22Z</dcterms:created>
  <dcterms:modified xsi:type="dcterms:W3CDTF">2020-06-22T10:23:12Z</dcterms:modified>
</cp:coreProperties>
</file>