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8" r:id="rId3"/>
  </p:sldMasterIdLst>
  <p:notesMasterIdLst>
    <p:notesMasterId r:id="rId36"/>
  </p:notesMasterIdLst>
  <p:sldIdLst>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2" r:id="rId17"/>
    <p:sldId id="273" r:id="rId18"/>
    <p:sldId id="274" r:id="rId19"/>
    <p:sldId id="275" r:id="rId20"/>
    <p:sldId id="270" r:id="rId21"/>
    <p:sldId id="271"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9" d="100"/>
          <a:sy n="109" d="100"/>
        </p:scale>
        <p:origin x="61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920796-A707-4A38-B184-DE33103C27B2}" type="datetimeFigureOut">
              <a:rPr lang="en-GB" smtClean="0"/>
              <a:t>22/06/2020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16D4AA-4CA9-44EA-95B5-3EA67A8005D2}" type="slidenum">
              <a:rPr lang="en-GB" smtClean="0"/>
              <a:t>‹#›</a:t>
            </a:fld>
            <a:endParaRPr lang="en-GB"/>
          </a:p>
        </p:txBody>
      </p:sp>
    </p:spTree>
    <p:extLst>
      <p:ext uri="{BB962C8B-B14F-4D97-AF65-F5344CB8AC3E}">
        <p14:creationId xmlns:p14="http://schemas.microsoft.com/office/powerpoint/2010/main" val="2090094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Answers: TV,</a:t>
            </a:r>
            <a:r>
              <a:rPr lang="en-GB" baseline="0" dirty="0" smtClean="0"/>
              <a:t> computer, laptop, lamps</a:t>
            </a:r>
            <a:endParaRPr lang="en-GB" dirty="0"/>
          </a:p>
        </p:txBody>
      </p:sp>
      <p:sp>
        <p:nvSpPr>
          <p:cNvPr id="4" name="Slide Number Placeholder 3"/>
          <p:cNvSpPr>
            <a:spLocks noGrp="1"/>
          </p:cNvSpPr>
          <p:nvPr>
            <p:ph type="sldNum" sz="quarter" idx="10"/>
          </p:nvPr>
        </p:nvSpPr>
        <p:spPr/>
        <p:txBody>
          <a:bodyPr/>
          <a:lstStyle/>
          <a:p>
            <a:fld id="{2016D4AA-4CA9-44EA-95B5-3EA67A8005D2}" type="slidenum">
              <a:rPr lang="en-GB" smtClean="0"/>
              <a:t>3</a:t>
            </a:fld>
            <a:endParaRPr lang="en-GB"/>
          </a:p>
        </p:txBody>
      </p:sp>
    </p:spTree>
    <p:extLst>
      <p:ext uri="{BB962C8B-B14F-4D97-AF65-F5344CB8AC3E}">
        <p14:creationId xmlns:p14="http://schemas.microsoft.com/office/powerpoint/2010/main" val="3393934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suitcase</a:t>
            </a:r>
            <a:r>
              <a:rPr lang="en-GB" baseline="0" dirty="0" smtClean="0"/>
              <a:t> outline is available to download: Road Trip, USA – 2 – Lesson 1 – suitcase outline</a:t>
            </a:r>
            <a:endParaRPr lang="en-GB" dirty="0"/>
          </a:p>
        </p:txBody>
      </p:sp>
      <p:sp>
        <p:nvSpPr>
          <p:cNvPr id="4" name="Slide Number Placeholder 3"/>
          <p:cNvSpPr>
            <a:spLocks noGrp="1"/>
          </p:cNvSpPr>
          <p:nvPr>
            <p:ph type="sldNum" sz="quarter" idx="10"/>
          </p:nvPr>
        </p:nvSpPr>
        <p:spPr/>
        <p:txBody>
          <a:bodyPr/>
          <a:lstStyle/>
          <a:p>
            <a:fld id="{2016D4AA-4CA9-44EA-95B5-3EA67A8005D2}" type="slidenum">
              <a:rPr lang="en-GB" smtClean="0"/>
              <a:t>5</a:t>
            </a:fld>
            <a:endParaRPr lang="en-GB"/>
          </a:p>
        </p:txBody>
      </p:sp>
    </p:spTree>
    <p:extLst>
      <p:ext uri="{BB962C8B-B14F-4D97-AF65-F5344CB8AC3E}">
        <p14:creationId xmlns:p14="http://schemas.microsoft.com/office/powerpoint/2010/main" val="325298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 example: cold food at the buffet, swimming pool</a:t>
            </a:r>
            <a:r>
              <a:rPr lang="en-GB" baseline="0" dirty="0" smtClean="0"/>
              <a:t> too cold, uncomfortable bed, bathroom not cleaned properly etc. </a:t>
            </a:r>
            <a:endParaRPr lang="en-GB" dirty="0"/>
          </a:p>
        </p:txBody>
      </p:sp>
      <p:sp>
        <p:nvSpPr>
          <p:cNvPr id="4" name="Slide Number Placeholder 3"/>
          <p:cNvSpPr>
            <a:spLocks noGrp="1"/>
          </p:cNvSpPr>
          <p:nvPr>
            <p:ph type="sldNum" sz="quarter" idx="10"/>
          </p:nvPr>
        </p:nvSpPr>
        <p:spPr/>
        <p:txBody>
          <a:bodyPr/>
          <a:lstStyle/>
          <a:p>
            <a:fld id="{2016D4AA-4CA9-44EA-95B5-3EA67A8005D2}" type="slidenum">
              <a:rPr lang="en-GB" smtClean="0"/>
              <a:t>20</a:t>
            </a:fld>
            <a:endParaRPr lang="en-GB"/>
          </a:p>
        </p:txBody>
      </p:sp>
    </p:spTree>
    <p:extLst>
      <p:ext uri="{BB962C8B-B14F-4D97-AF65-F5344CB8AC3E}">
        <p14:creationId xmlns:p14="http://schemas.microsoft.com/office/powerpoint/2010/main" val="2640887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email template is available to download: ‘Road Trip, USA! – 2 – Lesson 3 – email template’ or simply set this out in writing in workbook. The template is not necessary.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16D4AA-4CA9-44EA-95B5-3EA67A8005D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4335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would</a:t>
            </a:r>
            <a:r>
              <a:rPr lang="en-GB" baseline="0" dirty="0" smtClean="0"/>
              <a:t> encourage you to set this timeline out independently, however I have attached a frame for those who would like one: ‘Road Trip, USA! – 2 – Lesson 4 – vertical timeline template’</a:t>
            </a:r>
          </a:p>
          <a:p>
            <a:r>
              <a:rPr lang="en-GB" baseline="0" dirty="0" smtClean="0"/>
              <a:t>I’d like to see these on zoom… feel free to print or draw pictures!!</a:t>
            </a:r>
            <a:endParaRPr lang="en-GB" dirty="0"/>
          </a:p>
        </p:txBody>
      </p:sp>
      <p:sp>
        <p:nvSpPr>
          <p:cNvPr id="4" name="Slide Number Placeholder 3"/>
          <p:cNvSpPr>
            <a:spLocks noGrp="1"/>
          </p:cNvSpPr>
          <p:nvPr>
            <p:ph type="sldNum" sz="quarter" idx="10"/>
          </p:nvPr>
        </p:nvSpPr>
        <p:spPr/>
        <p:txBody>
          <a:bodyPr/>
          <a:lstStyle/>
          <a:p>
            <a:fld id="{2016D4AA-4CA9-44EA-95B5-3EA67A8005D2}" type="slidenum">
              <a:rPr lang="en-GB" smtClean="0"/>
              <a:t>23</a:t>
            </a:fld>
            <a:endParaRPr lang="en-GB"/>
          </a:p>
        </p:txBody>
      </p:sp>
    </p:spTree>
    <p:extLst>
      <p:ext uri="{BB962C8B-B14F-4D97-AF65-F5344CB8AC3E}">
        <p14:creationId xmlns:p14="http://schemas.microsoft.com/office/powerpoint/2010/main" val="1000775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children will answer</a:t>
            </a:r>
            <a:r>
              <a:rPr lang="en-GB" baseline="0" dirty="0" smtClean="0"/>
              <a:t> questions based on the slides and the text above. </a:t>
            </a:r>
            <a:endParaRPr lang="en-GB" dirty="0"/>
          </a:p>
        </p:txBody>
      </p:sp>
      <p:sp>
        <p:nvSpPr>
          <p:cNvPr id="4" name="Slide Number Placeholder 3"/>
          <p:cNvSpPr>
            <a:spLocks noGrp="1"/>
          </p:cNvSpPr>
          <p:nvPr>
            <p:ph type="sldNum" sz="quarter" idx="10"/>
          </p:nvPr>
        </p:nvSpPr>
        <p:spPr/>
        <p:txBody>
          <a:bodyPr/>
          <a:lstStyle/>
          <a:p>
            <a:fld id="{2016D4AA-4CA9-44EA-95B5-3EA67A8005D2}" type="slidenum">
              <a:rPr lang="en-GB" smtClean="0"/>
              <a:t>30</a:t>
            </a:fld>
            <a:endParaRPr lang="en-GB"/>
          </a:p>
        </p:txBody>
      </p:sp>
    </p:spTree>
    <p:extLst>
      <p:ext uri="{BB962C8B-B14F-4D97-AF65-F5344CB8AC3E}">
        <p14:creationId xmlns:p14="http://schemas.microsoft.com/office/powerpoint/2010/main" val="1271357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document is:</a:t>
            </a:r>
            <a:r>
              <a:rPr lang="en-GB" baseline="0" dirty="0" smtClean="0"/>
              <a:t> Road Trip, USA! – 2 – Lesson 5 – Ruby Bridges reading comprehension</a:t>
            </a:r>
            <a:endParaRPr lang="en-GB" dirty="0"/>
          </a:p>
        </p:txBody>
      </p:sp>
      <p:sp>
        <p:nvSpPr>
          <p:cNvPr id="4" name="Slide Number Placeholder 3"/>
          <p:cNvSpPr>
            <a:spLocks noGrp="1"/>
          </p:cNvSpPr>
          <p:nvPr>
            <p:ph type="sldNum" sz="quarter" idx="10"/>
          </p:nvPr>
        </p:nvSpPr>
        <p:spPr/>
        <p:txBody>
          <a:bodyPr/>
          <a:lstStyle/>
          <a:p>
            <a:fld id="{2016D4AA-4CA9-44EA-95B5-3EA67A8005D2}" type="slidenum">
              <a:rPr lang="en-GB" smtClean="0"/>
              <a:t>31</a:t>
            </a:fld>
            <a:endParaRPr lang="en-GB"/>
          </a:p>
        </p:txBody>
      </p:sp>
    </p:spTree>
    <p:extLst>
      <p:ext uri="{BB962C8B-B14F-4D97-AF65-F5344CB8AC3E}">
        <p14:creationId xmlns:p14="http://schemas.microsoft.com/office/powerpoint/2010/main" val="3069068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E6FED2-D6A3-4A9E-A4A4-ABF2BAD3134F}"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129092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E6FED2-D6A3-4A9E-A4A4-ABF2BAD3134F}"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3223843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E6FED2-D6A3-4A9E-A4A4-ABF2BAD3134F}"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1582480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E6FED2-D6A3-4A9E-A4A4-ABF2BAD3134F}" type="datetimeFigureOut">
              <a:rPr lang="en-GB" smtClean="0"/>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30012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E6FED2-D6A3-4A9E-A4A4-ABF2BAD3134F}" type="datetimeFigureOut">
              <a:rPr lang="en-GB" smtClean="0"/>
              <a:t>22/06/2020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4031910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E6FED2-D6A3-4A9E-A4A4-ABF2BAD3134F}" type="datetimeFigureOut">
              <a:rPr lang="en-GB" smtClean="0"/>
              <a:t>22/06/2020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2404500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E6FED2-D6A3-4A9E-A4A4-ABF2BAD3134F}" type="datetimeFigureOut">
              <a:rPr lang="en-GB" smtClean="0"/>
              <a:t>22/06/2020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192493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E6FED2-D6A3-4A9E-A4A4-ABF2BAD3134F}" type="datetimeFigureOut">
              <a:rPr lang="en-GB" smtClean="0"/>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4188006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E6FED2-D6A3-4A9E-A4A4-ABF2BAD3134F}" type="datetimeFigureOut">
              <a:rPr lang="en-GB" smtClean="0"/>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1428463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E6FED2-D6A3-4A9E-A4A4-ABF2BAD3134F}"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1658367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E6FED2-D6A3-4A9E-A4A4-ABF2BAD3134F}"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17029-EEF2-43D2-B310-B78F90F96E25}" type="slidenum">
              <a:rPr lang="en-GB" smtClean="0"/>
              <a:t>‹#›</a:t>
            </a:fld>
            <a:endParaRPr lang="en-GB"/>
          </a:p>
        </p:txBody>
      </p:sp>
    </p:spTree>
    <p:extLst>
      <p:ext uri="{BB962C8B-B14F-4D97-AF65-F5344CB8AC3E}">
        <p14:creationId xmlns:p14="http://schemas.microsoft.com/office/powerpoint/2010/main" val="2765128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4106931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63330" y="5734212"/>
            <a:ext cx="768660" cy="580719"/>
          </a:xfrm>
          <a:prstGeom prst="rect">
            <a:avLst/>
          </a:prstGeom>
        </p:spPr>
      </p:pic>
    </p:spTree>
    <p:extLst>
      <p:ext uri="{BB962C8B-B14F-4D97-AF65-F5344CB8AC3E}">
        <p14:creationId xmlns:p14="http://schemas.microsoft.com/office/powerpoint/2010/main" val="1368446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83295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Rounded Rectangle 7"/>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9" name="Title 1"/>
          <p:cNvSpPr txBox="1">
            <a:spLocks/>
          </p:cNvSpPr>
          <p:nvPr userDrawn="1"/>
        </p:nvSpPr>
        <p:spPr>
          <a:xfrm>
            <a:off x="838200" y="3071286"/>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C1C1C"/>
                </a:solidFill>
                <a:effectLst/>
                <a:uLnTx/>
                <a:uFillTx/>
                <a:latin typeface="Twinkl" pitchFamily="50" charset="0"/>
                <a:ea typeface="+mj-ea"/>
                <a:cs typeface="+mj-cs"/>
              </a:rPr>
              <a:t>Success Criteria</a:t>
            </a:r>
          </a:p>
        </p:txBody>
      </p:sp>
      <p:sp>
        <p:nvSpPr>
          <p:cNvPr id="10" name="Title 1"/>
          <p:cNvSpPr txBox="1">
            <a:spLocks/>
          </p:cNvSpPr>
          <p:nvPr userDrawn="1"/>
        </p:nvSpPr>
        <p:spPr>
          <a:xfrm>
            <a:off x="838197" y="734785"/>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C1C1C"/>
                </a:solidFill>
                <a:effectLst/>
                <a:uLnTx/>
                <a:uFillTx/>
                <a:latin typeface="Twinkl" pitchFamily="50" charset="0"/>
                <a:ea typeface="+mj-ea"/>
                <a:cs typeface="+mj-cs"/>
              </a:rPr>
              <a:t>Aim</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838200" y="3466803"/>
            <a:ext cx="105156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1C1C1C"/>
                </a:solidFill>
                <a:effectLst/>
                <a:uLnTx/>
                <a:uFillTx/>
                <a:latin typeface="Twinkl" pitchFamily="50" charset="0"/>
                <a:cs typeface="+mn-cs"/>
              </a:rPr>
              <a:t>Statement 1 Lorem ipsum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dolor</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sit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amet</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consectetur</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adipiscing</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elit</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1C1C1C"/>
                </a:solidFill>
                <a:effectLst/>
                <a:uLnTx/>
                <a:uFillTx/>
                <a:latin typeface="Twinkl" pitchFamily="50" charset="0"/>
                <a:cs typeface="+mn-cs"/>
              </a:rPr>
              <a:t>Statement 2</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C1C1C"/>
                </a:solidFill>
                <a:effectLst/>
                <a:uLnTx/>
                <a:uFillTx/>
                <a:latin typeface="Twinkl" pitchFamily="50" charset="0"/>
                <a:cs typeface="+mn-cs"/>
              </a:rPr>
              <a:t>Sub statement</a:t>
            </a:r>
          </a:p>
        </p:txBody>
      </p:sp>
    </p:spTree>
    <p:extLst>
      <p:ext uri="{BB962C8B-B14F-4D97-AF65-F5344CB8AC3E}">
        <p14:creationId xmlns:p14="http://schemas.microsoft.com/office/powerpoint/2010/main" val="3673814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2655320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982645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609599"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2" charset="0"/>
                <a:ea typeface="+mn-ea"/>
                <a:cs typeface="+mn-cs"/>
              </a:rPr>
              <a:t> </a:t>
            </a:r>
          </a:p>
        </p:txBody>
      </p:sp>
      <p:sp>
        <p:nvSpPr>
          <p:cNvPr id="2" name="Title 1"/>
          <p:cNvSpPr>
            <a:spLocks noGrp="1"/>
          </p:cNvSpPr>
          <p:nvPr>
            <p:ph type="ctrTitle"/>
          </p:nvPr>
        </p:nvSpPr>
        <p:spPr>
          <a:xfrm>
            <a:off x="622301" y="1122363"/>
            <a:ext cx="10934700"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16605356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93890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a:ea typeface="+mn-ea"/>
                <a:cs typeface="+mn-cs"/>
              </a:rPr>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59463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42739108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a:ea typeface="+mn-ea"/>
                <a:cs typeface="+mn-cs"/>
              </a:rPr>
              <a:t> </a:t>
            </a:r>
          </a:p>
        </p:txBody>
      </p:sp>
      <p:sp>
        <p:nvSpPr>
          <p:cNvPr id="4" name="Rounded Rectangle 3"/>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a:ea typeface="+mn-ea"/>
                <a:cs typeface="+mn-cs"/>
              </a:rPr>
              <a:t> </a:t>
            </a:r>
          </a:p>
        </p:txBody>
      </p:sp>
      <p:sp>
        <p:nvSpPr>
          <p:cNvPr id="5" name="Title 1"/>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C1C1C"/>
                </a:solidFill>
                <a:effectLst/>
                <a:uLnTx/>
                <a:uFillTx/>
                <a:latin typeface="Twinkl" pitchFamily="50" charset="0"/>
                <a:ea typeface="+mj-ea"/>
                <a:cs typeface="+mj-cs"/>
              </a:rPr>
              <a:t>Success Criteria</a:t>
            </a:r>
          </a:p>
        </p:txBody>
      </p:sp>
      <p:sp>
        <p:nvSpPr>
          <p:cNvPr id="6" name="Title 1"/>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C1C1C"/>
                </a:solidFill>
                <a:effectLst/>
                <a:uLnTx/>
                <a:uFillTx/>
                <a:latin typeface="Twinkl" pitchFamily="50" charset="0"/>
                <a:ea typeface="+mj-ea"/>
                <a:cs typeface="+mj-cs"/>
              </a:rPr>
              <a:t>Aim</a:t>
            </a:r>
          </a:p>
        </p:txBody>
      </p:sp>
      <p:sp>
        <p:nvSpPr>
          <p:cNvPr id="7" name="Content Placeholder 15"/>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1C1C1C"/>
                </a:solidFill>
                <a:effectLst/>
                <a:uLnTx/>
                <a:uFillTx/>
                <a:latin typeface="Twinkl" pitchFamily="50" charset="0"/>
                <a:cs typeface="+mn-cs"/>
              </a:rPr>
              <a:t>Statement 1 Lorem ipsum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dolor</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sit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amet</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consectetur</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adipiscing</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cs typeface="+mn-cs"/>
              </a:rPr>
              <a:t>elit</a:t>
            </a:r>
            <a:r>
              <a:rPr kumimoji="0" lang="en-GB" sz="1800" b="0" i="0" u="none" strike="noStrike" kern="1200" cap="none" spc="0" normalizeH="0" baseline="0" noProof="0" dirty="0">
                <a:ln>
                  <a:noFill/>
                </a:ln>
                <a:solidFill>
                  <a:srgbClr val="1C1C1C"/>
                </a:solidFill>
                <a:effectLst/>
                <a:uLnTx/>
                <a:uFillTx/>
                <a:latin typeface="Twinkl" pitchFamily="50" charset="0"/>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1C1C1C"/>
                </a:solidFill>
                <a:effectLst/>
                <a:uLnTx/>
                <a:uFillTx/>
                <a:latin typeface="Twinkl" pitchFamily="50" charset="0"/>
                <a:cs typeface="+mn-cs"/>
              </a:rPr>
              <a:t>Statement 2</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C1C1C"/>
                </a:solidFill>
                <a:effectLst/>
                <a:uLnTx/>
                <a:uFillTx/>
                <a:latin typeface="Twinkl" pitchFamily="50" charset="0"/>
                <a:cs typeface="+mn-cs"/>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36713690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5188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2.jpg"/><Relationship Id="rId4" Type="http://schemas.openxmlformats.org/officeDocument/2006/relationships/slideLayout" Target="../slideLayouts/slideLayout15.xml"/><Relationship Id="rId9"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1.xml"/><Relationship Id="rId7" Type="http://schemas.openxmlformats.org/officeDocument/2006/relationships/image" Target="../media/image5.jpe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3.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E6FED2-D6A3-4A9E-A4A4-ABF2BAD3134F}" type="datetimeFigureOut">
              <a:rPr lang="en-GB" smtClean="0"/>
              <a:t>22/06/2020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017029-EEF2-43D2-B310-B78F90F96E25}" type="slidenum">
              <a:rPr lang="en-GB" smtClean="0"/>
              <a:t>‹#›</a:t>
            </a:fld>
            <a:endParaRPr lang="en-GB"/>
          </a:p>
        </p:txBody>
      </p:sp>
    </p:spTree>
    <p:extLst>
      <p:ext uri="{BB962C8B-B14F-4D97-AF65-F5344CB8AC3E}">
        <p14:creationId xmlns:p14="http://schemas.microsoft.com/office/powerpoint/2010/main" val="1711982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23A8E900-A5CB-4868-9DDE-3A1F2372AAB8}"/>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77585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390358821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bbc.co.uk/bitesize/clips/zwqd7ty"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bitesize/clips/zqb7tyc"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0.png"/><Relationship Id="rId1" Type="http://schemas.openxmlformats.org/officeDocument/2006/relationships/slideLayout" Target="../slideLayouts/slideLayout14.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mailto:hotelmanager@nevada.com" TargetMode="External"/><Relationship Id="rId4" Type="http://schemas.openxmlformats.org/officeDocument/2006/relationships/hyperlink" Target="mailto:hotelmanager@____hotel.com"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46.png"/><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png"/></Relationships>
</file>

<file path=ppt/slides/_rels/slide23.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3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
            <a:ext cx="12169202" cy="6858001"/>
          </a:xfrm>
          <a:prstGeom prst="rect">
            <a:avLst/>
          </a:prstGeom>
        </p:spPr>
      </p:pic>
      <p:sp>
        <p:nvSpPr>
          <p:cNvPr id="2" name="Title 1"/>
          <p:cNvSpPr>
            <a:spLocks noGrp="1"/>
          </p:cNvSpPr>
          <p:nvPr>
            <p:ph type="ctrTitle"/>
          </p:nvPr>
        </p:nvSpPr>
        <p:spPr>
          <a:xfrm>
            <a:off x="1723506" y="2410836"/>
            <a:ext cx="9144000" cy="2387600"/>
          </a:xfrm>
        </p:spPr>
        <p:txBody>
          <a:bodyPr>
            <a:normAutofit/>
          </a:bodyPr>
          <a:lstStyle/>
          <a:p>
            <a:r>
              <a:rPr lang="en-GB" sz="8800" b="1" dirty="0" smtClean="0">
                <a:effectLst>
                  <a:outerShdw blurRad="38100" dist="38100" dir="2700000" algn="tl">
                    <a:srgbClr val="000000">
                      <a:alpha val="43137"/>
                    </a:srgbClr>
                  </a:outerShdw>
                </a:effectLst>
                <a:latin typeface="Bahnschrift Condensed" panose="020B0502040204020203" pitchFamily="34" charset="0"/>
              </a:rPr>
              <a:t>Road Trip, USA!</a:t>
            </a:r>
            <a:endParaRPr lang="en-GB" sz="8800" b="1" dirty="0">
              <a:effectLst>
                <a:outerShdw blurRad="38100" dist="38100" dir="2700000" algn="tl">
                  <a:srgbClr val="000000">
                    <a:alpha val="43137"/>
                  </a:srgbClr>
                </a:outerShdw>
              </a:effectLst>
              <a:latin typeface="Bahnschrift Condensed" panose="020B0502040204020203" pitchFamily="34" charset="0"/>
            </a:endParaRPr>
          </a:p>
        </p:txBody>
      </p:sp>
      <p:sp>
        <p:nvSpPr>
          <p:cNvPr id="6" name="TextBox 5"/>
          <p:cNvSpPr txBox="1"/>
          <p:nvPr/>
        </p:nvSpPr>
        <p:spPr>
          <a:xfrm>
            <a:off x="5574324" y="0"/>
            <a:ext cx="661767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PowerPoint </a:t>
            </a:r>
            <a:r>
              <a:rPr lang="en-GB" dirty="0">
                <a:solidFill>
                  <a:prstClr val="white"/>
                </a:solidFill>
                <a:latin typeface="Comic Sans MS" panose="030F0702030302020204" pitchFamily="66" charset="0"/>
              </a:rPr>
              <a:t>2</a:t>
            </a:r>
            <a:r>
              <a:rPr kumimoji="0" lang="en-GB" sz="1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 </a:t>
            </a:r>
            <a:r>
              <a:rPr kumimoji="0" lang="en-GB" sz="1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 </a:t>
            </a:r>
            <a:r>
              <a:rPr kumimoji="0" lang="en-GB" sz="1800" b="0" i="0" u="none" strike="noStrike" kern="1200" cap="none" spc="0" normalizeH="0" noProof="0" dirty="0" smtClean="0">
                <a:ln>
                  <a:noFill/>
                </a:ln>
                <a:solidFill>
                  <a:prstClr val="white"/>
                </a:solidFill>
                <a:effectLst/>
                <a:uLnTx/>
                <a:uFillTx/>
                <a:latin typeface="Comic Sans MS" panose="030F0702030302020204" pitchFamily="66" charset="0"/>
                <a:ea typeface="+mn-ea"/>
                <a:cs typeface="+mn-cs"/>
              </a:rPr>
              <a:t>Science, Computing, Literacy, History </a:t>
            </a:r>
            <a:endPar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733644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a:latin typeface="Comic Sans MS" panose="030F0702030302020204" pitchFamily="66" charset="0"/>
              </a:rPr>
              <a:t>Guide for parents/carers,</a:t>
            </a:r>
          </a:p>
        </p:txBody>
      </p:sp>
      <p:sp>
        <p:nvSpPr>
          <p:cNvPr id="3" name="Content Placeholder 2"/>
          <p:cNvSpPr>
            <a:spLocks noGrp="1"/>
          </p:cNvSpPr>
          <p:nvPr>
            <p:ph idx="1"/>
          </p:nvPr>
        </p:nvSpPr>
        <p:spPr>
          <a:xfrm>
            <a:off x="0" y="865414"/>
            <a:ext cx="12192000" cy="5896947"/>
          </a:xfrm>
        </p:spPr>
        <p:txBody>
          <a:bodyPr>
            <a:noAutofit/>
          </a:bodyPr>
          <a:lstStyle/>
          <a:p>
            <a:pPr marL="0" indent="0">
              <a:lnSpc>
                <a:spcPct val="120000"/>
              </a:lnSpc>
              <a:buNone/>
            </a:pPr>
            <a:endParaRPr lang="en-GB" sz="200" dirty="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2000" b="1" dirty="0">
                <a:latin typeface="Comic Sans MS" panose="030F0702030302020204" pitchFamily="66" charset="0"/>
              </a:rPr>
              <a:t>Always read the ‘notes’ section at the bottom of the slides for specific instructions </a:t>
            </a:r>
            <a:r>
              <a:rPr lang="en-GB" sz="2000" b="1" i="1" u="sng" dirty="0">
                <a:latin typeface="Comic Sans MS" panose="030F0702030302020204" pitchFamily="66" charset="0"/>
              </a:rPr>
              <a:t>before</a:t>
            </a:r>
            <a:r>
              <a:rPr lang="en-GB" sz="2000" b="1" dirty="0">
                <a:latin typeface="Comic Sans MS" panose="030F0702030302020204" pitchFamily="66" charset="0"/>
              </a:rPr>
              <a:t> beginning the </a:t>
            </a:r>
            <a:r>
              <a:rPr lang="en-GB" sz="2000" b="1" dirty="0" smtClean="0">
                <a:latin typeface="Comic Sans MS" panose="030F0702030302020204" pitchFamily="66" charset="0"/>
              </a:rPr>
              <a:t>lesson. </a:t>
            </a:r>
            <a:r>
              <a:rPr lang="en-GB" sz="2000" dirty="0" smtClean="0">
                <a:latin typeface="Comic Sans MS" panose="030F0702030302020204" pitchFamily="66" charset="0"/>
              </a:rPr>
              <a:t>There may be documents to download, resources, or key information you will need for/about the lesson.</a:t>
            </a:r>
            <a:endParaRPr lang="en-GB" sz="2400" b="1" dirty="0">
              <a:latin typeface="Comic Sans MS" panose="030F0702030302020204" pitchFamily="66" charset="0"/>
            </a:endParaRPr>
          </a:p>
          <a:p>
            <a:pPr>
              <a:lnSpc>
                <a:spcPct val="120000"/>
              </a:lnSpc>
              <a:buFontTx/>
              <a:buChar char="-"/>
            </a:pPr>
            <a:endParaRPr lang="en-GB" sz="200" dirty="0">
              <a:latin typeface="Comic Sans MS" panose="030F0702030302020204" pitchFamily="66" charset="0"/>
            </a:endParaRPr>
          </a:p>
          <a:p>
            <a:pPr>
              <a:lnSpc>
                <a:spcPct val="120000"/>
              </a:lnSpc>
              <a:buFontTx/>
              <a:buChar char="-"/>
            </a:pPr>
            <a:r>
              <a:rPr lang="en-GB" sz="2000" dirty="0">
                <a:latin typeface="Comic Sans MS" panose="030F0702030302020204" pitchFamily="66" charset="0"/>
              </a:rPr>
              <a:t>Read the slide and set the tasks or challenges for the child/</a:t>
            </a:r>
            <a:r>
              <a:rPr lang="en-GB" sz="2000" dirty="0" err="1">
                <a:latin typeface="Comic Sans MS" panose="030F0702030302020204" pitchFamily="66" charset="0"/>
              </a:rPr>
              <a:t>ren</a:t>
            </a:r>
            <a:r>
              <a:rPr lang="en-GB" sz="2000" dirty="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do what is best for you </a:t>
            </a:r>
            <a:r>
              <a:rPr lang="en-GB" sz="2000" dirty="0">
                <a:latin typeface="Comic Sans MS" panose="030F0702030302020204" pitchFamily="66" charset="0"/>
                <a:sym typeface="Wingdings" panose="05000000000000000000" pitchFamily="2" charset="2"/>
              </a:rPr>
              <a:t></a:t>
            </a:r>
          </a:p>
          <a:p>
            <a:pPr>
              <a:lnSpc>
                <a:spcPct val="120000"/>
              </a:lnSpc>
              <a:buFontTx/>
              <a:buChar char="-"/>
            </a:pPr>
            <a:endParaRPr lang="en-GB" sz="200" dirty="0">
              <a:latin typeface="Comic Sans MS" panose="030F0702030302020204" pitchFamily="66" charset="0"/>
              <a:sym typeface="Wingdings" panose="05000000000000000000" pitchFamily="2" charset="2"/>
            </a:endParaRPr>
          </a:p>
          <a:p>
            <a:pPr>
              <a:lnSpc>
                <a:spcPct val="120000"/>
              </a:lnSpc>
              <a:buFontTx/>
              <a:buChar char="-"/>
            </a:pPr>
            <a:r>
              <a:rPr lang="en-GB" sz="2000" dirty="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too much in a day! The slides are numbered to help you differentiate between the different tasks.</a:t>
            </a:r>
          </a:p>
          <a:p>
            <a:pPr>
              <a:lnSpc>
                <a:spcPct val="120000"/>
              </a:lnSpc>
              <a:buFontTx/>
              <a:buChar char="-"/>
            </a:pPr>
            <a:endParaRPr lang="en-GB" sz="200" dirty="0">
              <a:latin typeface="Comic Sans MS" panose="030F0702030302020204" pitchFamily="66" charset="0"/>
              <a:sym typeface="Wingdings" panose="05000000000000000000" pitchFamily="2" charset="2"/>
            </a:endParaRPr>
          </a:p>
        </p:txBody>
      </p:sp>
    </p:spTree>
    <p:extLst>
      <p:ext uri="{BB962C8B-B14F-4D97-AF65-F5344CB8AC3E}">
        <p14:creationId xmlns:p14="http://schemas.microsoft.com/office/powerpoint/2010/main" val="2256868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207625" cy="507711"/>
          </a:xfrm>
        </p:spPr>
        <p:txBody>
          <a:bodyPr>
            <a:normAutofit fontScale="90000"/>
          </a:bodyPr>
          <a:lstStyle/>
          <a:p>
            <a:r>
              <a:rPr lang="en-GB" dirty="0" smtClean="0"/>
              <a:t>Science – Electricity </a:t>
            </a:r>
            <a:endParaRPr lang="en-GB" dirty="0"/>
          </a:p>
        </p:txBody>
      </p:sp>
      <p:sp>
        <p:nvSpPr>
          <p:cNvPr id="3" name="Content Placeholder 2"/>
          <p:cNvSpPr>
            <a:spLocks noGrp="1"/>
          </p:cNvSpPr>
          <p:nvPr>
            <p:ph idx="1"/>
          </p:nvPr>
        </p:nvSpPr>
        <p:spPr>
          <a:xfrm>
            <a:off x="74815" y="366395"/>
            <a:ext cx="12117185" cy="1665720"/>
          </a:xfrm>
        </p:spPr>
        <p:txBody>
          <a:bodyPr>
            <a:normAutofit/>
          </a:bodyPr>
          <a:lstStyle/>
          <a:p>
            <a:pPr marL="0" indent="0" algn="ctr">
              <a:buNone/>
            </a:pPr>
            <a:r>
              <a:rPr lang="en-GB" dirty="0" smtClean="0"/>
              <a:t>Have a look at this luxury New York hotel room. Imagine you are staying here on your road trip. Lucky you!</a:t>
            </a:r>
          </a:p>
          <a:p>
            <a:pPr marL="0" indent="0" algn="ctr">
              <a:buNone/>
            </a:pPr>
            <a:r>
              <a:rPr lang="en-GB" dirty="0" smtClean="0"/>
              <a:t>Can you identify the appliances which require electricity in order to work?  </a:t>
            </a:r>
            <a:endParaRPr lang="en-GB" dirty="0"/>
          </a:p>
        </p:txBody>
      </p:sp>
      <p:pic>
        <p:nvPicPr>
          <p:cNvPr id="4" name="Picture 3"/>
          <p:cNvPicPr>
            <a:picLocks noChangeAspect="1"/>
          </p:cNvPicPr>
          <p:nvPr/>
        </p:nvPicPr>
        <p:blipFill>
          <a:blip r:embed="rId3"/>
          <a:stretch>
            <a:fillRect/>
          </a:stretch>
        </p:blipFill>
        <p:spPr>
          <a:xfrm>
            <a:off x="1639339" y="1652587"/>
            <a:ext cx="9208770" cy="5204350"/>
          </a:xfrm>
          <a:prstGeom prst="rect">
            <a:avLst/>
          </a:prstGeom>
        </p:spPr>
      </p:pic>
      <p:sp>
        <p:nvSpPr>
          <p:cNvPr id="5" name="TextBox 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t>L1</a:t>
            </a:r>
            <a:endParaRPr lang="en-GB" dirty="0"/>
          </a:p>
        </p:txBody>
      </p:sp>
      <p:sp>
        <p:nvSpPr>
          <p:cNvPr id="6" name="Rectangle 5"/>
          <p:cNvSpPr/>
          <p:nvPr/>
        </p:nvSpPr>
        <p:spPr>
          <a:xfrm>
            <a:off x="4692699" y="69189"/>
            <a:ext cx="4582793" cy="369332"/>
          </a:xfrm>
          <a:prstGeom prst="rect">
            <a:avLst/>
          </a:prstGeom>
        </p:spPr>
        <p:txBody>
          <a:bodyPr wrap="none">
            <a:spAutoFit/>
          </a:bodyPr>
          <a:lstStyle/>
          <a:p>
            <a:r>
              <a:rPr lang="en-GB" dirty="0" smtClean="0">
                <a:hlinkClick r:id="rId4"/>
              </a:rPr>
              <a:t>https://www.bbc.co.uk/bitesize/clips/zwqd7ty</a:t>
            </a:r>
            <a:r>
              <a:rPr lang="en-GB" dirty="0" smtClean="0"/>
              <a:t> </a:t>
            </a:r>
            <a:endParaRPr lang="en-GB" dirty="0"/>
          </a:p>
        </p:txBody>
      </p:sp>
    </p:spTree>
    <p:extLst>
      <p:ext uri="{BB962C8B-B14F-4D97-AF65-F5344CB8AC3E}">
        <p14:creationId xmlns:p14="http://schemas.microsoft.com/office/powerpoint/2010/main" val="2472776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Have a look around the room you are in…</a:t>
            </a:r>
            <a:endParaRPr lang="en-GB" dirty="0"/>
          </a:p>
        </p:txBody>
      </p:sp>
      <p:sp>
        <p:nvSpPr>
          <p:cNvPr id="3" name="Content Placeholder 2"/>
          <p:cNvSpPr>
            <a:spLocks noGrp="1"/>
          </p:cNvSpPr>
          <p:nvPr>
            <p:ph idx="1"/>
          </p:nvPr>
        </p:nvSpPr>
        <p:spPr>
          <a:xfrm>
            <a:off x="87924" y="1825625"/>
            <a:ext cx="6682153" cy="4161937"/>
          </a:xfrm>
        </p:spPr>
        <p:txBody>
          <a:bodyPr>
            <a:normAutofit fontScale="92500" lnSpcReduction="20000"/>
          </a:bodyPr>
          <a:lstStyle/>
          <a:p>
            <a:pPr marL="0" indent="0">
              <a:buNone/>
            </a:pPr>
            <a:r>
              <a:rPr lang="en-GB" dirty="0" smtClean="0"/>
              <a:t>List all of the appliances which run on electricity.</a:t>
            </a:r>
          </a:p>
          <a:p>
            <a:r>
              <a:rPr lang="en-GB" dirty="0"/>
              <a:t> </a:t>
            </a:r>
            <a:endParaRPr lang="en-GB" dirty="0" smtClean="0"/>
          </a:p>
          <a:p>
            <a:r>
              <a:rPr lang="en-GB" dirty="0"/>
              <a:t> </a:t>
            </a:r>
            <a:endParaRPr lang="en-GB" dirty="0" smtClean="0"/>
          </a:p>
          <a:p>
            <a:r>
              <a:rPr lang="en-GB" dirty="0"/>
              <a:t> </a:t>
            </a:r>
            <a:endParaRPr lang="en-GB" dirty="0" smtClean="0"/>
          </a:p>
          <a:p>
            <a:r>
              <a:rPr lang="en-GB" dirty="0"/>
              <a:t> </a:t>
            </a:r>
            <a:endParaRPr lang="en-GB" dirty="0" smtClean="0"/>
          </a:p>
          <a:p>
            <a:r>
              <a:rPr lang="en-GB" dirty="0"/>
              <a:t> </a:t>
            </a:r>
            <a:endParaRPr lang="en-GB" dirty="0" smtClean="0"/>
          </a:p>
          <a:p>
            <a:r>
              <a:rPr lang="en-GB" dirty="0"/>
              <a:t> </a:t>
            </a:r>
            <a:endParaRPr lang="en-GB" dirty="0" smtClean="0"/>
          </a:p>
          <a:p>
            <a:endParaRPr lang="en-GB" dirty="0" smtClean="0"/>
          </a:p>
          <a:p>
            <a:pPr marL="0" indent="0">
              <a:buNone/>
            </a:pPr>
            <a:r>
              <a:rPr lang="en-GB" dirty="0" smtClean="0"/>
              <a:t>Which of these items must be plugged in all the time and which can be charged using electricity and then used in a ‘wireless’ fashion?</a:t>
            </a:r>
            <a:endParaRPr lang="en-GB" dirty="0"/>
          </a:p>
        </p:txBody>
      </p:sp>
      <p:pic>
        <p:nvPicPr>
          <p:cNvPr id="4" name="Picture 3"/>
          <p:cNvPicPr>
            <a:picLocks noChangeAspect="1"/>
          </p:cNvPicPr>
          <p:nvPr/>
        </p:nvPicPr>
        <p:blipFill rotWithShape="1">
          <a:blip r:embed="rId2"/>
          <a:srcRect l="2105" t="13634" r="2429" b="13006"/>
          <a:stretch/>
        </p:blipFill>
        <p:spPr>
          <a:xfrm>
            <a:off x="6638192" y="2346068"/>
            <a:ext cx="5505355" cy="4230578"/>
          </a:xfrm>
          <a:prstGeom prst="rect">
            <a:avLst/>
          </a:prstGeom>
        </p:spPr>
      </p:pic>
      <p:sp>
        <p:nvSpPr>
          <p:cNvPr id="5" name="TextBox 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t>L1</a:t>
            </a:r>
            <a:endParaRPr lang="en-GB" dirty="0"/>
          </a:p>
        </p:txBody>
      </p:sp>
      <p:sp>
        <p:nvSpPr>
          <p:cNvPr id="6" name="Rectangle 5"/>
          <p:cNvSpPr/>
          <p:nvPr/>
        </p:nvSpPr>
        <p:spPr>
          <a:xfrm>
            <a:off x="4657819" y="112991"/>
            <a:ext cx="4511876" cy="369332"/>
          </a:xfrm>
          <a:prstGeom prst="rect">
            <a:avLst/>
          </a:prstGeom>
        </p:spPr>
        <p:txBody>
          <a:bodyPr wrap="none">
            <a:spAutoFit/>
          </a:bodyPr>
          <a:lstStyle/>
          <a:p>
            <a:r>
              <a:rPr lang="en-GB" dirty="0" smtClean="0">
                <a:hlinkClick r:id="rId3"/>
              </a:rPr>
              <a:t>https://www.bbc.co.uk/bitesize/clips/zqb7tyc</a:t>
            </a:r>
            <a:r>
              <a:rPr lang="en-GB" dirty="0" smtClean="0"/>
              <a:t> </a:t>
            </a:r>
            <a:endParaRPr lang="en-GB" dirty="0"/>
          </a:p>
        </p:txBody>
      </p:sp>
    </p:spTree>
    <p:extLst>
      <p:ext uri="{BB962C8B-B14F-4D97-AF65-F5344CB8AC3E}">
        <p14:creationId xmlns:p14="http://schemas.microsoft.com/office/powerpoint/2010/main" val="3526107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sort of electrical items might you pack in your suitcase for a road trip to the USA?</a:t>
            </a:r>
            <a:endParaRPr lang="en-GB" dirty="0"/>
          </a:p>
        </p:txBody>
      </p:sp>
      <p:pic>
        <p:nvPicPr>
          <p:cNvPr id="3" name="Picture 2"/>
          <p:cNvPicPr>
            <a:picLocks noChangeAspect="1"/>
          </p:cNvPicPr>
          <p:nvPr/>
        </p:nvPicPr>
        <p:blipFill rotWithShape="1">
          <a:blip r:embed="rId3"/>
          <a:srcRect l="5351" t="4260" r="5008" b="24543"/>
          <a:stretch/>
        </p:blipFill>
        <p:spPr>
          <a:xfrm>
            <a:off x="5574323" y="1921821"/>
            <a:ext cx="6069623" cy="4777918"/>
          </a:xfrm>
          <a:prstGeom prst="rect">
            <a:avLst/>
          </a:prstGeom>
        </p:spPr>
      </p:pic>
      <p:sp>
        <p:nvSpPr>
          <p:cNvPr id="4" name="TextBox 3"/>
          <p:cNvSpPr txBox="1"/>
          <p:nvPr/>
        </p:nvSpPr>
        <p:spPr>
          <a:xfrm>
            <a:off x="606668" y="3692769"/>
            <a:ext cx="4642339" cy="1569660"/>
          </a:xfrm>
          <a:prstGeom prst="rect">
            <a:avLst/>
          </a:prstGeom>
          <a:noFill/>
        </p:spPr>
        <p:txBody>
          <a:bodyPr wrap="square" rtlCol="0">
            <a:spAutoFit/>
          </a:bodyPr>
          <a:lstStyle/>
          <a:p>
            <a:r>
              <a:rPr lang="en-GB" sz="2400" dirty="0" smtClean="0"/>
              <a:t>Draw or print the outline of a suitcase. Draw in and label electrical items that you might take on a road trip e.g. a hairdryer!</a:t>
            </a:r>
          </a:p>
        </p:txBody>
      </p:sp>
      <p:pic>
        <p:nvPicPr>
          <p:cNvPr id="1026" name="Picture 2" descr="Hair dryer - Free networking ic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32584" y="2930891"/>
            <a:ext cx="1673714" cy="167371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216162" y="3767748"/>
            <a:ext cx="1047082" cy="369332"/>
          </a:xfrm>
          <a:prstGeom prst="rect">
            <a:avLst/>
          </a:prstGeom>
          <a:noFill/>
        </p:spPr>
        <p:txBody>
          <a:bodyPr wrap="none" rtlCol="0">
            <a:spAutoFit/>
          </a:bodyPr>
          <a:lstStyle/>
          <a:p>
            <a:r>
              <a:rPr lang="en-GB" dirty="0" smtClean="0"/>
              <a:t>hairdryer</a:t>
            </a:r>
            <a:endParaRPr lang="en-GB" dirty="0"/>
          </a:p>
        </p:txBody>
      </p:sp>
      <p:sp>
        <p:nvSpPr>
          <p:cNvPr id="7" name="TextBox 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t>L1</a:t>
            </a:r>
            <a:endParaRPr lang="en-GB" dirty="0"/>
          </a:p>
        </p:txBody>
      </p:sp>
    </p:spTree>
    <p:extLst>
      <p:ext uri="{BB962C8B-B14F-4D97-AF65-F5344CB8AC3E}">
        <p14:creationId xmlns:p14="http://schemas.microsoft.com/office/powerpoint/2010/main" val="1701815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303CA9-E104-494B-A58A-1B7C5D41FD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4798" y="-38511"/>
            <a:ext cx="9153202" cy="6888273"/>
          </a:xfrm>
          <a:prstGeom prst="rect">
            <a:avLst/>
          </a:prstGeom>
        </p:spPr>
      </p:pic>
      <p:cxnSp>
        <p:nvCxnSpPr>
          <p:cNvPr id="6" name="Straight Connector 5"/>
          <p:cNvCxnSpPr/>
          <p:nvPr/>
        </p:nvCxnSpPr>
        <p:spPr>
          <a:xfrm>
            <a:off x="1524001"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Computing</a:t>
            </a:r>
          </a:p>
        </p:txBody>
      </p:sp>
      <p:sp>
        <p:nvSpPr>
          <p:cNvPr id="7" name="TextBox 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3200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67" name="Rectangle: Top Corners Rounded 66">
            <a:extLst>
              <a:ext uri="{FF2B5EF4-FFF2-40B4-BE49-F238E27FC236}">
                <a16:creationId xmlns:a16="http://schemas.microsoft.com/office/drawing/2014/main" id="{35F3CD16-BA03-4D00-90D5-33FAF3290BE9}"/>
              </a:ext>
            </a:extLst>
          </p:cNvPr>
          <p:cNvSpPr/>
          <p:nvPr/>
        </p:nvSpPr>
        <p:spPr>
          <a:xfrm rot="16200000">
            <a:off x="-717520" y="3110612"/>
            <a:ext cx="5988908" cy="624420"/>
          </a:xfrm>
          <a:prstGeom prst="round2SameRect">
            <a:avLst>
              <a:gd name="adj1" fmla="val 27498"/>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69" name="Rectangle: Top Corners Rounded 68">
            <a:extLst>
              <a:ext uri="{FF2B5EF4-FFF2-40B4-BE49-F238E27FC236}">
                <a16:creationId xmlns:a16="http://schemas.microsoft.com/office/drawing/2014/main" id="{B919DABD-8E99-4E6A-94CA-6E87E224FE60}"/>
              </a:ext>
            </a:extLst>
          </p:cNvPr>
          <p:cNvSpPr/>
          <p:nvPr/>
        </p:nvSpPr>
        <p:spPr>
          <a:xfrm rot="5400000">
            <a:off x="6909525" y="3110612"/>
            <a:ext cx="5988908" cy="624420"/>
          </a:xfrm>
          <a:prstGeom prst="round2SameRect">
            <a:avLst>
              <a:gd name="adj1" fmla="val 27498"/>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21" name="Title 20"/>
          <p:cNvSpPr>
            <a:spLocks noGrp="1"/>
          </p:cNvSpPr>
          <p:nvPr>
            <p:ph type="title"/>
          </p:nvPr>
        </p:nvSpPr>
        <p:spPr/>
        <p:txBody>
          <a:bodyPr/>
          <a:lstStyle/>
          <a:p>
            <a:r>
              <a:rPr lang="en-GB" sz="3600" dirty="0">
                <a:latin typeface="Comic Sans MS" panose="030F0702030302020204" pitchFamily="66" charset="0"/>
              </a:rPr>
              <a:t>How We Communicate</a:t>
            </a:r>
          </a:p>
        </p:txBody>
      </p:sp>
      <p:sp>
        <p:nvSpPr>
          <p:cNvPr id="5" name="Rectangle 4"/>
          <p:cNvSpPr/>
          <p:nvPr/>
        </p:nvSpPr>
        <p:spPr>
          <a:xfrm>
            <a:off x="3003667" y="2239169"/>
            <a:ext cx="6001489" cy="1807400"/>
          </a:xfrm>
          <a:prstGeom prst="rect">
            <a:avLst/>
          </a:prstGeom>
        </p:spPr>
        <p:txBody>
          <a:bodyPr wrap="square" lIns="0" tIns="72000" rIns="0" bIns="72000">
            <a:spAutoFit/>
          </a:bodyPr>
          <a:lstStyle/>
          <a:p>
            <a:pPr algn="ctr"/>
            <a:r>
              <a:rPr lang="en-GB" altLang="en-US" dirty="0">
                <a:solidFill>
                  <a:srgbClr val="1C1C1C"/>
                </a:solidFill>
                <a:latin typeface="Comic Sans MS" panose="030F0702030302020204" pitchFamily="66" charset="0"/>
              </a:rPr>
              <a:t>'Communicate' means to share information. </a:t>
            </a:r>
            <a:endParaRPr lang="en-GB" altLang="en-US" dirty="0">
              <a:solidFill>
                <a:srgbClr val="1C1C1C"/>
              </a:solidFill>
              <a:latin typeface="Comic Sans MS" panose="030F0702030302020204" pitchFamily="66" charset="0"/>
            </a:endParaRPr>
          </a:p>
          <a:p>
            <a:pPr algn="ctr"/>
            <a:endParaRPr lang="en-GB" altLang="en-US" dirty="0">
              <a:solidFill>
                <a:srgbClr val="1C1C1C"/>
              </a:solidFill>
              <a:latin typeface="Comic Sans MS" panose="030F0702030302020204" pitchFamily="66" charset="0"/>
            </a:endParaRPr>
          </a:p>
          <a:p>
            <a:pPr algn="ctr"/>
            <a:endParaRPr lang="en-GB" altLang="en-US" dirty="0">
              <a:solidFill>
                <a:srgbClr val="1C1C1C"/>
              </a:solidFill>
              <a:latin typeface="Comic Sans MS" panose="030F0702030302020204" pitchFamily="66" charset="0"/>
            </a:endParaRPr>
          </a:p>
          <a:p>
            <a:pPr algn="ctr"/>
            <a:endParaRPr lang="en-GB" altLang="en-US" dirty="0">
              <a:solidFill>
                <a:srgbClr val="1C1C1C"/>
              </a:solidFill>
              <a:latin typeface="Comic Sans MS" panose="030F0702030302020204" pitchFamily="66" charset="0"/>
            </a:endParaRPr>
          </a:p>
          <a:p>
            <a:pPr algn="ctr"/>
            <a:r>
              <a:rPr lang="en-GB" altLang="en-US" dirty="0">
                <a:solidFill>
                  <a:srgbClr val="1C1C1C"/>
                </a:solidFill>
                <a:latin typeface="Comic Sans MS" panose="030F0702030302020204" pitchFamily="66" charset="0"/>
              </a:rPr>
              <a:t>Write a list of all the ways you can think of that people use to communicate</a:t>
            </a:r>
            <a:r>
              <a:rPr lang="en-GB" altLang="en-US" dirty="0">
                <a:solidFill>
                  <a:srgbClr val="1C1C1C"/>
                </a:solidFill>
                <a:latin typeface="Comic Sans MS" panose="030F0702030302020204" pitchFamily="66" charset="0"/>
              </a:rPr>
              <a:t>? </a:t>
            </a:r>
          </a:p>
        </p:txBody>
      </p:sp>
      <p:sp>
        <p:nvSpPr>
          <p:cNvPr id="7" name="TextBox 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010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angle: Top Corners Rounded 66">
            <a:extLst>
              <a:ext uri="{FF2B5EF4-FFF2-40B4-BE49-F238E27FC236}">
                <a16:creationId xmlns:a16="http://schemas.microsoft.com/office/drawing/2014/main" id="{35F3CD16-BA03-4D00-90D5-33FAF3290BE9}"/>
              </a:ext>
            </a:extLst>
          </p:cNvPr>
          <p:cNvSpPr/>
          <p:nvPr/>
        </p:nvSpPr>
        <p:spPr>
          <a:xfrm rot="16200000">
            <a:off x="-717520" y="3110612"/>
            <a:ext cx="5988908" cy="624420"/>
          </a:xfrm>
          <a:prstGeom prst="round2SameRect">
            <a:avLst>
              <a:gd name="adj1" fmla="val 27498"/>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69" name="Rectangle: Top Corners Rounded 68">
            <a:extLst>
              <a:ext uri="{FF2B5EF4-FFF2-40B4-BE49-F238E27FC236}">
                <a16:creationId xmlns:a16="http://schemas.microsoft.com/office/drawing/2014/main" id="{B919DABD-8E99-4E6A-94CA-6E87E224FE60}"/>
              </a:ext>
            </a:extLst>
          </p:cNvPr>
          <p:cNvSpPr/>
          <p:nvPr/>
        </p:nvSpPr>
        <p:spPr>
          <a:xfrm rot="5400000">
            <a:off x="6909525" y="3110612"/>
            <a:ext cx="5988908" cy="624420"/>
          </a:xfrm>
          <a:prstGeom prst="round2SameRect">
            <a:avLst>
              <a:gd name="adj1" fmla="val 27498"/>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21" name="Title 20"/>
          <p:cNvSpPr>
            <a:spLocks noGrp="1"/>
          </p:cNvSpPr>
          <p:nvPr>
            <p:ph type="title"/>
          </p:nvPr>
        </p:nvSpPr>
        <p:spPr/>
        <p:txBody>
          <a:bodyPr/>
          <a:lstStyle/>
          <a:p>
            <a:r>
              <a:rPr lang="en-GB" sz="3600" dirty="0"/>
              <a:t>Some Ways We Communicate:</a:t>
            </a:r>
            <a:endParaRPr lang="en-GB" sz="3600" dirty="0"/>
          </a:p>
        </p:txBody>
      </p:sp>
      <p:grpSp>
        <p:nvGrpSpPr>
          <p:cNvPr id="7" name="Group 6">
            <a:extLst>
              <a:ext uri="{FF2B5EF4-FFF2-40B4-BE49-F238E27FC236}">
                <a16:creationId xmlns:a16="http://schemas.microsoft.com/office/drawing/2014/main" id="{91ACAAE3-1A2B-40B7-8D74-0678FCFEF45A}"/>
              </a:ext>
            </a:extLst>
          </p:cNvPr>
          <p:cNvGrpSpPr/>
          <p:nvPr/>
        </p:nvGrpSpPr>
        <p:grpSpPr>
          <a:xfrm>
            <a:off x="3029497" y="1835891"/>
            <a:ext cx="2603905" cy="810421"/>
            <a:chOff x="788202" y="3206654"/>
            <a:chExt cx="2603905" cy="810421"/>
          </a:xfrm>
        </p:grpSpPr>
        <p:grpSp>
          <p:nvGrpSpPr>
            <p:cNvPr id="8" name="Group 7">
              <a:extLst>
                <a:ext uri="{FF2B5EF4-FFF2-40B4-BE49-F238E27FC236}">
                  <a16:creationId xmlns:a16="http://schemas.microsoft.com/office/drawing/2014/main" id="{B40009F9-0110-4572-9A01-38DF2AE31D17}"/>
                </a:ext>
              </a:extLst>
            </p:cNvPr>
            <p:cNvGrpSpPr/>
            <p:nvPr/>
          </p:nvGrpSpPr>
          <p:grpSpPr>
            <a:xfrm>
              <a:off x="1001404" y="3428239"/>
              <a:ext cx="2390703" cy="503086"/>
              <a:chOff x="-13421" y="3862260"/>
              <a:chExt cx="5563042" cy="503086"/>
            </a:xfrm>
          </p:grpSpPr>
          <p:sp>
            <p:nvSpPr>
              <p:cNvPr id="10" name="Rectangle: Rounded Corners 9">
                <a:extLst>
                  <a:ext uri="{FF2B5EF4-FFF2-40B4-BE49-F238E27FC236}">
                    <a16:creationId xmlns:a16="http://schemas.microsoft.com/office/drawing/2014/main" id="{27CD58A2-7CB5-4733-951F-757948EAAAF1}"/>
                  </a:ext>
                </a:extLst>
              </p:cNvPr>
              <p:cNvSpPr/>
              <p:nvPr/>
            </p:nvSpPr>
            <p:spPr>
              <a:xfrm>
                <a:off x="-13421" y="3862260"/>
                <a:ext cx="5563042"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11" name="Rectangle 10">
                <a:extLst>
                  <a:ext uri="{FF2B5EF4-FFF2-40B4-BE49-F238E27FC236}">
                    <a16:creationId xmlns:a16="http://schemas.microsoft.com/office/drawing/2014/main" id="{CAA7A12F-6064-4B0D-972C-3AA7165B6033}"/>
                  </a:ext>
                </a:extLst>
              </p:cNvPr>
              <p:cNvSpPr/>
              <p:nvPr/>
            </p:nvSpPr>
            <p:spPr>
              <a:xfrm>
                <a:off x="686153" y="3895212"/>
                <a:ext cx="4289794" cy="422405"/>
              </a:xfrm>
              <a:prstGeom prst="rect">
                <a:avLst/>
              </a:prstGeom>
            </p:spPr>
            <p:txBody>
              <a:bodyPr wrap="square" lIns="0" tIns="72000" rIns="0" bIns="72000">
                <a:spAutoFit/>
              </a:bodyPr>
              <a:lstStyle/>
              <a:p>
                <a:pPr algn="ctr"/>
                <a:r>
                  <a:rPr lang="en-GB" altLang="en-US" dirty="0">
                    <a:solidFill>
                      <a:prstClr val="white"/>
                    </a:solidFill>
                    <a:latin typeface="Twinkl"/>
                  </a:rPr>
                  <a:t>talking</a:t>
                </a:r>
              </a:p>
            </p:txBody>
          </p:sp>
        </p:grpSp>
        <p:pic>
          <p:nvPicPr>
            <p:cNvPr id="9" name="Picture 8">
              <a:extLst>
                <a:ext uri="{FF2B5EF4-FFF2-40B4-BE49-F238E27FC236}">
                  <a16:creationId xmlns:a16="http://schemas.microsoft.com/office/drawing/2014/main" id="{B11C7619-D7DF-4E08-8DDD-3E1F575D9A6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7461"/>
            <a:stretch/>
          </p:blipFill>
          <p:spPr>
            <a:xfrm>
              <a:off x="788202" y="3206654"/>
              <a:ext cx="648700" cy="810421"/>
            </a:xfrm>
            <a:prstGeom prst="rect">
              <a:avLst/>
            </a:prstGeom>
          </p:spPr>
        </p:pic>
      </p:grpSp>
      <p:grpSp>
        <p:nvGrpSpPr>
          <p:cNvPr id="12" name="Group 11">
            <a:extLst>
              <a:ext uri="{FF2B5EF4-FFF2-40B4-BE49-F238E27FC236}">
                <a16:creationId xmlns:a16="http://schemas.microsoft.com/office/drawing/2014/main" id="{8C100AA4-9754-40CA-A8AF-1513CE2E86FC}"/>
              </a:ext>
            </a:extLst>
          </p:cNvPr>
          <p:cNvGrpSpPr/>
          <p:nvPr/>
        </p:nvGrpSpPr>
        <p:grpSpPr>
          <a:xfrm>
            <a:off x="6130785" y="2938435"/>
            <a:ext cx="3181545" cy="747414"/>
            <a:chOff x="854398" y="3372645"/>
            <a:chExt cx="3181545" cy="747414"/>
          </a:xfrm>
        </p:grpSpPr>
        <p:grpSp>
          <p:nvGrpSpPr>
            <p:cNvPr id="13" name="Group 12">
              <a:extLst>
                <a:ext uri="{FF2B5EF4-FFF2-40B4-BE49-F238E27FC236}">
                  <a16:creationId xmlns:a16="http://schemas.microsoft.com/office/drawing/2014/main" id="{3A922A00-02E4-424D-B6E0-59991FB41640}"/>
                </a:ext>
              </a:extLst>
            </p:cNvPr>
            <p:cNvGrpSpPr/>
            <p:nvPr/>
          </p:nvGrpSpPr>
          <p:grpSpPr>
            <a:xfrm>
              <a:off x="1001404" y="3428239"/>
              <a:ext cx="3034539" cy="503086"/>
              <a:chOff x="-13421" y="3862260"/>
              <a:chExt cx="7061214" cy="503086"/>
            </a:xfrm>
          </p:grpSpPr>
          <p:sp>
            <p:nvSpPr>
              <p:cNvPr id="15" name="Rectangle: Rounded Corners 14">
                <a:extLst>
                  <a:ext uri="{FF2B5EF4-FFF2-40B4-BE49-F238E27FC236}">
                    <a16:creationId xmlns:a16="http://schemas.microsoft.com/office/drawing/2014/main" id="{A6B5D8C3-194B-427D-BB34-FA979CE44BB7}"/>
                  </a:ext>
                </a:extLst>
              </p:cNvPr>
              <p:cNvSpPr/>
              <p:nvPr/>
            </p:nvSpPr>
            <p:spPr>
              <a:xfrm>
                <a:off x="-13421" y="3862260"/>
                <a:ext cx="7061214"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16" name="Rectangle 15">
                <a:extLst>
                  <a:ext uri="{FF2B5EF4-FFF2-40B4-BE49-F238E27FC236}">
                    <a16:creationId xmlns:a16="http://schemas.microsoft.com/office/drawing/2014/main" id="{58E8CCD4-F8DB-4C67-9128-75F068E8C016}"/>
                  </a:ext>
                </a:extLst>
              </p:cNvPr>
              <p:cNvSpPr/>
              <p:nvPr/>
            </p:nvSpPr>
            <p:spPr>
              <a:xfrm>
                <a:off x="686150" y="3895212"/>
                <a:ext cx="6335823" cy="422405"/>
              </a:xfrm>
              <a:prstGeom prst="rect">
                <a:avLst/>
              </a:prstGeom>
            </p:spPr>
            <p:txBody>
              <a:bodyPr wrap="square" lIns="0" tIns="72000" rIns="0" bIns="72000">
                <a:spAutoFit/>
              </a:bodyPr>
              <a:lstStyle/>
              <a:p>
                <a:pPr algn="ctr"/>
                <a:r>
                  <a:rPr lang="en-GB" altLang="en-US" dirty="0">
                    <a:solidFill>
                      <a:prstClr val="white"/>
                    </a:solidFill>
                    <a:latin typeface="Twinkl"/>
                  </a:rPr>
                  <a:t>talking on a telephone</a:t>
                </a:r>
              </a:p>
            </p:txBody>
          </p:sp>
        </p:grpSp>
        <p:pic>
          <p:nvPicPr>
            <p:cNvPr id="14" name="Picture 13">
              <a:extLst>
                <a:ext uri="{FF2B5EF4-FFF2-40B4-BE49-F238E27FC236}">
                  <a16:creationId xmlns:a16="http://schemas.microsoft.com/office/drawing/2014/main" id="{1230E66D-3008-43A3-BE9A-170F93FF93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763"/>
            <a:stretch/>
          </p:blipFill>
          <p:spPr>
            <a:xfrm flipH="1">
              <a:off x="854398" y="3372645"/>
              <a:ext cx="925754" cy="747414"/>
            </a:xfrm>
            <a:prstGeom prst="rect">
              <a:avLst/>
            </a:prstGeom>
          </p:spPr>
        </p:pic>
      </p:grpSp>
      <p:grpSp>
        <p:nvGrpSpPr>
          <p:cNvPr id="43" name="Group 42">
            <a:extLst>
              <a:ext uri="{FF2B5EF4-FFF2-40B4-BE49-F238E27FC236}">
                <a16:creationId xmlns:a16="http://schemas.microsoft.com/office/drawing/2014/main" id="{85736C65-9705-4342-9038-A00A067D65EF}"/>
              </a:ext>
            </a:extLst>
          </p:cNvPr>
          <p:cNvGrpSpPr/>
          <p:nvPr/>
        </p:nvGrpSpPr>
        <p:grpSpPr>
          <a:xfrm>
            <a:off x="6081357" y="1784999"/>
            <a:ext cx="3247591" cy="900729"/>
            <a:chOff x="804970" y="3165464"/>
            <a:chExt cx="3247591" cy="900729"/>
          </a:xfrm>
        </p:grpSpPr>
        <p:grpSp>
          <p:nvGrpSpPr>
            <p:cNvPr id="44" name="Group 43">
              <a:extLst>
                <a:ext uri="{FF2B5EF4-FFF2-40B4-BE49-F238E27FC236}">
                  <a16:creationId xmlns:a16="http://schemas.microsoft.com/office/drawing/2014/main" id="{A083200F-2BBF-4DF0-A55D-62288C3B2DFB}"/>
                </a:ext>
              </a:extLst>
            </p:cNvPr>
            <p:cNvGrpSpPr/>
            <p:nvPr/>
          </p:nvGrpSpPr>
          <p:grpSpPr>
            <a:xfrm>
              <a:off x="1001405" y="3428239"/>
              <a:ext cx="3051156" cy="503086"/>
              <a:chOff x="-13419" y="3862260"/>
              <a:chExt cx="7099881" cy="503086"/>
            </a:xfrm>
          </p:grpSpPr>
          <p:sp>
            <p:nvSpPr>
              <p:cNvPr id="46" name="Rectangle: Rounded Corners 45">
                <a:extLst>
                  <a:ext uri="{FF2B5EF4-FFF2-40B4-BE49-F238E27FC236}">
                    <a16:creationId xmlns:a16="http://schemas.microsoft.com/office/drawing/2014/main" id="{5EAEF329-5ABA-4D0C-9283-8682C164F5E2}"/>
                  </a:ext>
                </a:extLst>
              </p:cNvPr>
              <p:cNvSpPr/>
              <p:nvPr/>
            </p:nvSpPr>
            <p:spPr>
              <a:xfrm>
                <a:off x="-13419" y="3862260"/>
                <a:ext cx="7099881"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47" name="Rectangle 46">
                <a:extLst>
                  <a:ext uri="{FF2B5EF4-FFF2-40B4-BE49-F238E27FC236}">
                    <a16:creationId xmlns:a16="http://schemas.microsoft.com/office/drawing/2014/main" id="{E7FE0769-F1FC-4135-8829-6EC014ACAE66}"/>
                  </a:ext>
                </a:extLst>
              </p:cNvPr>
              <p:cNvSpPr/>
              <p:nvPr/>
            </p:nvSpPr>
            <p:spPr>
              <a:xfrm>
                <a:off x="686150" y="3895212"/>
                <a:ext cx="6346104" cy="422405"/>
              </a:xfrm>
              <a:prstGeom prst="rect">
                <a:avLst/>
              </a:prstGeom>
            </p:spPr>
            <p:txBody>
              <a:bodyPr wrap="square" lIns="0" tIns="72000" rIns="0" bIns="72000">
                <a:spAutoFit/>
              </a:bodyPr>
              <a:lstStyle/>
              <a:p>
                <a:pPr algn="ctr"/>
                <a:r>
                  <a:rPr lang="en-GB" altLang="en-US" dirty="0">
                    <a:solidFill>
                      <a:prstClr val="white"/>
                    </a:solidFill>
                    <a:latin typeface="Twinkl"/>
                  </a:rPr>
                  <a:t>using sign language</a:t>
                </a:r>
              </a:p>
            </p:txBody>
          </p:sp>
        </p:grpSp>
        <p:pic>
          <p:nvPicPr>
            <p:cNvPr id="45" name="Picture 44">
              <a:extLst>
                <a:ext uri="{FF2B5EF4-FFF2-40B4-BE49-F238E27FC236}">
                  <a16:creationId xmlns:a16="http://schemas.microsoft.com/office/drawing/2014/main" id="{4EDC0DD0-DA33-4D17-AFF0-59C68C8F38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970" y="3165464"/>
              <a:ext cx="648700" cy="900729"/>
            </a:xfrm>
            <a:prstGeom prst="rect">
              <a:avLst/>
            </a:prstGeom>
          </p:spPr>
        </p:pic>
      </p:grpSp>
      <p:grpSp>
        <p:nvGrpSpPr>
          <p:cNvPr id="48" name="Group 47">
            <a:extLst>
              <a:ext uri="{FF2B5EF4-FFF2-40B4-BE49-F238E27FC236}">
                <a16:creationId xmlns:a16="http://schemas.microsoft.com/office/drawing/2014/main" id="{E8F55E85-FA93-492D-8157-40C780981909}"/>
              </a:ext>
            </a:extLst>
          </p:cNvPr>
          <p:cNvGrpSpPr/>
          <p:nvPr/>
        </p:nvGrpSpPr>
        <p:grpSpPr>
          <a:xfrm>
            <a:off x="2960512" y="4791688"/>
            <a:ext cx="6386549" cy="718202"/>
            <a:chOff x="223867" y="3327184"/>
            <a:chExt cx="6386549" cy="718202"/>
          </a:xfrm>
        </p:grpSpPr>
        <p:grpSp>
          <p:nvGrpSpPr>
            <p:cNvPr id="49" name="Group 48">
              <a:extLst>
                <a:ext uri="{FF2B5EF4-FFF2-40B4-BE49-F238E27FC236}">
                  <a16:creationId xmlns:a16="http://schemas.microsoft.com/office/drawing/2014/main" id="{66CCF069-7F6F-4188-9BFC-F6D1724722FE}"/>
                </a:ext>
              </a:extLst>
            </p:cNvPr>
            <p:cNvGrpSpPr/>
            <p:nvPr/>
          </p:nvGrpSpPr>
          <p:grpSpPr>
            <a:xfrm>
              <a:off x="793135" y="3428239"/>
              <a:ext cx="5817281" cy="503086"/>
              <a:chOff x="-498052" y="3862260"/>
              <a:chExt cx="13536510" cy="503086"/>
            </a:xfrm>
          </p:grpSpPr>
          <p:sp>
            <p:nvSpPr>
              <p:cNvPr id="51" name="Rectangle: Rounded Corners 50">
                <a:extLst>
                  <a:ext uri="{FF2B5EF4-FFF2-40B4-BE49-F238E27FC236}">
                    <a16:creationId xmlns:a16="http://schemas.microsoft.com/office/drawing/2014/main" id="{6496D30C-0CE1-404F-8614-920B59598A19}"/>
                  </a:ext>
                </a:extLst>
              </p:cNvPr>
              <p:cNvSpPr/>
              <p:nvPr/>
            </p:nvSpPr>
            <p:spPr>
              <a:xfrm>
                <a:off x="-498052" y="3862260"/>
                <a:ext cx="13536510"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52" name="Rectangle 51">
                <a:extLst>
                  <a:ext uri="{FF2B5EF4-FFF2-40B4-BE49-F238E27FC236}">
                    <a16:creationId xmlns:a16="http://schemas.microsoft.com/office/drawing/2014/main" id="{B61543BF-D236-49D8-B45C-EA9B5FEEFFDE}"/>
                  </a:ext>
                </a:extLst>
              </p:cNvPr>
              <p:cNvSpPr/>
              <p:nvPr/>
            </p:nvSpPr>
            <p:spPr>
              <a:xfrm>
                <a:off x="686148" y="3895212"/>
                <a:ext cx="11076126" cy="422405"/>
              </a:xfrm>
              <a:prstGeom prst="rect">
                <a:avLst/>
              </a:prstGeom>
            </p:spPr>
            <p:txBody>
              <a:bodyPr wrap="square" lIns="0" tIns="72000" rIns="0" bIns="72000">
                <a:spAutoFit/>
              </a:bodyPr>
              <a:lstStyle/>
              <a:p>
                <a:pPr algn="ctr"/>
                <a:r>
                  <a:rPr lang="en-GB" altLang="en-US" dirty="0">
                    <a:solidFill>
                      <a:prstClr val="white"/>
                    </a:solidFill>
                    <a:latin typeface="Twinkl"/>
                  </a:rPr>
                  <a:t>using computers, tablets or smartphones</a:t>
                </a:r>
              </a:p>
            </p:txBody>
          </p:sp>
        </p:grpSp>
        <p:pic>
          <p:nvPicPr>
            <p:cNvPr id="50" name="Picture 49">
              <a:extLst>
                <a:ext uri="{FF2B5EF4-FFF2-40B4-BE49-F238E27FC236}">
                  <a16:creationId xmlns:a16="http://schemas.microsoft.com/office/drawing/2014/main" id="{12EE8644-6E33-4A71-8B5A-F10C3A89C5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3867" y="3327184"/>
              <a:ext cx="1053768" cy="718202"/>
            </a:xfrm>
            <a:prstGeom prst="rect">
              <a:avLst/>
            </a:prstGeom>
          </p:spPr>
        </p:pic>
      </p:grpSp>
      <p:grpSp>
        <p:nvGrpSpPr>
          <p:cNvPr id="59" name="Group 58">
            <a:extLst>
              <a:ext uri="{FF2B5EF4-FFF2-40B4-BE49-F238E27FC236}">
                <a16:creationId xmlns:a16="http://schemas.microsoft.com/office/drawing/2014/main" id="{9BD4F920-8CAD-4F1F-A10C-822520553ABD}"/>
              </a:ext>
            </a:extLst>
          </p:cNvPr>
          <p:cNvGrpSpPr/>
          <p:nvPr/>
        </p:nvGrpSpPr>
        <p:grpSpPr>
          <a:xfrm>
            <a:off x="2833854" y="3795131"/>
            <a:ext cx="6513206" cy="768657"/>
            <a:chOff x="606116" y="3262467"/>
            <a:chExt cx="6513206" cy="768657"/>
          </a:xfrm>
        </p:grpSpPr>
        <p:grpSp>
          <p:nvGrpSpPr>
            <p:cNvPr id="60" name="Group 59">
              <a:extLst>
                <a:ext uri="{FF2B5EF4-FFF2-40B4-BE49-F238E27FC236}">
                  <a16:creationId xmlns:a16="http://schemas.microsoft.com/office/drawing/2014/main" id="{F6AF9767-1060-41D4-A390-5ED3B574CFBD}"/>
                </a:ext>
              </a:extLst>
            </p:cNvPr>
            <p:cNvGrpSpPr/>
            <p:nvPr/>
          </p:nvGrpSpPr>
          <p:grpSpPr>
            <a:xfrm>
              <a:off x="1123598" y="3428239"/>
              <a:ext cx="5995724" cy="503086"/>
              <a:chOff x="270918" y="3862260"/>
              <a:chExt cx="13951738" cy="503086"/>
            </a:xfrm>
          </p:grpSpPr>
          <p:sp>
            <p:nvSpPr>
              <p:cNvPr id="62" name="Rectangle: Rounded Corners 61">
                <a:extLst>
                  <a:ext uri="{FF2B5EF4-FFF2-40B4-BE49-F238E27FC236}">
                    <a16:creationId xmlns:a16="http://schemas.microsoft.com/office/drawing/2014/main" id="{2B7CC970-8A28-4BEF-89CF-9ED1D80CE144}"/>
                  </a:ext>
                </a:extLst>
              </p:cNvPr>
              <p:cNvSpPr/>
              <p:nvPr/>
            </p:nvSpPr>
            <p:spPr>
              <a:xfrm>
                <a:off x="270918" y="3862260"/>
                <a:ext cx="13951738"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63" name="Rectangle 62">
                <a:extLst>
                  <a:ext uri="{FF2B5EF4-FFF2-40B4-BE49-F238E27FC236}">
                    <a16:creationId xmlns:a16="http://schemas.microsoft.com/office/drawing/2014/main" id="{31EDF2DF-6DA9-4C7F-AC68-D692DEDAF88C}"/>
                  </a:ext>
                </a:extLst>
              </p:cNvPr>
              <p:cNvSpPr/>
              <p:nvPr/>
            </p:nvSpPr>
            <p:spPr>
              <a:xfrm>
                <a:off x="686146" y="3895212"/>
                <a:ext cx="13536510" cy="422405"/>
              </a:xfrm>
              <a:prstGeom prst="rect">
                <a:avLst/>
              </a:prstGeom>
            </p:spPr>
            <p:txBody>
              <a:bodyPr wrap="square" lIns="0" tIns="72000" rIns="0" bIns="72000">
                <a:spAutoFit/>
              </a:bodyPr>
              <a:lstStyle/>
              <a:p>
                <a:pPr algn="ctr"/>
                <a:r>
                  <a:rPr lang="en-GB" altLang="en-US" dirty="0">
                    <a:solidFill>
                      <a:prstClr val="white"/>
                    </a:solidFill>
                    <a:latin typeface="Twinkl"/>
                  </a:rPr>
                  <a:t>using pigeons to deliver messages (a long time ago)</a:t>
                </a:r>
              </a:p>
            </p:txBody>
          </p:sp>
        </p:grpSp>
        <p:pic>
          <p:nvPicPr>
            <p:cNvPr id="61" name="Picture 60">
              <a:extLst>
                <a:ext uri="{FF2B5EF4-FFF2-40B4-BE49-F238E27FC236}">
                  <a16:creationId xmlns:a16="http://schemas.microsoft.com/office/drawing/2014/main" id="{A5C53012-7128-471A-A756-2A1410A3E60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06116" y="3262467"/>
              <a:ext cx="1132846" cy="768657"/>
            </a:xfrm>
            <a:prstGeom prst="rect">
              <a:avLst/>
            </a:prstGeom>
          </p:spPr>
        </p:pic>
      </p:grpSp>
      <p:grpSp>
        <p:nvGrpSpPr>
          <p:cNvPr id="66" name="Group 65">
            <a:extLst>
              <a:ext uri="{FF2B5EF4-FFF2-40B4-BE49-F238E27FC236}">
                <a16:creationId xmlns:a16="http://schemas.microsoft.com/office/drawing/2014/main" id="{2553BE25-FB0A-423C-B25A-4A6933C86AA0}"/>
              </a:ext>
            </a:extLst>
          </p:cNvPr>
          <p:cNvGrpSpPr/>
          <p:nvPr/>
        </p:nvGrpSpPr>
        <p:grpSpPr>
          <a:xfrm>
            <a:off x="2955020" y="2881788"/>
            <a:ext cx="2678382" cy="659784"/>
            <a:chOff x="1093948" y="3501973"/>
            <a:chExt cx="2847149" cy="659784"/>
          </a:xfrm>
        </p:grpSpPr>
        <p:grpSp>
          <p:nvGrpSpPr>
            <p:cNvPr id="38" name="Group 37">
              <a:extLst>
                <a:ext uri="{FF2B5EF4-FFF2-40B4-BE49-F238E27FC236}">
                  <a16:creationId xmlns:a16="http://schemas.microsoft.com/office/drawing/2014/main" id="{481E32BA-60EC-4E3F-BB9D-088AE5359344}"/>
                </a:ext>
              </a:extLst>
            </p:cNvPr>
            <p:cNvGrpSpPr/>
            <p:nvPr/>
          </p:nvGrpSpPr>
          <p:grpSpPr>
            <a:xfrm>
              <a:off x="1093948" y="3617483"/>
              <a:ext cx="2847149" cy="544274"/>
              <a:chOff x="745102" y="3428239"/>
              <a:chExt cx="2847149" cy="544274"/>
            </a:xfrm>
          </p:grpSpPr>
          <p:grpSp>
            <p:nvGrpSpPr>
              <p:cNvPr id="39" name="Group 38">
                <a:extLst>
                  <a:ext uri="{FF2B5EF4-FFF2-40B4-BE49-F238E27FC236}">
                    <a16:creationId xmlns:a16="http://schemas.microsoft.com/office/drawing/2014/main" id="{489E6AB8-AB0A-4CDF-9290-C3222AC4A588}"/>
                  </a:ext>
                </a:extLst>
              </p:cNvPr>
              <p:cNvGrpSpPr/>
              <p:nvPr/>
            </p:nvGrpSpPr>
            <p:grpSpPr>
              <a:xfrm>
                <a:off x="1001405" y="3428239"/>
                <a:ext cx="2590846" cy="503086"/>
                <a:chOff x="-13419" y="3862260"/>
                <a:chExt cx="6028764" cy="503086"/>
              </a:xfrm>
            </p:grpSpPr>
            <p:sp>
              <p:nvSpPr>
                <p:cNvPr id="41" name="Rectangle: Rounded Corners 40">
                  <a:extLst>
                    <a:ext uri="{FF2B5EF4-FFF2-40B4-BE49-F238E27FC236}">
                      <a16:creationId xmlns:a16="http://schemas.microsoft.com/office/drawing/2014/main" id="{C1C4C745-7A50-42B3-8C24-16C2BF3AA152}"/>
                    </a:ext>
                  </a:extLst>
                </p:cNvPr>
                <p:cNvSpPr/>
                <p:nvPr/>
              </p:nvSpPr>
              <p:spPr>
                <a:xfrm>
                  <a:off x="-13419" y="3862260"/>
                  <a:ext cx="6028764"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42" name="Rectangle 41">
                  <a:extLst>
                    <a:ext uri="{FF2B5EF4-FFF2-40B4-BE49-F238E27FC236}">
                      <a16:creationId xmlns:a16="http://schemas.microsoft.com/office/drawing/2014/main" id="{7A2E2AED-952D-486F-83FC-A8B227FC434C}"/>
                    </a:ext>
                  </a:extLst>
                </p:cNvPr>
                <p:cNvSpPr/>
                <p:nvPr/>
              </p:nvSpPr>
              <p:spPr>
                <a:xfrm>
                  <a:off x="686150" y="3895212"/>
                  <a:ext cx="5329193" cy="422405"/>
                </a:xfrm>
                <a:prstGeom prst="rect">
                  <a:avLst/>
                </a:prstGeom>
              </p:spPr>
              <p:txBody>
                <a:bodyPr wrap="square" lIns="0" tIns="72000" rIns="0" bIns="72000">
                  <a:spAutoFit/>
                </a:bodyPr>
                <a:lstStyle/>
                <a:p>
                  <a:pPr algn="ctr"/>
                  <a:r>
                    <a:rPr lang="en-GB" altLang="en-US" dirty="0">
                      <a:solidFill>
                        <a:prstClr val="white"/>
                      </a:solidFill>
                      <a:latin typeface="Twinkl"/>
                    </a:rPr>
                    <a:t>writing letters</a:t>
                  </a:r>
                </a:p>
              </p:txBody>
            </p:sp>
          </p:grpSp>
          <p:pic>
            <p:nvPicPr>
              <p:cNvPr id="40" name="Picture 39">
                <a:extLst>
                  <a:ext uri="{FF2B5EF4-FFF2-40B4-BE49-F238E27FC236}">
                    <a16:creationId xmlns:a16="http://schemas.microsoft.com/office/drawing/2014/main" id="{90E9089D-18B3-4F4F-B63E-A0C84BE4DA3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5102" y="3509577"/>
                <a:ext cx="733185" cy="462936"/>
              </a:xfrm>
              <a:prstGeom prst="rect">
                <a:avLst/>
              </a:prstGeom>
            </p:spPr>
          </p:pic>
        </p:grpSp>
        <p:pic>
          <p:nvPicPr>
            <p:cNvPr id="65" name="Picture 64">
              <a:extLst>
                <a:ext uri="{FF2B5EF4-FFF2-40B4-BE49-F238E27FC236}">
                  <a16:creationId xmlns:a16="http://schemas.microsoft.com/office/drawing/2014/main" id="{CFE0C97D-6918-4F7B-9B1A-0090415B662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9789184">
              <a:off x="1142800" y="3501973"/>
              <a:ext cx="795473" cy="435405"/>
            </a:xfrm>
            <a:prstGeom prst="rect">
              <a:avLst/>
            </a:prstGeom>
          </p:spPr>
        </p:pic>
      </p:grpSp>
      <p:sp>
        <p:nvSpPr>
          <p:cNvPr id="37" name="TextBox 3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5390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additive="base">
                                        <p:cTn id="13" dur="500" fill="hold"/>
                                        <p:tgtEl>
                                          <p:spTgt spid="66"/>
                                        </p:tgtEl>
                                        <p:attrNameLst>
                                          <p:attrName>ppt_x</p:attrName>
                                        </p:attrNameLst>
                                      </p:cBhvr>
                                      <p:tavLst>
                                        <p:tav tm="0">
                                          <p:val>
                                            <p:strVal val="0-#ppt_w/2"/>
                                          </p:val>
                                        </p:tav>
                                        <p:tav tm="100000">
                                          <p:val>
                                            <p:strVal val="#ppt_x"/>
                                          </p:val>
                                        </p:tav>
                                      </p:tavLst>
                                    </p:anim>
                                    <p:anim calcmode="lin" valueType="num">
                                      <p:cBhvr additive="base">
                                        <p:cTn id="14" dur="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additive="base">
                                        <p:cTn id="31" dur="500" fill="hold"/>
                                        <p:tgtEl>
                                          <p:spTgt spid="59"/>
                                        </p:tgtEl>
                                        <p:attrNameLst>
                                          <p:attrName>ppt_x</p:attrName>
                                        </p:attrNameLst>
                                      </p:cBhvr>
                                      <p:tavLst>
                                        <p:tav tm="0">
                                          <p:val>
                                            <p:strVal val="#ppt_x"/>
                                          </p:val>
                                        </p:tav>
                                        <p:tav tm="100000">
                                          <p:val>
                                            <p:strVal val="#ppt_x"/>
                                          </p:val>
                                        </p:tav>
                                      </p:tavLst>
                                    </p:anim>
                                    <p:anim calcmode="lin" valueType="num">
                                      <p:cBhvr additive="base">
                                        <p:cTn id="32"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500" fill="hold"/>
                                        <p:tgtEl>
                                          <p:spTgt spid="48"/>
                                        </p:tgtEl>
                                        <p:attrNameLst>
                                          <p:attrName>ppt_x</p:attrName>
                                        </p:attrNameLst>
                                      </p:cBhvr>
                                      <p:tavLst>
                                        <p:tav tm="0">
                                          <p:val>
                                            <p:strVal val="#ppt_x"/>
                                          </p:val>
                                        </p:tav>
                                        <p:tav tm="100000">
                                          <p:val>
                                            <p:strVal val="#ppt_x"/>
                                          </p:val>
                                        </p:tav>
                                      </p:tavLst>
                                    </p:anim>
                                    <p:anim calcmode="lin" valueType="num">
                                      <p:cBhvr additive="base">
                                        <p:cTn id="3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Comic Sans MS" panose="030F0702030302020204" pitchFamily="66" charset="0"/>
              </a:rPr>
              <a:t>Sending Mail</a:t>
            </a:r>
          </a:p>
        </p:txBody>
      </p:sp>
      <p:grpSp>
        <p:nvGrpSpPr>
          <p:cNvPr id="2" name="Group 1">
            <a:extLst>
              <a:ext uri="{FF2B5EF4-FFF2-40B4-BE49-F238E27FC236}">
                <a16:creationId xmlns:a16="http://schemas.microsoft.com/office/drawing/2014/main" id="{DFB693D9-CA6A-4509-B99C-38F32EABF53F}"/>
              </a:ext>
            </a:extLst>
          </p:cNvPr>
          <p:cNvGrpSpPr/>
          <p:nvPr/>
        </p:nvGrpSpPr>
        <p:grpSpPr>
          <a:xfrm>
            <a:off x="3319849" y="1473201"/>
            <a:ext cx="5552302" cy="503086"/>
            <a:chOff x="1795849" y="1354067"/>
            <a:chExt cx="5552302" cy="503086"/>
          </a:xfrm>
        </p:grpSpPr>
        <p:sp>
          <p:nvSpPr>
            <p:cNvPr id="10" name="Rectangle: Rounded Corners 9">
              <a:extLst>
                <a:ext uri="{FF2B5EF4-FFF2-40B4-BE49-F238E27FC236}">
                  <a16:creationId xmlns:a16="http://schemas.microsoft.com/office/drawing/2014/main" id="{27CD58A2-7CB5-4733-951F-757948EAAAF1}"/>
                </a:ext>
              </a:extLst>
            </p:cNvPr>
            <p:cNvSpPr/>
            <p:nvPr/>
          </p:nvSpPr>
          <p:spPr>
            <a:xfrm>
              <a:off x="2195107" y="1354067"/>
              <a:ext cx="4823529"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5" name="Rectangle 4"/>
            <p:cNvSpPr/>
            <p:nvPr/>
          </p:nvSpPr>
          <p:spPr>
            <a:xfrm>
              <a:off x="1795849" y="1382809"/>
              <a:ext cx="5552302" cy="422405"/>
            </a:xfrm>
            <a:prstGeom prst="rect">
              <a:avLst/>
            </a:prstGeom>
          </p:spPr>
          <p:txBody>
            <a:bodyPr wrap="square" lIns="0" tIns="72000" rIns="0" bIns="72000">
              <a:spAutoFit/>
            </a:bodyPr>
            <a:lstStyle/>
            <a:p>
              <a:pPr algn="ctr">
                <a:spcBef>
                  <a:spcPct val="0"/>
                </a:spcBef>
              </a:pPr>
              <a:r>
                <a:rPr lang="en-GB" altLang="en-US" dirty="0">
                  <a:solidFill>
                    <a:prstClr val="white"/>
                  </a:solidFill>
                  <a:latin typeface="Comic Sans MS" panose="030F0702030302020204" pitchFamily="66" charset="0"/>
                  <a:ea typeface="SimSun" panose="02010600030101010101" pitchFamily="2" charset="-122"/>
                </a:rPr>
                <a:t>People often send letters through the post. </a:t>
              </a:r>
            </a:p>
          </p:txBody>
        </p:sp>
      </p:grpSp>
      <p:sp>
        <p:nvSpPr>
          <p:cNvPr id="53" name="Rectangle 52">
            <a:extLst>
              <a:ext uri="{FF2B5EF4-FFF2-40B4-BE49-F238E27FC236}">
                <a16:creationId xmlns:a16="http://schemas.microsoft.com/office/drawing/2014/main" id="{B426175F-0CA5-4D0C-B02D-2FDAC4F887A0}"/>
              </a:ext>
            </a:extLst>
          </p:cNvPr>
          <p:cNvSpPr/>
          <p:nvPr/>
        </p:nvSpPr>
        <p:spPr>
          <a:xfrm>
            <a:off x="4037345" y="2256746"/>
            <a:ext cx="4187053" cy="699404"/>
          </a:xfrm>
          <a:prstGeom prst="rect">
            <a:avLst/>
          </a:prstGeom>
        </p:spPr>
        <p:txBody>
          <a:bodyPr wrap="square" lIns="0" tIns="72000" rIns="0" bIns="72000">
            <a:spAutoFit/>
          </a:bodyPr>
          <a:lstStyle/>
          <a:p>
            <a:pPr algn="ctr">
              <a:spcBef>
                <a:spcPct val="0"/>
              </a:spcBef>
            </a:pPr>
            <a:r>
              <a:rPr lang="en-GB" altLang="en-US" dirty="0">
                <a:solidFill>
                  <a:srgbClr val="1C1C1C"/>
                </a:solidFill>
                <a:latin typeface="Comic Sans MS" panose="030F0702030302020204" pitchFamily="66" charset="0"/>
                <a:ea typeface="SimSun" panose="02010600030101010101" pitchFamily="2" charset="-122"/>
              </a:rPr>
              <a:t>It takes at least one whole day for a letter to go from one place to another.</a:t>
            </a:r>
          </a:p>
        </p:txBody>
      </p:sp>
      <p:grpSp>
        <p:nvGrpSpPr>
          <p:cNvPr id="14" name="Group 13">
            <a:extLst>
              <a:ext uri="{FF2B5EF4-FFF2-40B4-BE49-F238E27FC236}">
                <a16:creationId xmlns:a16="http://schemas.microsoft.com/office/drawing/2014/main" id="{0BEE5051-B83A-4526-A6A9-CF31CFA5D921}"/>
              </a:ext>
            </a:extLst>
          </p:cNvPr>
          <p:cNvGrpSpPr/>
          <p:nvPr/>
        </p:nvGrpSpPr>
        <p:grpSpPr>
          <a:xfrm>
            <a:off x="1962127" y="5601854"/>
            <a:ext cx="8260577" cy="811094"/>
            <a:chOff x="438126" y="5601854"/>
            <a:chExt cx="8260577" cy="811094"/>
          </a:xfrm>
        </p:grpSpPr>
        <p:sp>
          <p:nvSpPr>
            <p:cNvPr id="55" name="Rectangle: Top Corners Rounded 54">
              <a:extLst>
                <a:ext uri="{FF2B5EF4-FFF2-40B4-BE49-F238E27FC236}">
                  <a16:creationId xmlns:a16="http://schemas.microsoft.com/office/drawing/2014/main" id="{3EF9A967-0010-4471-AE2C-1EF937BB5837}"/>
                </a:ext>
              </a:extLst>
            </p:cNvPr>
            <p:cNvSpPr/>
            <p:nvPr/>
          </p:nvSpPr>
          <p:spPr>
            <a:xfrm rot="10800000">
              <a:off x="438126" y="5601854"/>
              <a:ext cx="8260577" cy="811094"/>
            </a:xfrm>
            <a:prstGeom prst="round2SameRect">
              <a:avLst>
                <a:gd name="adj1" fmla="val 19582"/>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54" name="Rectangle 53">
              <a:extLst>
                <a:ext uri="{FF2B5EF4-FFF2-40B4-BE49-F238E27FC236}">
                  <a16:creationId xmlns:a16="http://schemas.microsoft.com/office/drawing/2014/main" id="{823D5C46-FECD-4690-9745-DEB03619D9BC}"/>
                </a:ext>
              </a:extLst>
            </p:cNvPr>
            <p:cNvSpPr/>
            <p:nvPr/>
          </p:nvSpPr>
          <p:spPr>
            <a:xfrm>
              <a:off x="1008489" y="5796198"/>
              <a:ext cx="7117491" cy="422405"/>
            </a:xfrm>
            <a:prstGeom prst="rect">
              <a:avLst/>
            </a:prstGeom>
          </p:spPr>
          <p:txBody>
            <a:bodyPr wrap="square" lIns="0" tIns="72000" rIns="0" bIns="72000">
              <a:spAutoFit/>
            </a:bodyPr>
            <a:lstStyle/>
            <a:p>
              <a:pPr algn="ctr">
                <a:spcBef>
                  <a:spcPct val="0"/>
                </a:spcBef>
              </a:pPr>
              <a:r>
                <a:rPr lang="en-GB" altLang="en-US" b="1" dirty="0">
                  <a:solidFill>
                    <a:prstClr val="white"/>
                  </a:solidFill>
                  <a:latin typeface="Comic Sans MS" panose="030F0702030302020204" pitchFamily="66" charset="0"/>
                  <a:ea typeface="SimSun" panose="02010600030101010101" pitchFamily="2" charset="-122"/>
                </a:rPr>
                <a:t>How can we speed up the way we send written information?</a:t>
              </a:r>
            </a:p>
          </p:txBody>
        </p:sp>
      </p:grpSp>
      <p:grpSp>
        <p:nvGrpSpPr>
          <p:cNvPr id="13" name="Group 12">
            <a:extLst>
              <a:ext uri="{FF2B5EF4-FFF2-40B4-BE49-F238E27FC236}">
                <a16:creationId xmlns:a16="http://schemas.microsoft.com/office/drawing/2014/main" id="{07BC8ED1-125E-4555-9394-A9FC405A4B68}"/>
              </a:ext>
            </a:extLst>
          </p:cNvPr>
          <p:cNvGrpSpPr/>
          <p:nvPr/>
        </p:nvGrpSpPr>
        <p:grpSpPr>
          <a:xfrm>
            <a:off x="2279651" y="3423746"/>
            <a:ext cx="1838517" cy="1242826"/>
            <a:chOff x="756959" y="3443918"/>
            <a:chExt cx="1838517" cy="1242826"/>
          </a:xfrm>
        </p:grpSpPr>
        <p:sp>
          <p:nvSpPr>
            <p:cNvPr id="30" name="Rectangle: Rounded Corners 29">
              <a:extLst>
                <a:ext uri="{FF2B5EF4-FFF2-40B4-BE49-F238E27FC236}">
                  <a16:creationId xmlns:a16="http://schemas.microsoft.com/office/drawing/2014/main" id="{5054B8D1-53C1-452E-9B29-38C3ED94FD85}"/>
                </a:ext>
              </a:extLst>
            </p:cNvPr>
            <p:cNvSpPr/>
            <p:nvPr/>
          </p:nvSpPr>
          <p:spPr>
            <a:xfrm>
              <a:off x="756959" y="3443918"/>
              <a:ext cx="1743566" cy="1242826"/>
            </a:xfrm>
            <a:prstGeom prst="roundRect">
              <a:avLst>
                <a:gd name="adj" fmla="val 13344"/>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pic>
          <p:nvPicPr>
            <p:cNvPr id="4" name="Picture 3">
              <a:extLst>
                <a:ext uri="{FF2B5EF4-FFF2-40B4-BE49-F238E27FC236}">
                  <a16:creationId xmlns:a16="http://schemas.microsoft.com/office/drawing/2014/main" id="{4AD3870F-1219-45DA-BBFF-EC8E3848E9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777149">
              <a:off x="798143" y="3626126"/>
              <a:ext cx="1527668" cy="964576"/>
            </a:xfrm>
            <a:prstGeom prst="rect">
              <a:avLst/>
            </a:prstGeom>
          </p:spPr>
        </p:pic>
        <p:pic>
          <p:nvPicPr>
            <p:cNvPr id="17" name="Picture 16">
              <a:extLst>
                <a:ext uri="{FF2B5EF4-FFF2-40B4-BE49-F238E27FC236}">
                  <a16:creationId xmlns:a16="http://schemas.microsoft.com/office/drawing/2014/main" id="{134675DD-1D51-4032-84C9-F5E3C3B96B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0400" y="3758016"/>
              <a:ext cx="1355076" cy="741704"/>
            </a:xfrm>
            <a:prstGeom prst="rect">
              <a:avLst/>
            </a:prstGeom>
          </p:spPr>
        </p:pic>
      </p:grpSp>
      <p:grpSp>
        <p:nvGrpSpPr>
          <p:cNvPr id="11" name="Group 10">
            <a:extLst>
              <a:ext uri="{FF2B5EF4-FFF2-40B4-BE49-F238E27FC236}">
                <a16:creationId xmlns:a16="http://schemas.microsoft.com/office/drawing/2014/main" id="{D04BEEB8-83AC-4792-8191-F97D0973723D}"/>
              </a:ext>
            </a:extLst>
          </p:cNvPr>
          <p:cNvGrpSpPr/>
          <p:nvPr/>
        </p:nvGrpSpPr>
        <p:grpSpPr>
          <a:xfrm>
            <a:off x="6134418" y="3409215"/>
            <a:ext cx="1879652" cy="1271888"/>
            <a:chOff x="4713014" y="3414856"/>
            <a:chExt cx="1879652" cy="1271888"/>
          </a:xfrm>
        </p:grpSpPr>
        <p:sp>
          <p:nvSpPr>
            <p:cNvPr id="28" name="Rectangle: Rounded Corners 27">
              <a:extLst>
                <a:ext uri="{FF2B5EF4-FFF2-40B4-BE49-F238E27FC236}">
                  <a16:creationId xmlns:a16="http://schemas.microsoft.com/office/drawing/2014/main" id="{3FF9A463-0160-41D7-BBCA-93FFB51C77BE}"/>
                </a:ext>
              </a:extLst>
            </p:cNvPr>
            <p:cNvSpPr/>
            <p:nvPr/>
          </p:nvSpPr>
          <p:spPr>
            <a:xfrm>
              <a:off x="4821206" y="3443918"/>
              <a:ext cx="1743566" cy="1242826"/>
            </a:xfrm>
            <a:prstGeom prst="roundRect">
              <a:avLst>
                <a:gd name="adj" fmla="val 13344"/>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pic>
          <p:nvPicPr>
            <p:cNvPr id="19" name="Picture 18">
              <a:extLst>
                <a:ext uri="{FF2B5EF4-FFF2-40B4-BE49-F238E27FC236}">
                  <a16:creationId xmlns:a16="http://schemas.microsoft.com/office/drawing/2014/main" id="{B52B6E42-C11E-437E-BACE-254A0B4B1D3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3014" y="3414856"/>
              <a:ext cx="1879652" cy="1190096"/>
            </a:xfrm>
            <a:prstGeom prst="rect">
              <a:avLst/>
            </a:prstGeom>
          </p:spPr>
        </p:pic>
        <p:pic>
          <p:nvPicPr>
            <p:cNvPr id="23" name="Picture 22">
              <a:extLst>
                <a:ext uri="{FF2B5EF4-FFF2-40B4-BE49-F238E27FC236}">
                  <a16:creationId xmlns:a16="http://schemas.microsoft.com/office/drawing/2014/main" id="{65BEC7C4-C165-4BE7-99FC-1D84E014BB4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626131" y="3623549"/>
              <a:ext cx="415254" cy="1027778"/>
            </a:xfrm>
            <a:prstGeom prst="rect">
              <a:avLst/>
            </a:prstGeom>
          </p:spPr>
        </p:pic>
      </p:grpSp>
      <p:grpSp>
        <p:nvGrpSpPr>
          <p:cNvPr id="9" name="Group 8">
            <a:extLst>
              <a:ext uri="{FF2B5EF4-FFF2-40B4-BE49-F238E27FC236}">
                <a16:creationId xmlns:a16="http://schemas.microsoft.com/office/drawing/2014/main" id="{CF9AEE79-CD21-4499-9159-71F84FFB597E}"/>
              </a:ext>
            </a:extLst>
          </p:cNvPr>
          <p:cNvGrpSpPr/>
          <p:nvPr/>
        </p:nvGrpSpPr>
        <p:grpSpPr>
          <a:xfrm>
            <a:off x="8168784" y="3336686"/>
            <a:ext cx="1743566" cy="1519086"/>
            <a:chOff x="6787056" y="3346251"/>
            <a:chExt cx="1743566" cy="1519086"/>
          </a:xfrm>
        </p:grpSpPr>
        <p:sp>
          <p:nvSpPr>
            <p:cNvPr id="31" name="Rectangle: Rounded Corners 30">
              <a:extLst>
                <a:ext uri="{FF2B5EF4-FFF2-40B4-BE49-F238E27FC236}">
                  <a16:creationId xmlns:a16="http://schemas.microsoft.com/office/drawing/2014/main" id="{2786F613-E68A-42B7-8BFB-F7AB8E0C4A94}"/>
                </a:ext>
              </a:extLst>
            </p:cNvPr>
            <p:cNvSpPr/>
            <p:nvPr/>
          </p:nvSpPr>
          <p:spPr>
            <a:xfrm>
              <a:off x="6787056" y="3443918"/>
              <a:ext cx="1743566" cy="1242826"/>
            </a:xfrm>
            <a:prstGeom prst="roundRect">
              <a:avLst>
                <a:gd name="adj" fmla="val 13344"/>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8" name="Freeform: Shape 7">
              <a:extLst>
                <a:ext uri="{FF2B5EF4-FFF2-40B4-BE49-F238E27FC236}">
                  <a16:creationId xmlns:a16="http://schemas.microsoft.com/office/drawing/2014/main" id="{8529C8F0-5DDB-48D4-8326-1ED5DC4EE77D}"/>
                </a:ext>
              </a:extLst>
            </p:cNvPr>
            <p:cNvSpPr/>
            <p:nvPr/>
          </p:nvSpPr>
          <p:spPr>
            <a:xfrm>
              <a:off x="7631906" y="3512344"/>
              <a:ext cx="228600" cy="1045369"/>
            </a:xfrm>
            <a:custGeom>
              <a:avLst/>
              <a:gdLst>
                <a:gd name="connsiteX0" fmla="*/ 0 w 228600"/>
                <a:gd name="connsiteY0" fmla="*/ 0 h 1045369"/>
                <a:gd name="connsiteX1" fmla="*/ 228600 w 228600"/>
                <a:gd name="connsiteY1" fmla="*/ 130969 h 1045369"/>
                <a:gd name="connsiteX2" fmla="*/ 211932 w 228600"/>
                <a:gd name="connsiteY2" fmla="*/ 1045369 h 1045369"/>
                <a:gd name="connsiteX3" fmla="*/ 2382 w 228600"/>
                <a:gd name="connsiteY3" fmla="*/ 1007269 h 1045369"/>
                <a:gd name="connsiteX4" fmla="*/ 0 w 228600"/>
                <a:gd name="connsiteY4" fmla="*/ 0 h 1045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0" h="1045369">
                  <a:moveTo>
                    <a:pt x="0" y="0"/>
                  </a:moveTo>
                  <a:lnTo>
                    <a:pt x="228600" y="130969"/>
                  </a:lnTo>
                  <a:lnTo>
                    <a:pt x="211932" y="1045369"/>
                  </a:lnTo>
                  <a:lnTo>
                    <a:pt x="2382" y="1007269"/>
                  </a:lnTo>
                  <a:lnTo>
                    <a:pt x="0" y="0"/>
                  </a:lnTo>
                  <a:close/>
                </a:path>
              </a:pathLst>
            </a:custGeom>
            <a:solidFill>
              <a:srgbClr val="0E5D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7" name="Freeform: Shape 6">
              <a:extLst>
                <a:ext uri="{FF2B5EF4-FFF2-40B4-BE49-F238E27FC236}">
                  <a16:creationId xmlns:a16="http://schemas.microsoft.com/office/drawing/2014/main" id="{F81ADAB7-6E2B-4DA7-B110-6B759CA49F12}"/>
                </a:ext>
              </a:extLst>
            </p:cNvPr>
            <p:cNvSpPr/>
            <p:nvPr/>
          </p:nvSpPr>
          <p:spPr>
            <a:xfrm>
              <a:off x="7627327" y="4517675"/>
              <a:ext cx="538162" cy="347662"/>
            </a:xfrm>
            <a:custGeom>
              <a:avLst/>
              <a:gdLst>
                <a:gd name="connsiteX0" fmla="*/ 11906 w 538162"/>
                <a:gd name="connsiteY0" fmla="*/ 0 h 347662"/>
                <a:gd name="connsiteX1" fmla="*/ 350043 w 538162"/>
                <a:gd name="connsiteY1" fmla="*/ 69056 h 347662"/>
                <a:gd name="connsiteX2" fmla="*/ 538162 w 538162"/>
                <a:gd name="connsiteY2" fmla="*/ 178594 h 347662"/>
                <a:gd name="connsiteX3" fmla="*/ 323850 w 538162"/>
                <a:gd name="connsiteY3" fmla="*/ 347662 h 347662"/>
                <a:gd name="connsiteX4" fmla="*/ 0 w 538162"/>
                <a:gd name="connsiteY4" fmla="*/ 197644 h 347662"/>
                <a:gd name="connsiteX5" fmla="*/ 11906 w 538162"/>
                <a:gd name="connsiteY5" fmla="*/ 0 h 34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162" h="347662">
                  <a:moveTo>
                    <a:pt x="11906" y="0"/>
                  </a:moveTo>
                  <a:lnTo>
                    <a:pt x="350043" y="69056"/>
                  </a:lnTo>
                  <a:lnTo>
                    <a:pt x="538162" y="178594"/>
                  </a:lnTo>
                  <a:lnTo>
                    <a:pt x="323850" y="347662"/>
                  </a:lnTo>
                  <a:lnTo>
                    <a:pt x="0" y="197644"/>
                  </a:lnTo>
                  <a:lnTo>
                    <a:pt x="1190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pic>
          <p:nvPicPr>
            <p:cNvPr id="25" name="Picture 24">
              <a:extLst>
                <a:ext uri="{FF2B5EF4-FFF2-40B4-BE49-F238E27FC236}">
                  <a16:creationId xmlns:a16="http://schemas.microsoft.com/office/drawing/2014/main" id="{77D8204F-101E-4ABE-8F30-1718BD402BB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32798"/>
            <a:stretch/>
          </p:blipFill>
          <p:spPr>
            <a:xfrm flipH="1">
              <a:off x="7613723" y="3346251"/>
              <a:ext cx="706942" cy="1487687"/>
            </a:xfrm>
            <a:prstGeom prst="rect">
              <a:avLst/>
            </a:prstGeom>
          </p:spPr>
        </p:pic>
        <p:pic>
          <p:nvPicPr>
            <p:cNvPr id="27" name="Picture 26">
              <a:extLst>
                <a:ext uri="{FF2B5EF4-FFF2-40B4-BE49-F238E27FC236}">
                  <a16:creationId xmlns:a16="http://schemas.microsoft.com/office/drawing/2014/main" id="{B6499D29-D01F-4801-BED3-FA505E98CFE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9492" y="3619435"/>
              <a:ext cx="701332" cy="1190096"/>
            </a:xfrm>
            <a:prstGeom prst="rect">
              <a:avLst/>
            </a:prstGeom>
          </p:spPr>
        </p:pic>
      </p:grpSp>
      <p:grpSp>
        <p:nvGrpSpPr>
          <p:cNvPr id="12" name="Group 11">
            <a:extLst>
              <a:ext uri="{FF2B5EF4-FFF2-40B4-BE49-F238E27FC236}">
                <a16:creationId xmlns:a16="http://schemas.microsoft.com/office/drawing/2014/main" id="{2D6947F6-4A66-4AE2-8841-84D6B3184565}"/>
              </a:ext>
            </a:extLst>
          </p:cNvPr>
          <p:cNvGrpSpPr/>
          <p:nvPr/>
        </p:nvGrpSpPr>
        <p:grpSpPr>
          <a:xfrm>
            <a:off x="4248081" y="3423746"/>
            <a:ext cx="1743566" cy="1242826"/>
            <a:chOff x="2700677" y="3443918"/>
            <a:chExt cx="1743566" cy="1242826"/>
          </a:xfrm>
        </p:grpSpPr>
        <p:sp>
          <p:nvSpPr>
            <p:cNvPr id="22" name="Rectangle: Rounded Corners 21">
              <a:extLst>
                <a:ext uri="{FF2B5EF4-FFF2-40B4-BE49-F238E27FC236}">
                  <a16:creationId xmlns:a16="http://schemas.microsoft.com/office/drawing/2014/main" id="{D1EA6B98-8FD0-49E8-9413-BCD75941E7F4}"/>
                </a:ext>
              </a:extLst>
            </p:cNvPr>
            <p:cNvSpPr/>
            <p:nvPr/>
          </p:nvSpPr>
          <p:spPr>
            <a:xfrm>
              <a:off x="2700677" y="3443918"/>
              <a:ext cx="1743566" cy="1242826"/>
            </a:xfrm>
            <a:prstGeom prst="roundRect">
              <a:avLst>
                <a:gd name="adj" fmla="val 13344"/>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pic>
          <p:nvPicPr>
            <p:cNvPr id="6" name="Picture 5">
              <a:extLst>
                <a:ext uri="{FF2B5EF4-FFF2-40B4-BE49-F238E27FC236}">
                  <a16:creationId xmlns:a16="http://schemas.microsoft.com/office/drawing/2014/main" id="{FDF15FE0-7651-4D80-B42A-54EE2E965F8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03668" y="3443918"/>
              <a:ext cx="1740575" cy="1242826"/>
            </a:xfrm>
            <a:prstGeom prst="roundRect">
              <a:avLst>
                <a:gd name="adj" fmla="val 12744"/>
              </a:avLst>
            </a:prstGeom>
          </p:spPr>
        </p:pic>
      </p:grpSp>
      <p:sp>
        <p:nvSpPr>
          <p:cNvPr id="29" name="TextBox 28">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7012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500"/>
                                        <p:tgtEl>
                                          <p:spTgt spid="53"/>
                                        </p:tgtEl>
                                      </p:cBhvr>
                                    </p:animEffect>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1+#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1+#ppt_w/2"/>
                                          </p:val>
                                        </p:tav>
                                        <p:tav tm="100000">
                                          <p:val>
                                            <p:strVal val="#ppt_x"/>
                                          </p:val>
                                        </p:tav>
                                      </p:tavLst>
                                    </p:anim>
                                    <p:anim calcmode="lin" valueType="num">
                                      <p:cBhvr additive="base">
                                        <p:cTn id="22" dur="500" fill="hold"/>
                                        <p:tgtEl>
                                          <p:spTgt spid="12"/>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Comic Sans MS" panose="030F0702030302020204" pitchFamily="66" charset="0"/>
              </a:rPr>
              <a:t>Email</a:t>
            </a:r>
          </a:p>
        </p:txBody>
      </p:sp>
      <p:grpSp>
        <p:nvGrpSpPr>
          <p:cNvPr id="3" name="Group 2">
            <a:extLst>
              <a:ext uri="{FF2B5EF4-FFF2-40B4-BE49-F238E27FC236}">
                <a16:creationId xmlns:a16="http://schemas.microsoft.com/office/drawing/2014/main" id="{0A306FE4-4A63-4D2C-A5C1-638E0E4DBAAE}"/>
              </a:ext>
            </a:extLst>
          </p:cNvPr>
          <p:cNvGrpSpPr/>
          <p:nvPr/>
        </p:nvGrpSpPr>
        <p:grpSpPr>
          <a:xfrm>
            <a:off x="1962122" y="5123934"/>
            <a:ext cx="8260577" cy="1289012"/>
            <a:chOff x="438121" y="5123934"/>
            <a:chExt cx="8260577" cy="1289012"/>
          </a:xfrm>
        </p:grpSpPr>
        <p:sp>
          <p:nvSpPr>
            <p:cNvPr id="55" name="Rectangle: Top Corners Rounded 54">
              <a:extLst>
                <a:ext uri="{FF2B5EF4-FFF2-40B4-BE49-F238E27FC236}">
                  <a16:creationId xmlns:a16="http://schemas.microsoft.com/office/drawing/2014/main" id="{3EF9A967-0010-4471-AE2C-1EF937BB5837}"/>
                </a:ext>
              </a:extLst>
            </p:cNvPr>
            <p:cNvSpPr/>
            <p:nvPr/>
          </p:nvSpPr>
          <p:spPr>
            <a:xfrm rot="10800000">
              <a:off x="438121" y="5123934"/>
              <a:ext cx="8260577" cy="1289012"/>
            </a:xfrm>
            <a:prstGeom prst="round2SameRect">
              <a:avLst>
                <a:gd name="adj1" fmla="val 12528"/>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54" name="Rectangle 53">
              <a:extLst>
                <a:ext uri="{FF2B5EF4-FFF2-40B4-BE49-F238E27FC236}">
                  <a16:creationId xmlns:a16="http://schemas.microsoft.com/office/drawing/2014/main" id="{823D5C46-FECD-4690-9745-DEB03619D9BC}"/>
                </a:ext>
              </a:extLst>
            </p:cNvPr>
            <p:cNvSpPr/>
            <p:nvPr/>
          </p:nvSpPr>
          <p:spPr>
            <a:xfrm>
              <a:off x="1008489" y="5284360"/>
              <a:ext cx="7117491" cy="976403"/>
            </a:xfrm>
            <a:prstGeom prst="rect">
              <a:avLst/>
            </a:prstGeom>
          </p:spPr>
          <p:txBody>
            <a:bodyPr wrap="square" lIns="0" tIns="72000" rIns="0" bIns="72000">
              <a:spAutoFit/>
            </a:bodyPr>
            <a:lstStyle/>
            <a:p>
              <a:pPr algn="ctr">
                <a:spcBef>
                  <a:spcPct val="0"/>
                </a:spcBef>
              </a:pPr>
              <a:r>
                <a:rPr lang="en-GB" altLang="en-US" dirty="0">
                  <a:solidFill>
                    <a:prstClr val="white"/>
                  </a:solidFill>
                  <a:latin typeface="Comic Sans MS" panose="030F0702030302020204" pitchFamily="66" charset="0"/>
                  <a:ea typeface="SimSun" panose="02010600030101010101" pitchFamily="2" charset="-122"/>
                </a:rPr>
                <a:t>Many adults use </a:t>
              </a:r>
              <a:r>
                <a:rPr lang="en-GB" altLang="en-US" b="1" dirty="0">
                  <a:solidFill>
                    <a:prstClr val="white"/>
                  </a:solidFill>
                  <a:latin typeface="Comic Sans MS" panose="030F0702030302020204" pitchFamily="66" charset="0"/>
                  <a:ea typeface="SimSun" panose="02010600030101010101" pitchFamily="2" charset="-122"/>
                </a:rPr>
                <a:t>email</a:t>
              </a:r>
              <a:r>
                <a:rPr lang="en-GB" altLang="en-US" dirty="0">
                  <a:solidFill>
                    <a:prstClr val="white"/>
                  </a:solidFill>
                  <a:latin typeface="Comic Sans MS" panose="030F0702030302020204" pitchFamily="66" charset="0"/>
                  <a:ea typeface="SimSun" panose="02010600030101010101" pitchFamily="2" charset="-122"/>
                </a:rPr>
                <a:t> every day. You can start using email on your own when you get a little older. If a child uses email, it is important they do this with a responsible adult.</a:t>
              </a:r>
            </a:p>
          </p:txBody>
        </p:sp>
      </p:grpSp>
      <p:sp>
        <p:nvSpPr>
          <p:cNvPr id="18" name="Rectangle 17">
            <a:extLst>
              <a:ext uri="{FF2B5EF4-FFF2-40B4-BE49-F238E27FC236}">
                <a16:creationId xmlns:a16="http://schemas.microsoft.com/office/drawing/2014/main" id="{84785F11-CA61-4143-A42A-5D916B5842AC}"/>
              </a:ext>
            </a:extLst>
          </p:cNvPr>
          <p:cNvSpPr/>
          <p:nvPr/>
        </p:nvSpPr>
        <p:spPr>
          <a:xfrm>
            <a:off x="2395696" y="3972514"/>
            <a:ext cx="7400609" cy="976403"/>
          </a:xfrm>
          <a:prstGeom prst="rect">
            <a:avLst/>
          </a:prstGeom>
        </p:spPr>
        <p:txBody>
          <a:bodyPr wrap="square" lIns="0" tIns="72000" rIns="0" bIns="72000">
            <a:spAutoFit/>
          </a:bodyPr>
          <a:lstStyle/>
          <a:p>
            <a:pPr>
              <a:spcBef>
                <a:spcPct val="0"/>
              </a:spcBef>
            </a:pPr>
            <a:r>
              <a:rPr lang="en-GB" altLang="en-US" b="1" dirty="0">
                <a:solidFill>
                  <a:srgbClr val="1C1C1C"/>
                </a:solidFill>
                <a:latin typeface="Comic Sans MS" panose="030F0702030302020204" pitchFamily="66" charset="0"/>
                <a:ea typeface="SimSun" panose="02010600030101010101" pitchFamily="2" charset="-122"/>
              </a:rPr>
              <a:t>Emails</a:t>
            </a:r>
            <a:r>
              <a:rPr lang="en-GB" altLang="en-US" dirty="0">
                <a:solidFill>
                  <a:srgbClr val="1C1C1C"/>
                </a:solidFill>
                <a:latin typeface="Comic Sans MS" panose="030F0702030302020204" pitchFamily="66" charset="0"/>
                <a:ea typeface="SimSun" panose="02010600030101010101" pitchFamily="2" charset="-122"/>
              </a:rPr>
              <a:t> can take just seconds to go from one computer to another.</a:t>
            </a:r>
          </a:p>
          <a:p>
            <a:pPr>
              <a:spcBef>
                <a:spcPct val="0"/>
              </a:spcBef>
            </a:pPr>
            <a:r>
              <a:rPr lang="en-GB" altLang="en-US" dirty="0">
                <a:solidFill>
                  <a:srgbClr val="1C1C1C"/>
                </a:solidFill>
                <a:latin typeface="Comic Sans MS" panose="030F0702030302020204" pitchFamily="66" charset="0"/>
                <a:ea typeface="SimSun" panose="02010600030101010101" pitchFamily="2" charset="-122"/>
              </a:rPr>
              <a:t>An </a:t>
            </a:r>
            <a:r>
              <a:rPr lang="en-GB" altLang="en-US" b="1" dirty="0">
                <a:solidFill>
                  <a:srgbClr val="1C1C1C"/>
                </a:solidFill>
                <a:latin typeface="Comic Sans MS" panose="030F0702030302020204" pitchFamily="66" charset="0"/>
                <a:ea typeface="SimSun" panose="02010600030101010101" pitchFamily="2" charset="-122"/>
              </a:rPr>
              <a:t>email </a:t>
            </a:r>
            <a:r>
              <a:rPr lang="en-GB" altLang="en-US" dirty="0">
                <a:solidFill>
                  <a:srgbClr val="1C1C1C"/>
                </a:solidFill>
                <a:latin typeface="Comic Sans MS" panose="030F0702030302020204" pitchFamily="66" charset="0"/>
                <a:ea typeface="SimSun" panose="02010600030101010101" pitchFamily="2" charset="-122"/>
              </a:rPr>
              <a:t>can travel to a computer on the other side of the world through the </a:t>
            </a:r>
            <a:r>
              <a:rPr lang="en-GB" altLang="en-US" b="1" dirty="0">
                <a:solidFill>
                  <a:srgbClr val="1C1C1C"/>
                </a:solidFill>
                <a:latin typeface="Comic Sans MS" panose="030F0702030302020204" pitchFamily="66" charset="0"/>
                <a:ea typeface="SimSun" panose="02010600030101010101" pitchFamily="2" charset="-122"/>
              </a:rPr>
              <a:t>Internet</a:t>
            </a:r>
            <a:r>
              <a:rPr lang="en-GB" altLang="en-US" dirty="0">
                <a:solidFill>
                  <a:srgbClr val="1C1C1C"/>
                </a:solidFill>
                <a:latin typeface="Comic Sans MS" panose="030F0702030302020204" pitchFamily="66" charset="0"/>
                <a:ea typeface="SimSun" panose="02010600030101010101" pitchFamily="2" charset="-122"/>
              </a:rPr>
              <a:t>.</a:t>
            </a:r>
          </a:p>
        </p:txBody>
      </p:sp>
      <p:grpSp>
        <p:nvGrpSpPr>
          <p:cNvPr id="2" name="Group 1">
            <a:extLst>
              <a:ext uri="{FF2B5EF4-FFF2-40B4-BE49-F238E27FC236}">
                <a16:creationId xmlns:a16="http://schemas.microsoft.com/office/drawing/2014/main" id="{2C4924B5-8A2F-4E6F-906F-F336A8F89EBE}"/>
              </a:ext>
            </a:extLst>
          </p:cNvPr>
          <p:cNvGrpSpPr/>
          <p:nvPr/>
        </p:nvGrpSpPr>
        <p:grpSpPr>
          <a:xfrm>
            <a:off x="2350947" y="2587356"/>
            <a:ext cx="7480573" cy="1250234"/>
            <a:chOff x="826946" y="2587356"/>
            <a:chExt cx="7480573" cy="1250234"/>
          </a:xfrm>
        </p:grpSpPr>
        <p:sp>
          <p:nvSpPr>
            <p:cNvPr id="14" name="Rectangle: Rounded Corners 13">
              <a:extLst>
                <a:ext uri="{FF2B5EF4-FFF2-40B4-BE49-F238E27FC236}">
                  <a16:creationId xmlns:a16="http://schemas.microsoft.com/office/drawing/2014/main" id="{B76ED606-2F65-4BE3-8D46-8CAC1CE9CAF0}"/>
                </a:ext>
              </a:extLst>
            </p:cNvPr>
            <p:cNvSpPr/>
            <p:nvPr/>
          </p:nvSpPr>
          <p:spPr>
            <a:xfrm>
              <a:off x="826946" y="2587356"/>
              <a:ext cx="7480573" cy="1250234"/>
            </a:xfrm>
            <a:prstGeom prst="roundRect">
              <a:avLst>
                <a:gd name="adj" fmla="val 13344"/>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6" name="Rectangle 15">
              <a:extLst>
                <a:ext uri="{FF2B5EF4-FFF2-40B4-BE49-F238E27FC236}">
                  <a16:creationId xmlns:a16="http://schemas.microsoft.com/office/drawing/2014/main" id="{70CA3ED1-5029-4AE3-AAFC-2EE4E45D1807}"/>
                </a:ext>
              </a:extLst>
            </p:cNvPr>
            <p:cNvSpPr/>
            <p:nvPr/>
          </p:nvSpPr>
          <p:spPr>
            <a:xfrm>
              <a:off x="1116748" y="2862971"/>
              <a:ext cx="3116933" cy="699404"/>
            </a:xfrm>
            <a:prstGeom prst="rect">
              <a:avLst/>
            </a:prstGeom>
          </p:spPr>
          <p:txBody>
            <a:bodyPr wrap="square" lIns="0" tIns="72000" rIns="0" bIns="72000">
              <a:spAutoFit/>
            </a:bodyPr>
            <a:lstStyle/>
            <a:p>
              <a:pPr>
                <a:spcBef>
                  <a:spcPct val="0"/>
                </a:spcBef>
              </a:pPr>
              <a:r>
                <a:rPr lang="en-GB" altLang="en-US" b="1" dirty="0">
                  <a:solidFill>
                    <a:prstClr val="white"/>
                  </a:solidFill>
                  <a:latin typeface="Comic Sans MS" panose="030F0702030302020204" pitchFamily="66" charset="0"/>
                  <a:ea typeface="SimSun" panose="02010600030101010101" pitchFamily="2" charset="-122"/>
                </a:rPr>
                <a:t>Emails</a:t>
              </a:r>
              <a:r>
                <a:rPr lang="en-GB" altLang="en-US" dirty="0">
                  <a:solidFill>
                    <a:prstClr val="white"/>
                  </a:solidFill>
                  <a:latin typeface="Comic Sans MS" panose="030F0702030302020204" pitchFamily="66" charset="0"/>
                  <a:ea typeface="SimSun" panose="02010600030101010101" pitchFamily="2" charset="-122"/>
                </a:rPr>
                <a:t> are sent instantly through a computer network.</a:t>
              </a:r>
              <a:endParaRPr lang="en-GB" altLang="en-US" b="1" dirty="0">
                <a:solidFill>
                  <a:prstClr val="white"/>
                </a:solidFill>
                <a:latin typeface="Comic Sans MS" panose="030F0702030302020204" pitchFamily="66" charset="0"/>
                <a:ea typeface="SimSun" panose="02010600030101010101" pitchFamily="2" charset="-122"/>
              </a:endParaRPr>
            </a:p>
          </p:txBody>
        </p:sp>
        <p:grpSp>
          <p:nvGrpSpPr>
            <p:cNvPr id="28" name="Group 27">
              <a:extLst>
                <a:ext uri="{FF2B5EF4-FFF2-40B4-BE49-F238E27FC236}">
                  <a16:creationId xmlns:a16="http://schemas.microsoft.com/office/drawing/2014/main" id="{B888A3DA-8344-4F6A-8532-6078265EAC64}"/>
                </a:ext>
              </a:extLst>
            </p:cNvPr>
            <p:cNvGrpSpPr/>
            <p:nvPr/>
          </p:nvGrpSpPr>
          <p:grpSpPr>
            <a:xfrm>
              <a:off x="4682575" y="2713717"/>
              <a:ext cx="3367799" cy="994308"/>
              <a:chOff x="4870038" y="2669408"/>
              <a:chExt cx="3367799" cy="994308"/>
            </a:xfrm>
          </p:grpSpPr>
          <p:cxnSp>
            <p:nvCxnSpPr>
              <p:cNvPr id="13" name="Straight Connector 12">
                <a:extLst>
                  <a:ext uri="{FF2B5EF4-FFF2-40B4-BE49-F238E27FC236}">
                    <a16:creationId xmlns:a16="http://schemas.microsoft.com/office/drawing/2014/main" id="{D3686883-120E-4A45-B830-7B375828FDA2}"/>
                  </a:ext>
                </a:extLst>
              </p:cNvPr>
              <p:cNvCxnSpPr/>
              <p:nvPr/>
            </p:nvCxnSpPr>
            <p:spPr>
              <a:xfrm>
                <a:off x="5667632" y="3056141"/>
                <a:ext cx="1944130" cy="47561"/>
              </a:xfrm>
              <a:prstGeom prst="line">
                <a:avLst/>
              </a:prstGeom>
              <a:ln w="28575"/>
            </p:spPr>
            <p:style>
              <a:lnRef idx="1">
                <a:schemeClr val="dk1"/>
              </a:lnRef>
              <a:fillRef idx="0">
                <a:schemeClr val="dk1"/>
              </a:fillRef>
              <a:effectRef idx="0">
                <a:schemeClr val="dk1"/>
              </a:effectRef>
              <a:fontRef idx="minor">
                <a:schemeClr val="tx1"/>
              </a:fontRef>
            </p:style>
          </p:cxnSp>
          <p:pic>
            <p:nvPicPr>
              <p:cNvPr id="8" name="Picture 7">
                <a:extLst>
                  <a:ext uri="{FF2B5EF4-FFF2-40B4-BE49-F238E27FC236}">
                    <a16:creationId xmlns:a16="http://schemas.microsoft.com/office/drawing/2014/main" id="{65780F18-0869-4F88-A88F-1639AD5360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0038" y="2669408"/>
                <a:ext cx="1458879" cy="994308"/>
              </a:xfrm>
              <a:prstGeom prst="rect">
                <a:avLst/>
              </a:prstGeom>
            </p:spPr>
          </p:pic>
          <p:pic>
            <p:nvPicPr>
              <p:cNvPr id="11" name="Picture 10">
                <a:extLst>
                  <a:ext uri="{FF2B5EF4-FFF2-40B4-BE49-F238E27FC236}">
                    <a16:creationId xmlns:a16="http://schemas.microsoft.com/office/drawing/2014/main" id="{F0BEFCBE-BDF7-499B-8233-E0408F3E1C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8960" y="2669408"/>
                <a:ext cx="1458877" cy="994307"/>
              </a:xfrm>
              <a:prstGeom prst="rect">
                <a:avLst/>
              </a:prstGeom>
            </p:spPr>
          </p:pic>
        </p:grpSp>
      </p:grpSp>
      <p:grpSp>
        <p:nvGrpSpPr>
          <p:cNvPr id="4" name="Group 3">
            <a:extLst>
              <a:ext uri="{FF2B5EF4-FFF2-40B4-BE49-F238E27FC236}">
                <a16:creationId xmlns:a16="http://schemas.microsoft.com/office/drawing/2014/main" id="{5CFB4C3D-1F03-4C05-AB16-8D8FF6D134D2}"/>
              </a:ext>
            </a:extLst>
          </p:cNvPr>
          <p:cNvGrpSpPr/>
          <p:nvPr/>
        </p:nvGrpSpPr>
        <p:grpSpPr>
          <a:xfrm>
            <a:off x="2395695" y="735317"/>
            <a:ext cx="7294928" cy="1710332"/>
            <a:chOff x="119126" y="735416"/>
            <a:chExt cx="7294928" cy="1710332"/>
          </a:xfrm>
        </p:grpSpPr>
        <p:sp>
          <p:nvSpPr>
            <p:cNvPr id="53" name="Rectangle 52">
              <a:extLst>
                <a:ext uri="{FF2B5EF4-FFF2-40B4-BE49-F238E27FC236}">
                  <a16:creationId xmlns:a16="http://schemas.microsoft.com/office/drawing/2014/main" id="{B426175F-0CA5-4D0C-B02D-2FDAC4F887A0}"/>
                </a:ext>
              </a:extLst>
            </p:cNvPr>
            <p:cNvSpPr/>
            <p:nvPr/>
          </p:nvSpPr>
          <p:spPr>
            <a:xfrm>
              <a:off x="119126" y="1396560"/>
              <a:ext cx="5181954" cy="976403"/>
            </a:xfrm>
            <a:prstGeom prst="rect">
              <a:avLst/>
            </a:prstGeom>
          </p:spPr>
          <p:txBody>
            <a:bodyPr wrap="square" lIns="0" tIns="72000" rIns="0" bIns="72000">
              <a:spAutoFit/>
            </a:bodyPr>
            <a:lstStyle/>
            <a:p>
              <a:pPr>
                <a:spcBef>
                  <a:spcPct val="0"/>
                </a:spcBef>
              </a:pPr>
              <a:r>
                <a:rPr lang="en-GB" altLang="en-US" dirty="0">
                  <a:solidFill>
                    <a:srgbClr val="1C1C1C"/>
                  </a:solidFill>
                  <a:latin typeface="Comic Sans MS" panose="030F0702030302020204" pitchFamily="66" charset="0"/>
                  <a:ea typeface="SimSun" panose="02010600030101010101" pitchFamily="2" charset="-122"/>
                </a:rPr>
                <a:t>People use computers, phones or tablets to send </a:t>
              </a:r>
              <a:r>
                <a:rPr lang="en-GB" altLang="en-US" b="1" dirty="0">
                  <a:solidFill>
                    <a:srgbClr val="1C1C1C"/>
                  </a:solidFill>
                  <a:latin typeface="Comic Sans MS" panose="030F0702030302020204" pitchFamily="66" charset="0"/>
                  <a:ea typeface="SimSun" panose="02010600030101010101" pitchFamily="2" charset="-122"/>
                </a:rPr>
                <a:t>emails. </a:t>
              </a:r>
              <a:r>
                <a:rPr lang="en-GB" altLang="en-US" dirty="0">
                  <a:solidFill>
                    <a:srgbClr val="1C1C1C"/>
                  </a:solidFill>
                  <a:latin typeface="Comic Sans MS" panose="030F0702030302020204" pitchFamily="66" charset="0"/>
                  <a:ea typeface="SimSun" panose="02010600030101010101" pitchFamily="2" charset="-122"/>
                </a:rPr>
                <a:t>This is like a letter sent digitally through the Internet.</a:t>
              </a:r>
            </a:p>
          </p:txBody>
        </p:sp>
        <p:pic>
          <p:nvPicPr>
            <p:cNvPr id="26" name="Picture 25">
              <a:extLst>
                <a:ext uri="{FF2B5EF4-FFF2-40B4-BE49-F238E27FC236}">
                  <a16:creationId xmlns:a16="http://schemas.microsoft.com/office/drawing/2014/main" id="{295B8482-EAD9-495E-A5DA-B5CD1AB291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30494" y="735416"/>
              <a:ext cx="1783560" cy="1710332"/>
            </a:xfrm>
            <a:prstGeom prst="rect">
              <a:avLst/>
            </a:prstGeom>
          </p:spPr>
        </p:pic>
      </p:grpSp>
      <p:sp>
        <p:nvSpPr>
          <p:cNvPr id="17" name="TextBox 1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5970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Comic Sans MS" panose="030F0702030302020204" pitchFamily="66" charset="0"/>
              </a:rPr>
              <a:t>Why Is Email a Good Thing?</a:t>
            </a:r>
          </a:p>
        </p:txBody>
      </p:sp>
      <p:grpSp>
        <p:nvGrpSpPr>
          <p:cNvPr id="29" name="Group 28">
            <a:extLst>
              <a:ext uri="{FF2B5EF4-FFF2-40B4-BE49-F238E27FC236}">
                <a16:creationId xmlns:a16="http://schemas.microsoft.com/office/drawing/2014/main" id="{5D47EBDF-CB69-4507-B7FD-090080557B65}"/>
              </a:ext>
            </a:extLst>
          </p:cNvPr>
          <p:cNvGrpSpPr/>
          <p:nvPr/>
        </p:nvGrpSpPr>
        <p:grpSpPr>
          <a:xfrm>
            <a:off x="2448961" y="1416933"/>
            <a:ext cx="7178187" cy="808035"/>
            <a:chOff x="837228" y="1467510"/>
            <a:chExt cx="7178187" cy="808035"/>
          </a:xfrm>
        </p:grpSpPr>
        <p:sp>
          <p:nvSpPr>
            <p:cNvPr id="15" name="Rectangle: Rounded Corners 14">
              <a:extLst>
                <a:ext uri="{FF2B5EF4-FFF2-40B4-BE49-F238E27FC236}">
                  <a16:creationId xmlns:a16="http://schemas.microsoft.com/office/drawing/2014/main" id="{C30D4BB5-0021-4724-AC78-6EE6264F5E13}"/>
                </a:ext>
              </a:extLst>
            </p:cNvPr>
            <p:cNvSpPr/>
            <p:nvPr/>
          </p:nvSpPr>
          <p:spPr>
            <a:xfrm>
              <a:off x="1366833" y="1467510"/>
              <a:ext cx="6203740" cy="808035"/>
            </a:xfrm>
            <a:prstGeom prst="roundRect">
              <a:avLst>
                <a:gd name="adj" fmla="val 25083"/>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53" name="Rectangle 52">
              <a:extLst>
                <a:ext uri="{FF2B5EF4-FFF2-40B4-BE49-F238E27FC236}">
                  <a16:creationId xmlns:a16="http://schemas.microsoft.com/office/drawing/2014/main" id="{B426175F-0CA5-4D0C-B02D-2FDAC4F887A0}"/>
                </a:ext>
              </a:extLst>
            </p:cNvPr>
            <p:cNvSpPr/>
            <p:nvPr/>
          </p:nvSpPr>
          <p:spPr>
            <a:xfrm>
              <a:off x="837228" y="1521826"/>
              <a:ext cx="7178187" cy="699404"/>
            </a:xfrm>
            <a:prstGeom prst="rect">
              <a:avLst/>
            </a:prstGeom>
          </p:spPr>
          <p:txBody>
            <a:bodyPr wrap="square" lIns="0" tIns="72000" rIns="0" bIns="72000">
              <a:spAutoFit/>
            </a:bodyPr>
            <a:lstStyle/>
            <a:p>
              <a:pPr algn="ctr">
                <a:spcBef>
                  <a:spcPct val="0"/>
                </a:spcBef>
              </a:pPr>
              <a:r>
                <a:rPr lang="en-GB" altLang="en-US" dirty="0">
                  <a:solidFill>
                    <a:prstClr val="white"/>
                  </a:solidFill>
                  <a:latin typeface="Comic Sans MS" panose="030F0702030302020204" pitchFamily="66" charset="0"/>
                  <a:ea typeface="SimSun" panose="02010600030101010101" pitchFamily="2" charset="-122"/>
                </a:rPr>
                <a:t>Can you think of a reason why </a:t>
              </a:r>
              <a:r>
                <a:rPr lang="en-GB" altLang="en-US" b="1" dirty="0">
                  <a:solidFill>
                    <a:prstClr val="white"/>
                  </a:solidFill>
                  <a:latin typeface="Comic Sans MS" panose="030F0702030302020204" pitchFamily="66" charset="0"/>
                  <a:ea typeface="SimSun" panose="02010600030101010101" pitchFamily="2" charset="-122"/>
                </a:rPr>
                <a:t>email</a:t>
              </a:r>
              <a:r>
                <a:rPr lang="en-GB" altLang="en-US" dirty="0">
                  <a:solidFill>
                    <a:prstClr val="white"/>
                  </a:solidFill>
                  <a:latin typeface="Comic Sans MS" panose="030F0702030302020204" pitchFamily="66" charset="0"/>
                  <a:ea typeface="SimSun" panose="02010600030101010101" pitchFamily="2" charset="-122"/>
                </a:rPr>
                <a:t> is a better way of communicating than sending a letter through the post?</a:t>
              </a:r>
            </a:p>
          </p:txBody>
        </p:sp>
      </p:grpSp>
      <p:sp>
        <p:nvSpPr>
          <p:cNvPr id="16" name="Rectangle 15">
            <a:extLst>
              <a:ext uri="{FF2B5EF4-FFF2-40B4-BE49-F238E27FC236}">
                <a16:creationId xmlns:a16="http://schemas.microsoft.com/office/drawing/2014/main" id="{70CA3ED1-5029-4AE3-AAFC-2EE4E45D1807}"/>
              </a:ext>
            </a:extLst>
          </p:cNvPr>
          <p:cNvSpPr/>
          <p:nvPr/>
        </p:nvSpPr>
        <p:spPr>
          <a:xfrm>
            <a:off x="2279651" y="2424185"/>
            <a:ext cx="3438209" cy="1530401"/>
          </a:xfrm>
          <a:prstGeom prst="rect">
            <a:avLst/>
          </a:prstGeom>
        </p:spPr>
        <p:txBody>
          <a:bodyPr wrap="square" lIns="0" tIns="72000" rIns="0" bIns="72000">
            <a:spAutoFit/>
          </a:bodyPr>
          <a:lstStyle/>
          <a:p>
            <a:pPr>
              <a:spcBef>
                <a:spcPct val="0"/>
              </a:spcBef>
            </a:pPr>
            <a:r>
              <a:rPr lang="en-GB" dirty="0">
                <a:solidFill>
                  <a:srgbClr val="1C1C1C"/>
                </a:solidFill>
                <a:latin typeface="Comic Sans MS" panose="030F0702030302020204" pitchFamily="66" charset="0"/>
              </a:rPr>
              <a:t>Letters are usually only sent to one place. It is not very easy for someone to share your private letter with lots of other people.</a:t>
            </a:r>
            <a:endParaRPr lang="en-GB" altLang="en-US" b="1" dirty="0">
              <a:solidFill>
                <a:srgbClr val="1C1C1C"/>
              </a:solidFill>
              <a:latin typeface="Comic Sans MS" panose="030F0702030302020204" pitchFamily="66" charset="0"/>
              <a:ea typeface="SimSun" panose="02010600030101010101" pitchFamily="2" charset="-122"/>
            </a:endParaRPr>
          </a:p>
        </p:txBody>
      </p:sp>
      <p:sp>
        <p:nvSpPr>
          <p:cNvPr id="18" name="Rectangle 17">
            <a:extLst>
              <a:ext uri="{FF2B5EF4-FFF2-40B4-BE49-F238E27FC236}">
                <a16:creationId xmlns:a16="http://schemas.microsoft.com/office/drawing/2014/main" id="{84785F11-CA61-4143-A42A-5D916B5842AC}"/>
              </a:ext>
            </a:extLst>
          </p:cNvPr>
          <p:cNvSpPr/>
          <p:nvPr/>
        </p:nvSpPr>
        <p:spPr>
          <a:xfrm>
            <a:off x="2279651" y="5185486"/>
            <a:ext cx="3243217" cy="976403"/>
          </a:xfrm>
          <a:prstGeom prst="rect">
            <a:avLst/>
          </a:prstGeom>
        </p:spPr>
        <p:txBody>
          <a:bodyPr wrap="square" lIns="0" tIns="72000" rIns="0" bIns="72000">
            <a:spAutoFit/>
          </a:bodyPr>
          <a:lstStyle/>
          <a:p>
            <a:pPr>
              <a:spcBef>
                <a:spcPct val="0"/>
              </a:spcBef>
            </a:pPr>
            <a:r>
              <a:rPr lang="en-GB" dirty="0">
                <a:solidFill>
                  <a:srgbClr val="1C1C1C"/>
                </a:solidFill>
                <a:latin typeface="Comic Sans MS" panose="030F0702030302020204" pitchFamily="66" charset="0"/>
              </a:rPr>
              <a:t>Letters take longer - sometimes days or even weeks - to reach their destination.</a:t>
            </a:r>
            <a:endParaRPr lang="en-GB" altLang="en-US" dirty="0">
              <a:solidFill>
                <a:srgbClr val="1C1C1C"/>
              </a:solidFill>
              <a:latin typeface="Comic Sans MS" panose="030F0702030302020204" pitchFamily="66" charset="0"/>
              <a:ea typeface="SimSun" panose="02010600030101010101" pitchFamily="2" charset="-122"/>
            </a:endParaRPr>
          </a:p>
        </p:txBody>
      </p:sp>
      <p:sp>
        <p:nvSpPr>
          <p:cNvPr id="19" name="Rectangle 18">
            <a:extLst>
              <a:ext uri="{FF2B5EF4-FFF2-40B4-BE49-F238E27FC236}">
                <a16:creationId xmlns:a16="http://schemas.microsoft.com/office/drawing/2014/main" id="{39CB572E-4A11-4D9D-B6BF-19D524E542F7}"/>
              </a:ext>
            </a:extLst>
          </p:cNvPr>
          <p:cNvSpPr/>
          <p:nvPr/>
        </p:nvSpPr>
        <p:spPr>
          <a:xfrm>
            <a:off x="5415602" y="3683941"/>
            <a:ext cx="973579" cy="2361398"/>
          </a:xfrm>
          <a:prstGeom prst="rect">
            <a:avLst/>
          </a:prstGeom>
        </p:spPr>
        <p:txBody>
          <a:bodyPr wrap="square" lIns="0" tIns="72000" rIns="0" bIns="72000">
            <a:spAutoFit/>
          </a:bodyPr>
          <a:lstStyle/>
          <a:p>
            <a:pPr>
              <a:spcBef>
                <a:spcPct val="0"/>
              </a:spcBef>
            </a:pPr>
            <a:r>
              <a:rPr lang="en-GB" sz="7200" dirty="0">
                <a:solidFill>
                  <a:srgbClr val="1C1C1C"/>
                </a:solidFill>
                <a:latin typeface="Comic Sans MS" panose="030F0702030302020204" pitchFamily="66" charset="0"/>
                <a:cs typeface="Kalam Bold" panose="02000000000000000000" pitchFamily="2" charset="0"/>
              </a:rPr>
              <a:t>VS</a:t>
            </a:r>
            <a:endParaRPr lang="en-GB" altLang="en-US" sz="7200" b="1" dirty="0">
              <a:solidFill>
                <a:srgbClr val="1C1C1C"/>
              </a:solidFill>
              <a:latin typeface="Comic Sans MS" panose="030F0702030302020204" pitchFamily="66" charset="0"/>
              <a:ea typeface="SimSun" panose="02010600030101010101" pitchFamily="2" charset="-122"/>
              <a:cs typeface="Kalam Bold" panose="02000000000000000000" pitchFamily="2" charset="0"/>
            </a:endParaRPr>
          </a:p>
        </p:txBody>
      </p:sp>
      <p:sp>
        <p:nvSpPr>
          <p:cNvPr id="20" name="Rectangle 19">
            <a:extLst>
              <a:ext uri="{FF2B5EF4-FFF2-40B4-BE49-F238E27FC236}">
                <a16:creationId xmlns:a16="http://schemas.microsoft.com/office/drawing/2014/main" id="{1CFCBD05-E2C8-4C28-9D82-370E333833BD}"/>
              </a:ext>
            </a:extLst>
          </p:cNvPr>
          <p:cNvSpPr/>
          <p:nvPr/>
        </p:nvSpPr>
        <p:spPr>
          <a:xfrm>
            <a:off x="6287001" y="2407624"/>
            <a:ext cx="3438209" cy="1253402"/>
          </a:xfrm>
          <a:prstGeom prst="rect">
            <a:avLst/>
          </a:prstGeom>
        </p:spPr>
        <p:txBody>
          <a:bodyPr wrap="square" lIns="0" tIns="72000" rIns="0" bIns="72000">
            <a:spAutoFit/>
          </a:bodyPr>
          <a:lstStyle/>
          <a:p>
            <a:pPr>
              <a:spcBef>
                <a:spcPct val="0"/>
              </a:spcBef>
            </a:pPr>
            <a:r>
              <a:rPr lang="en-GB" dirty="0">
                <a:solidFill>
                  <a:srgbClr val="1C1C1C"/>
                </a:solidFill>
                <a:latin typeface="Comic Sans MS" panose="030F0702030302020204" pitchFamily="66" charset="0"/>
              </a:rPr>
              <a:t>Email is very quick. Your message can be sent to the other side of the world in seconds.</a:t>
            </a:r>
            <a:endParaRPr lang="en-GB" altLang="en-US" b="1" dirty="0">
              <a:solidFill>
                <a:srgbClr val="1C1C1C"/>
              </a:solidFill>
              <a:latin typeface="Comic Sans MS" panose="030F0702030302020204" pitchFamily="66" charset="0"/>
              <a:ea typeface="SimSun" panose="02010600030101010101" pitchFamily="2" charset="-122"/>
            </a:endParaRPr>
          </a:p>
        </p:txBody>
      </p:sp>
      <p:sp>
        <p:nvSpPr>
          <p:cNvPr id="23" name="Rectangle 22">
            <a:extLst>
              <a:ext uri="{FF2B5EF4-FFF2-40B4-BE49-F238E27FC236}">
                <a16:creationId xmlns:a16="http://schemas.microsoft.com/office/drawing/2014/main" id="{D6BF8ECF-199C-40FA-A97C-4A38003788FA}"/>
              </a:ext>
            </a:extLst>
          </p:cNvPr>
          <p:cNvSpPr/>
          <p:nvPr/>
        </p:nvSpPr>
        <p:spPr>
          <a:xfrm>
            <a:off x="6287001" y="4901893"/>
            <a:ext cx="3717851" cy="1530401"/>
          </a:xfrm>
          <a:prstGeom prst="rect">
            <a:avLst/>
          </a:prstGeom>
        </p:spPr>
        <p:txBody>
          <a:bodyPr wrap="square" lIns="0" tIns="72000" rIns="0" bIns="72000">
            <a:spAutoFit/>
          </a:bodyPr>
          <a:lstStyle/>
          <a:p>
            <a:pPr>
              <a:spcBef>
                <a:spcPct val="0"/>
              </a:spcBef>
            </a:pPr>
            <a:r>
              <a:rPr lang="en-GB" dirty="0">
                <a:solidFill>
                  <a:srgbClr val="1C1C1C"/>
                </a:solidFill>
                <a:latin typeface="Comic Sans MS" panose="030F0702030302020204" pitchFamily="66" charset="0"/>
              </a:rPr>
              <a:t>Your message or email details could end up in the wrong hands. People could share your private message </a:t>
            </a:r>
            <a:br>
              <a:rPr lang="en-GB" dirty="0">
                <a:solidFill>
                  <a:srgbClr val="1C1C1C"/>
                </a:solidFill>
                <a:latin typeface="Comic Sans MS" panose="030F0702030302020204" pitchFamily="66" charset="0"/>
              </a:rPr>
            </a:br>
            <a:r>
              <a:rPr lang="en-GB" dirty="0">
                <a:solidFill>
                  <a:srgbClr val="1C1C1C"/>
                </a:solidFill>
                <a:latin typeface="Comic Sans MS" panose="030F0702030302020204" pitchFamily="66" charset="0"/>
              </a:rPr>
              <a:t>or personal details more easily.</a:t>
            </a:r>
            <a:endParaRPr lang="en-GB" altLang="en-US" dirty="0">
              <a:solidFill>
                <a:srgbClr val="1C1C1C"/>
              </a:solidFill>
              <a:latin typeface="Comic Sans MS" panose="030F0702030302020204" pitchFamily="66" charset="0"/>
              <a:ea typeface="SimSun" panose="02010600030101010101" pitchFamily="2" charset="-122"/>
            </a:endParaRPr>
          </a:p>
        </p:txBody>
      </p:sp>
      <p:pic>
        <p:nvPicPr>
          <p:cNvPr id="24" name="Picture 23">
            <a:extLst>
              <a:ext uri="{FF2B5EF4-FFF2-40B4-BE49-F238E27FC236}">
                <a16:creationId xmlns:a16="http://schemas.microsoft.com/office/drawing/2014/main" id="{1721B3A5-6607-4C26-9A7D-9E37CFAE93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26249" y="3488187"/>
            <a:ext cx="1968325" cy="1341522"/>
          </a:xfrm>
          <a:prstGeom prst="rect">
            <a:avLst/>
          </a:prstGeom>
        </p:spPr>
      </p:pic>
      <p:pic>
        <p:nvPicPr>
          <p:cNvPr id="3" name="Picture 2">
            <a:extLst>
              <a:ext uri="{FF2B5EF4-FFF2-40B4-BE49-F238E27FC236}">
                <a16:creationId xmlns:a16="http://schemas.microsoft.com/office/drawing/2014/main" id="{8D83C473-662D-46CB-87EA-69E4E2A43B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1926" y="3797812"/>
            <a:ext cx="1427740" cy="1341522"/>
          </a:xfrm>
          <a:prstGeom prst="rect">
            <a:avLst/>
          </a:prstGeom>
        </p:spPr>
      </p:pic>
      <p:pic>
        <p:nvPicPr>
          <p:cNvPr id="17" name="Talking Partners">
            <a:extLst>
              <a:ext uri="{FF2B5EF4-FFF2-40B4-BE49-F238E27FC236}">
                <a16:creationId xmlns:a16="http://schemas.microsoft.com/office/drawing/2014/main" id="{CC659544-A311-4C5B-BEE7-62352B1934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2000" y="612000"/>
            <a:ext cx="864000" cy="864000"/>
          </a:xfrm>
          <a:prstGeom prst="rect">
            <a:avLst/>
          </a:prstGeom>
        </p:spPr>
      </p:pic>
      <p:pic>
        <p:nvPicPr>
          <p:cNvPr id="5" name="Picture 4">
            <a:extLst>
              <a:ext uri="{FF2B5EF4-FFF2-40B4-BE49-F238E27FC236}">
                <a16:creationId xmlns:a16="http://schemas.microsoft.com/office/drawing/2014/main" id="{6229B22A-669B-45C0-88F9-71D6CCC5AB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53189" y="2588353"/>
            <a:ext cx="498402" cy="709196"/>
          </a:xfrm>
          <a:prstGeom prst="rect">
            <a:avLst/>
          </a:prstGeom>
        </p:spPr>
      </p:pic>
      <p:pic>
        <p:nvPicPr>
          <p:cNvPr id="8" name="Picture 7">
            <a:extLst>
              <a:ext uri="{FF2B5EF4-FFF2-40B4-BE49-F238E27FC236}">
                <a16:creationId xmlns:a16="http://schemas.microsoft.com/office/drawing/2014/main" id="{098A1781-D30C-4E7E-B636-61AAB3AE56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34352" y="5248957"/>
            <a:ext cx="486362" cy="709196"/>
          </a:xfrm>
          <a:prstGeom prst="rect">
            <a:avLst/>
          </a:prstGeom>
        </p:spPr>
      </p:pic>
      <p:sp>
        <p:nvSpPr>
          <p:cNvPr id="22" name="TextBox 21">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544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ppt_w</p:attrName>
                                        </p:attrNameLst>
                                      </p:cBhvr>
                                      <p:tavLst>
                                        <p:tav tm="0" fmla="#ppt_w*sin(2.5*pi*$)">
                                          <p:val>
                                            <p:fltVal val="0"/>
                                          </p:val>
                                        </p:tav>
                                        <p:tav tm="100000">
                                          <p:val>
                                            <p:fltVal val="1"/>
                                          </p:val>
                                        </p:tav>
                                      </p:tavLst>
                                    </p:anim>
                                    <p:anim calcmode="lin" valueType="num">
                                      <p:cBhvr>
                                        <p:cTn id="25" dur="1000" fill="hold"/>
                                        <p:tgtEl>
                                          <p:spTgt spid="5"/>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ppt_w</p:attrName>
                                        </p:attrNameLst>
                                      </p:cBhvr>
                                      <p:tavLst>
                                        <p:tav tm="0" fmla="#ppt_w*sin(2.5*pi*$)">
                                          <p:val>
                                            <p:fltVal val="0"/>
                                          </p:val>
                                        </p:tav>
                                        <p:tav tm="100000">
                                          <p:val>
                                            <p:fltVal val="1"/>
                                          </p:val>
                                        </p:tav>
                                      </p:tavLst>
                                    </p:anim>
                                    <p:anim calcmode="lin" valueType="num">
                                      <p:cBhvr>
                                        <p:cTn id="38" dur="1000" fill="hold"/>
                                        <p:tgtEl>
                                          <p:spTgt spid="8"/>
                                        </p:tgtEl>
                                        <p:attrNameLst>
                                          <p:attrName>ppt_h</p:attrName>
                                        </p:attrNameLst>
                                      </p:cBhvr>
                                      <p:tavLst>
                                        <p:tav tm="0">
                                          <p:val>
                                            <p:strVal val="#ppt_h"/>
                                          </p:val>
                                        </p:tav>
                                        <p:tav tm="100000">
                                          <p:val>
                                            <p:strVal val="#ppt_h"/>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19" grpId="0"/>
      <p:bldP spid="20"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6" name="Rectangle: Top Corners Rounded 25">
            <a:extLst>
              <a:ext uri="{FF2B5EF4-FFF2-40B4-BE49-F238E27FC236}">
                <a16:creationId xmlns:a16="http://schemas.microsoft.com/office/drawing/2014/main" id="{C0A8BE89-0EC2-4E6C-9BB0-2D7B5EB1E150}"/>
              </a:ext>
            </a:extLst>
          </p:cNvPr>
          <p:cNvSpPr/>
          <p:nvPr/>
        </p:nvSpPr>
        <p:spPr>
          <a:xfrm rot="10800000">
            <a:off x="1962121" y="4959788"/>
            <a:ext cx="8260577" cy="1453159"/>
          </a:xfrm>
          <a:prstGeom prst="round2SameRect">
            <a:avLst>
              <a:gd name="adj1" fmla="val 12528"/>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How to Send an Email</a:t>
            </a:r>
          </a:p>
        </p:txBody>
      </p:sp>
      <p:sp>
        <p:nvSpPr>
          <p:cNvPr id="17" name="Rectangle 16">
            <a:extLst>
              <a:ext uri="{FF2B5EF4-FFF2-40B4-BE49-F238E27FC236}">
                <a16:creationId xmlns:a16="http://schemas.microsoft.com/office/drawing/2014/main" id="{97565545-6830-40CF-9C0A-88A0DF5AD202}"/>
              </a:ext>
            </a:extLst>
          </p:cNvPr>
          <p:cNvSpPr/>
          <p:nvPr/>
        </p:nvSpPr>
        <p:spPr>
          <a:xfrm>
            <a:off x="2279650" y="2246701"/>
            <a:ext cx="3495074" cy="976403"/>
          </a:xfrm>
          <a:prstGeom prst="rect">
            <a:avLst/>
          </a:prstGeom>
        </p:spPr>
        <p:txBody>
          <a:bodyPr wrap="square" lIns="0" tIns="72000" rIns="0" bIns="72000">
            <a:spAutoFit/>
          </a:bodyPr>
          <a:lstStyle/>
          <a:p>
            <a:r>
              <a:rPr lang="en-GB" dirty="0">
                <a:solidFill>
                  <a:srgbClr val="1C1C1C"/>
                </a:solidFill>
                <a:latin typeface="Comic Sans MS" panose="030F0702030302020204" pitchFamily="66" charset="0"/>
              </a:rPr>
              <a:t>She needs to let her friends know where it is and when to come.</a:t>
            </a:r>
          </a:p>
        </p:txBody>
      </p:sp>
      <p:sp>
        <p:nvSpPr>
          <p:cNvPr id="22" name="Rectangle 21">
            <a:extLst>
              <a:ext uri="{FF2B5EF4-FFF2-40B4-BE49-F238E27FC236}">
                <a16:creationId xmlns:a16="http://schemas.microsoft.com/office/drawing/2014/main" id="{AD67BA46-9D0C-47D9-A3A7-248F1BDA28DB}"/>
              </a:ext>
            </a:extLst>
          </p:cNvPr>
          <p:cNvSpPr/>
          <p:nvPr/>
        </p:nvSpPr>
        <p:spPr>
          <a:xfrm>
            <a:off x="2279651" y="2994684"/>
            <a:ext cx="2984328" cy="976403"/>
          </a:xfrm>
          <a:prstGeom prst="rect">
            <a:avLst/>
          </a:prstGeom>
        </p:spPr>
        <p:txBody>
          <a:bodyPr wrap="square" lIns="0" tIns="72000" rIns="0" bIns="72000">
            <a:spAutoFit/>
          </a:bodyPr>
          <a:lstStyle/>
          <a:p>
            <a:r>
              <a:rPr lang="en-GB" dirty="0">
                <a:solidFill>
                  <a:srgbClr val="1C1C1C"/>
                </a:solidFill>
                <a:latin typeface="Comic Sans MS" panose="030F0702030302020204" pitchFamily="66" charset="0"/>
              </a:rPr>
              <a:t>She has decided that using email would be the best way to invite her friends.</a:t>
            </a:r>
          </a:p>
        </p:txBody>
      </p:sp>
      <p:sp>
        <p:nvSpPr>
          <p:cNvPr id="25" name="Rectangle 24">
            <a:extLst>
              <a:ext uri="{FF2B5EF4-FFF2-40B4-BE49-F238E27FC236}">
                <a16:creationId xmlns:a16="http://schemas.microsoft.com/office/drawing/2014/main" id="{DA690C27-0A20-4B0C-B997-A67B624801F6}"/>
              </a:ext>
            </a:extLst>
          </p:cNvPr>
          <p:cNvSpPr/>
          <p:nvPr/>
        </p:nvSpPr>
        <p:spPr>
          <a:xfrm>
            <a:off x="2279651" y="4014594"/>
            <a:ext cx="2852523" cy="699404"/>
          </a:xfrm>
          <a:prstGeom prst="rect">
            <a:avLst/>
          </a:prstGeom>
        </p:spPr>
        <p:txBody>
          <a:bodyPr wrap="square" lIns="0" tIns="72000" rIns="0" bIns="72000">
            <a:spAutoFit/>
          </a:bodyPr>
          <a:lstStyle/>
          <a:p>
            <a:r>
              <a:rPr lang="en-GB" dirty="0">
                <a:solidFill>
                  <a:srgbClr val="1C1C1C"/>
                </a:solidFill>
                <a:latin typeface="Comic Sans MS" panose="030F0702030302020204" pitchFamily="66" charset="0"/>
              </a:rPr>
              <a:t>She has asked her dad to help her send an email. </a:t>
            </a:r>
          </a:p>
        </p:txBody>
      </p:sp>
      <p:pic>
        <p:nvPicPr>
          <p:cNvPr id="4" name="Picture 3">
            <a:extLst>
              <a:ext uri="{FF2B5EF4-FFF2-40B4-BE49-F238E27FC236}">
                <a16:creationId xmlns:a16="http://schemas.microsoft.com/office/drawing/2014/main" id="{A370EF88-6836-49A3-8F88-8BD00A8767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4108" y="2305932"/>
            <a:ext cx="4137626" cy="3967746"/>
          </a:xfrm>
          <a:prstGeom prst="rect">
            <a:avLst/>
          </a:prstGeom>
        </p:spPr>
      </p:pic>
      <p:grpSp>
        <p:nvGrpSpPr>
          <p:cNvPr id="9" name="Group 8">
            <a:extLst>
              <a:ext uri="{FF2B5EF4-FFF2-40B4-BE49-F238E27FC236}">
                <a16:creationId xmlns:a16="http://schemas.microsoft.com/office/drawing/2014/main" id="{40E62640-27E6-4E84-808A-53A95CCA8C4E}"/>
              </a:ext>
            </a:extLst>
          </p:cNvPr>
          <p:cNvGrpSpPr/>
          <p:nvPr/>
        </p:nvGrpSpPr>
        <p:grpSpPr>
          <a:xfrm>
            <a:off x="3315084" y="1464884"/>
            <a:ext cx="5552302" cy="503086"/>
            <a:chOff x="2047751" y="1354067"/>
            <a:chExt cx="5552302" cy="503086"/>
          </a:xfrm>
        </p:grpSpPr>
        <p:sp>
          <p:nvSpPr>
            <p:cNvPr id="10" name="Rectangle: Rounded Corners 9">
              <a:extLst>
                <a:ext uri="{FF2B5EF4-FFF2-40B4-BE49-F238E27FC236}">
                  <a16:creationId xmlns:a16="http://schemas.microsoft.com/office/drawing/2014/main" id="{90071C5F-CF30-459C-BEAB-03BC4716C3D6}"/>
                </a:ext>
              </a:extLst>
            </p:cNvPr>
            <p:cNvSpPr/>
            <p:nvPr/>
          </p:nvSpPr>
          <p:spPr>
            <a:xfrm>
              <a:off x="2080701" y="1354067"/>
              <a:ext cx="5478162" cy="503086"/>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1" name="Rectangle 10">
              <a:extLst>
                <a:ext uri="{FF2B5EF4-FFF2-40B4-BE49-F238E27FC236}">
                  <a16:creationId xmlns:a16="http://schemas.microsoft.com/office/drawing/2014/main" id="{D3EBA524-315C-44B7-A8A7-FF1415276517}"/>
                </a:ext>
              </a:extLst>
            </p:cNvPr>
            <p:cNvSpPr/>
            <p:nvPr/>
          </p:nvSpPr>
          <p:spPr>
            <a:xfrm>
              <a:off x="2047751" y="1386169"/>
              <a:ext cx="5552302" cy="422405"/>
            </a:xfrm>
            <a:prstGeom prst="rect">
              <a:avLst/>
            </a:prstGeom>
          </p:spPr>
          <p:txBody>
            <a:bodyPr wrap="square" lIns="0" tIns="72000" rIns="0" bIns="72000">
              <a:spAutoFit/>
            </a:bodyPr>
            <a:lstStyle/>
            <a:p>
              <a:pPr algn="ctr"/>
              <a:r>
                <a:rPr lang="en-GB" dirty="0">
                  <a:solidFill>
                    <a:prstClr val="white"/>
                  </a:solidFill>
                  <a:latin typeface="Comic Sans MS" panose="030F0702030302020204" pitchFamily="66" charset="0"/>
                </a:rPr>
                <a:t>Tia is going to have a birthday party at the zoo.</a:t>
              </a:r>
            </a:p>
          </p:txBody>
        </p:sp>
      </p:grpSp>
      <p:sp>
        <p:nvSpPr>
          <p:cNvPr id="12" name="TextBox 11">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3508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2"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73" name="Rectangle: Top Corners Rounded 72">
            <a:extLst>
              <a:ext uri="{FF2B5EF4-FFF2-40B4-BE49-F238E27FC236}">
                <a16:creationId xmlns:a16="http://schemas.microsoft.com/office/drawing/2014/main" id="{852E1F26-DC9B-4656-B13F-D9AA5797F5A2}"/>
              </a:ext>
            </a:extLst>
          </p:cNvPr>
          <p:cNvSpPr/>
          <p:nvPr/>
        </p:nvSpPr>
        <p:spPr>
          <a:xfrm rot="10800000">
            <a:off x="1962119" y="4978671"/>
            <a:ext cx="8260577" cy="1434274"/>
          </a:xfrm>
          <a:prstGeom prst="round2SameRect">
            <a:avLst>
              <a:gd name="adj1" fmla="val 12024"/>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grpSp>
        <p:nvGrpSpPr>
          <p:cNvPr id="64" name="Group 63">
            <a:extLst>
              <a:ext uri="{FF2B5EF4-FFF2-40B4-BE49-F238E27FC236}">
                <a16:creationId xmlns:a16="http://schemas.microsoft.com/office/drawing/2014/main" id="{32EB590B-BCBB-4D17-921C-7E827CC79FCB}"/>
              </a:ext>
            </a:extLst>
          </p:cNvPr>
          <p:cNvGrpSpPr/>
          <p:nvPr/>
        </p:nvGrpSpPr>
        <p:grpSpPr>
          <a:xfrm>
            <a:off x="2345194" y="2143234"/>
            <a:ext cx="5002958" cy="3161564"/>
            <a:chOff x="812637" y="2286088"/>
            <a:chExt cx="5002958" cy="3161564"/>
          </a:xfrm>
        </p:grpSpPr>
        <p:grpSp>
          <p:nvGrpSpPr>
            <p:cNvPr id="55" name="Group 54">
              <a:extLst>
                <a:ext uri="{FF2B5EF4-FFF2-40B4-BE49-F238E27FC236}">
                  <a16:creationId xmlns:a16="http://schemas.microsoft.com/office/drawing/2014/main" id="{2E8BC48D-8D40-4AA7-AFCF-CF2EB1449798}"/>
                </a:ext>
              </a:extLst>
            </p:cNvPr>
            <p:cNvGrpSpPr/>
            <p:nvPr/>
          </p:nvGrpSpPr>
          <p:grpSpPr>
            <a:xfrm>
              <a:off x="812637" y="2286088"/>
              <a:ext cx="5002958" cy="3161564"/>
              <a:chOff x="2733998" y="1193876"/>
              <a:chExt cx="4402429" cy="2782066"/>
            </a:xfrm>
          </p:grpSpPr>
          <p:pic>
            <p:nvPicPr>
              <p:cNvPr id="56" name="Picture 55">
                <a:extLst>
                  <a:ext uri="{FF2B5EF4-FFF2-40B4-BE49-F238E27FC236}">
                    <a16:creationId xmlns:a16="http://schemas.microsoft.com/office/drawing/2014/main" id="{0D7D9FBE-BE5C-4643-A4A6-CA0751FEEA2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418" t="4357" r="3880" b="12800"/>
              <a:stretch/>
            </p:blipFill>
            <p:spPr>
              <a:xfrm>
                <a:off x="2733998" y="1193876"/>
                <a:ext cx="4402429" cy="2782066"/>
              </a:xfrm>
              <a:prstGeom prst="roundRect">
                <a:avLst>
                  <a:gd name="adj" fmla="val 2200"/>
                </a:avLst>
              </a:prstGeom>
              <a:ln w="12700">
                <a:solidFill>
                  <a:schemeClr val="tx1"/>
                </a:solidFill>
              </a:ln>
            </p:spPr>
          </p:pic>
          <p:sp>
            <p:nvSpPr>
              <p:cNvPr id="57" name="Rectangle 56">
                <a:extLst>
                  <a:ext uri="{FF2B5EF4-FFF2-40B4-BE49-F238E27FC236}">
                    <a16:creationId xmlns:a16="http://schemas.microsoft.com/office/drawing/2014/main" id="{01412F9F-774E-43CC-AD5D-D001849ABE13}"/>
                  </a:ext>
                </a:extLst>
              </p:cNvPr>
              <p:cNvSpPr/>
              <p:nvPr/>
            </p:nvSpPr>
            <p:spPr>
              <a:xfrm>
                <a:off x="4448432" y="1243914"/>
                <a:ext cx="1074307" cy="2292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58" name="Rectangle 57">
                <a:extLst>
                  <a:ext uri="{FF2B5EF4-FFF2-40B4-BE49-F238E27FC236}">
                    <a16:creationId xmlns:a16="http://schemas.microsoft.com/office/drawing/2014/main" id="{A6EA3009-A4F9-43A1-8E7C-0BE0877D6A22}"/>
                  </a:ext>
                </a:extLst>
              </p:cNvPr>
              <p:cNvSpPr/>
              <p:nvPr/>
            </p:nvSpPr>
            <p:spPr>
              <a:xfrm>
                <a:off x="2990335" y="2622322"/>
                <a:ext cx="3954161" cy="11259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60" name="Rectangle 59">
              <a:extLst>
                <a:ext uri="{FF2B5EF4-FFF2-40B4-BE49-F238E27FC236}">
                  <a16:creationId xmlns:a16="http://schemas.microsoft.com/office/drawing/2014/main" id="{70E0D3A8-4D53-4DB6-B5F9-D73CB502540B}"/>
                </a:ext>
              </a:extLst>
            </p:cNvPr>
            <p:cNvSpPr/>
            <p:nvPr/>
          </p:nvSpPr>
          <p:spPr>
            <a:xfrm>
              <a:off x="989943" y="3818874"/>
              <a:ext cx="4572000" cy="1615827"/>
            </a:xfrm>
            <a:prstGeom prst="rect">
              <a:avLst/>
            </a:prstGeom>
          </p:spPr>
          <p:txBody>
            <a:bodyPr>
              <a:spAutoFit/>
            </a:bodyPr>
            <a:lstStyle/>
            <a:p>
              <a:pPr>
                <a:spcBef>
                  <a:spcPct val="0"/>
                </a:spcBef>
              </a:pPr>
              <a:r>
                <a:rPr lang="en-GB" altLang="en-US" sz="1100" dirty="0">
                  <a:solidFill>
                    <a:srgbClr val="1C1C1C"/>
                  </a:solidFill>
                  <a:latin typeface="Comic Sans MS" panose="030F0702030302020204" pitchFamily="66" charset="0"/>
                  <a:ea typeface="SimSun" panose="02010600030101010101" pitchFamily="2" charset="-122"/>
                </a:rPr>
                <a:t>Hi everyone</a:t>
              </a:r>
            </a:p>
            <a:p>
              <a:pPr>
                <a:spcBef>
                  <a:spcPct val="0"/>
                </a:spcBef>
              </a:pPr>
              <a:endParaRPr lang="en-GB" altLang="en-US" sz="1100" dirty="0">
                <a:solidFill>
                  <a:srgbClr val="1C1C1C"/>
                </a:solidFill>
                <a:latin typeface="Comic Sans MS" panose="030F0702030302020204" pitchFamily="66" charset="0"/>
                <a:ea typeface="SimSun" panose="02010600030101010101" pitchFamily="2" charset="-122"/>
              </a:endParaRPr>
            </a:p>
            <a:p>
              <a:pPr>
                <a:spcBef>
                  <a:spcPct val="0"/>
                </a:spcBef>
              </a:pPr>
              <a:endParaRPr lang="en-GB" altLang="en-US" sz="1100" dirty="0">
                <a:solidFill>
                  <a:srgbClr val="1C1C1C"/>
                </a:solidFill>
                <a:latin typeface="Comic Sans MS" panose="030F0702030302020204" pitchFamily="66" charset="0"/>
                <a:ea typeface="SimSun" panose="02010600030101010101" pitchFamily="2" charset="-122"/>
              </a:endParaRPr>
            </a:p>
            <a:p>
              <a:pPr>
                <a:spcBef>
                  <a:spcPct val="0"/>
                </a:spcBef>
              </a:pPr>
              <a:r>
                <a:rPr lang="en-GB" altLang="en-US" sz="1100" dirty="0">
                  <a:solidFill>
                    <a:srgbClr val="1C1C1C"/>
                  </a:solidFill>
                  <a:latin typeface="Comic Sans MS" panose="030F0702030302020204" pitchFamily="66" charset="0"/>
                  <a:ea typeface="SimSun" panose="02010600030101010101" pitchFamily="2" charset="-122"/>
                </a:rPr>
                <a:t>I'd like to invite you to my party at the zoo next Saturday at 1 o'clock.</a:t>
              </a:r>
            </a:p>
            <a:p>
              <a:pPr>
                <a:spcBef>
                  <a:spcPct val="0"/>
                </a:spcBef>
              </a:pPr>
              <a:endParaRPr lang="en-GB" altLang="en-US" sz="1100" dirty="0">
                <a:solidFill>
                  <a:srgbClr val="1C1C1C"/>
                </a:solidFill>
                <a:latin typeface="Comic Sans MS" panose="030F0702030302020204" pitchFamily="66" charset="0"/>
                <a:ea typeface="SimSun" panose="02010600030101010101" pitchFamily="2" charset="-122"/>
              </a:endParaRPr>
            </a:p>
            <a:p>
              <a:pPr>
                <a:spcBef>
                  <a:spcPct val="0"/>
                </a:spcBef>
              </a:pPr>
              <a:r>
                <a:rPr lang="en-GB" altLang="en-US" sz="1100" dirty="0">
                  <a:solidFill>
                    <a:srgbClr val="1C1C1C"/>
                  </a:solidFill>
                  <a:latin typeface="Comic Sans MS" panose="030F0702030302020204" pitchFamily="66" charset="0"/>
                  <a:ea typeface="SimSun" panose="02010600030101010101" pitchFamily="2" charset="-122"/>
                </a:rPr>
                <a:t>Please let me know if you can come.</a:t>
              </a:r>
            </a:p>
            <a:p>
              <a:pPr>
                <a:spcBef>
                  <a:spcPct val="0"/>
                </a:spcBef>
              </a:pPr>
              <a:endParaRPr lang="en-GB" altLang="en-US" sz="1100" dirty="0">
                <a:solidFill>
                  <a:srgbClr val="1C1C1C"/>
                </a:solidFill>
                <a:latin typeface="Comic Sans MS" panose="030F0702030302020204" pitchFamily="66" charset="0"/>
                <a:ea typeface="SimSun" panose="02010600030101010101" pitchFamily="2" charset="-122"/>
              </a:endParaRPr>
            </a:p>
            <a:p>
              <a:pPr>
                <a:spcBef>
                  <a:spcPct val="0"/>
                </a:spcBef>
              </a:pPr>
              <a:r>
                <a:rPr lang="en-GB" altLang="en-US" sz="1100" dirty="0">
                  <a:solidFill>
                    <a:srgbClr val="1C1C1C"/>
                  </a:solidFill>
                  <a:latin typeface="Comic Sans MS" panose="030F0702030302020204" pitchFamily="66" charset="0"/>
                  <a:ea typeface="SimSun" panose="02010600030101010101" pitchFamily="2" charset="-122"/>
                </a:rPr>
                <a:t>From Tia</a:t>
              </a:r>
            </a:p>
          </p:txBody>
        </p:sp>
        <p:sp>
          <p:nvSpPr>
            <p:cNvPr id="61" name="Rectangle 60">
              <a:extLst>
                <a:ext uri="{FF2B5EF4-FFF2-40B4-BE49-F238E27FC236}">
                  <a16:creationId xmlns:a16="http://schemas.microsoft.com/office/drawing/2014/main" id="{0714F039-70DF-4BC6-BA77-502E94572274}"/>
                </a:ext>
              </a:extLst>
            </p:cNvPr>
            <p:cNvSpPr/>
            <p:nvPr/>
          </p:nvSpPr>
          <p:spPr>
            <a:xfrm>
              <a:off x="1469747" y="2895166"/>
              <a:ext cx="2652637" cy="268517"/>
            </a:xfrm>
            <a:prstGeom prst="rect">
              <a:avLst/>
            </a:prstGeom>
          </p:spPr>
          <p:txBody>
            <a:bodyPr wrap="square" lIns="0" tIns="72000" rIns="0" bIns="72000">
              <a:spAutoFit/>
            </a:bodyPr>
            <a:lstStyle/>
            <a:p>
              <a:pPr>
                <a:spcBef>
                  <a:spcPct val="0"/>
                </a:spcBef>
              </a:pPr>
              <a:r>
                <a:rPr lang="en-GB" altLang="en-US" sz="800" dirty="0">
                  <a:solidFill>
                    <a:srgbClr val="1C1C1C"/>
                  </a:solidFill>
                  <a:latin typeface="Comic Sans MS" panose="030F0702030302020204" pitchFamily="66" charset="0"/>
                  <a:ea typeface="SimSun" panose="02010600030101010101" pitchFamily="2" charset="-122"/>
                </a:rPr>
                <a:t>lilly@myemail.com</a:t>
              </a:r>
            </a:p>
          </p:txBody>
        </p:sp>
        <p:sp>
          <p:nvSpPr>
            <p:cNvPr id="62" name="Rectangle 61">
              <a:extLst>
                <a:ext uri="{FF2B5EF4-FFF2-40B4-BE49-F238E27FC236}">
                  <a16:creationId xmlns:a16="http://schemas.microsoft.com/office/drawing/2014/main" id="{D7CA615A-67F2-4292-A004-96EAFB9F1E9C}"/>
                </a:ext>
              </a:extLst>
            </p:cNvPr>
            <p:cNvSpPr/>
            <p:nvPr/>
          </p:nvSpPr>
          <p:spPr>
            <a:xfrm>
              <a:off x="1469749" y="2639367"/>
              <a:ext cx="2652637" cy="268517"/>
            </a:xfrm>
            <a:prstGeom prst="rect">
              <a:avLst/>
            </a:prstGeom>
          </p:spPr>
          <p:txBody>
            <a:bodyPr wrap="square" lIns="0" tIns="72000" rIns="0" bIns="72000">
              <a:spAutoFit/>
            </a:bodyPr>
            <a:lstStyle/>
            <a:p>
              <a:pPr>
                <a:spcBef>
                  <a:spcPct val="0"/>
                </a:spcBef>
              </a:pPr>
              <a:r>
                <a:rPr lang="en-GB" altLang="en-US" sz="800" dirty="0">
                  <a:solidFill>
                    <a:srgbClr val="1C1C1C"/>
                  </a:solidFill>
                  <a:latin typeface="Comic Sans MS" panose="030F0702030302020204" pitchFamily="66" charset="0"/>
                  <a:ea typeface="SimSun" panose="02010600030101010101" pitchFamily="2" charset="-122"/>
                </a:rPr>
                <a:t>Abdi@myemail.com</a:t>
              </a:r>
            </a:p>
          </p:txBody>
        </p:sp>
        <p:sp>
          <p:nvSpPr>
            <p:cNvPr id="63" name="Rectangle 62">
              <a:extLst>
                <a:ext uri="{FF2B5EF4-FFF2-40B4-BE49-F238E27FC236}">
                  <a16:creationId xmlns:a16="http://schemas.microsoft.com/office/drawing/2014/main" id="{47ED370B-3A2C-427F-A007-FEE6F38A6689}"/>
                </a:ext>
              </a:extLst>
            </p:cNvPr>
            <p:cNvSpPr/>
            <p:nvPr/>
          </p:nvSpPr>
          <p:spPr>
            <a:xfrm>
              <a:off x="1469748" y="3160874"/>
              <a:ext cx="2652637" cy="268517"/>
            </a:xfrm>
            <a:prstGeom prst="rect">
              <a:avLst/>
            </a:prstGeom>
          </p:spPr>
          <p:txBody>
            <a:bodyPr wrap="square" lIns="0" tIns="72000" rIns="0" bIns="72000">
              <a:spAutoFit/>
            </a:bodyPr>
            <a:lstStyle/>
            <a:p>
              <a:pPr>
                <a:spcBef>
                  <a:spcPct val="0"/>
                </a:spcBef>
              </a:pPr>
              <a:r>
                <a:rPr lang="en-GB" altLang="en-US" sz="800" dirty="0">
                  <a:solidFill>
                    <a:srgbClr val="1C1C1C"/>
                  </a:solidFill>
                  <a:latin typeface="Comic Sans MS" panose="030F0702030302020204" pitchFamily="66" charset="0"/>
                  <a:ea typeface="SimSun" panose="02010600030101010101" pitchFamily="2" charset="-122"/>
                </a:rPr>
                <a:t>Tia's Party</a:t>
              </a:r>
              <a:endParaRPr lang="en-GB" altLang="en-US" sz="800" i="1" dirty="0">
                <a:solidFill>
                  <a:srgbClr val="FF0000"/>
                </a:solidFill>
                <a:latin typeface="Comic Sans MS" panose="030F0702030302020204" pitchFamily="66" charset="0"/>
                <a:ea typeface="SimSun" panose="02010600030101010101" pitchFamily="2" charset="-122"/>
              </a:endParaRPr>
            </a:p>
          </p:txBody>
        </p:sp>
      </p:grpSp>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How to Send an Email</a:t>
            </a:r>
          </a:p>
        </p:txBody>
      </p:sp>
      <p:sp>
        <p:nvSpPr>
          <p:cNvPr id="14" name="Rectangle 13">
            <a:extLst>
              <a:ext uri="{FF2B5EF4-FFF2-40B4-BE49-F238E27FC236}">
                <a16:creationId xmlns:a16="http://schemas.microsoft.com/office/drawing/2014/main" id="{2B5B5FA3-5CFC-41BE-8573-B03C59302E58}"/>
              </a:ext>
            </a:extLst>
          </p:cNvPr>
          <p:cNvSpPr/>
          <p:nvPr/>
        </p:nvSpPr>
        <p:spPr>
          <a:xfrm>
            <a:off x="6233011" y="5513588"/>
            <a:ext cx="3663163" cy="976403"/>
          </a:xfrm>
          <a:prstGeom prst="rect">
            <a:avLst/>
          </a:prstGeom>
        </p:spPr>
        <p:txBody>
          <a:bodyPr wrap="square" lIns="0" tIns="72000" rIns="0" bIns="72000">
            <a:spAutoFit/>
          </a:bodyPr>
          <a:lstStyle/>
          <a:p>
            <a:pPr algn="ctr"/>
            <a:r>
              <a:rPr lang="en-GB" altLang="en-US" dirty="0">
                <a:solidFill>
                  <a:prstClr val="white"/>
                </a:solidFill>
                <a:latin typeface="Comic Sans MS" panose="030F0702030302020204" pitchFamily="66" charset="0"/>
              </a:rPr>
              <a:t>Don't send personal information in an email to people you don't know.</a:t>
            </a:r>
          </a:p>
        </p:txBody>
      </p:sp>
      <p:grpSp>
        <p:nvGrpSpPr>
          <p:cNvPr id="3" name="Group 2">
            <a:extLst>
              <a:ext uri="{FF2B5EF4-FFF2-40B4-BE49-F238E27FC236}">
                <a16:creationId xmlns:a16="http://schemas.microsoft.com/office/drawing/2014/main" id="{D91160E7-CF85-4B7D-9883-303A0EF6339B}"/>
              </a:ext>
            </a:extLst>
          </p:cNvPr>
          <p:cNvGrpSpPr/>
          <p:nvPr/>
        </p:nvGrpSpPr>
        <p:grpSpPr>
          <a:xfrm>
            <a:off x="2279652" y="5586245"/>
            <a:ext cx="4108071" cy="554089"/>
            <a:chOff x="3963175" y="5290423"/>
            <a:chExt cx="4108071" cy="554089"/>
          </a:xfrm>
        </p:grpSpPr>
        <p:grpSp>
          <p:nvGrpSpPr>
            <p:cNvPr id="39" name="Group 38">
              <a:extLst>
                <a:ext uri="{FF2B5EF4-FFF2-40B4-BE49-F238E27FC236}">
                  <a16:creationId xmlns:a16="http://schemas.microsoft.com/office/drawing/2014/main" id="{6E1FF59C-5003-4D62-BC8A-D9B52943EDA2}"/>
                </a:ext>
              </a:extLst>
            </p:cNvPr>
            <p:cNvGrpSpPr/>
            <p:nvPr/>
          </p:nvGrpSpPr>
          <p:grpSpPr>
            <a:xfrm>
              <a:off x="3963175" y="5290423"/>
              <a:ext cx="4108071" cy="554089"/>
              <a:chOff x="613663" y="1467513"/>
              <a:chExt cx="4793637" cy="378541"/>
            </a:xfrm>
          </p:grpSpPr>
          <p:sp>
            <p:nvSpPr>
              <p:cNvPr id="40" name="Rectangle: Rounded Corners 39">
                <a:extLst>
                  <a:ext uri="{FF2B5EF4-FFF2-40B4-BE49-F238E27FC236}">
                    <a16:creationId xmlns:a16="http://schemas.microsoft.com/office/drawing/2014/main" id="{C6F72E32-3200-43A0-AC8C-74E9C1B0C334}"/>
                  </a:ext>
                </a:extLst>
              </p:cNvPr>
              <p:cNvSpPr/>
              <p:nvPr/>
            </p:nvSpPr>
            <p:spPr>
              <a:xfrm>
                <a:off x="613663" y="1467513"/>
                <a:ext cx="4258075" cy="378541"/>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41" name="Rectangle 40">
                <a:extLst>
                  <a:ext uri="{FF2B5EF4-FFF2-40B4-BE49-F238E27FC236}">
                    <a16:creationId xmlns:a16="http://schemas.microsoft.com/office/drawing/2014/main" id="{097F8AEF-6A11-46C0-8C03-CD80B709A399}"/>
                  </a:ext>
                </a:extLst>
              </p:cNvPr>
              <p:cNvSpPr/>
              <p:nvPr/>
            </p:nvSpPr>
            <p:spPr>
              <a:xfrm>
                <a:off x="920070" y="1516971"/>
                <a:ext cx="4487230" cy="267551"/>
              </a:xfrm>
              <a:prstGeom prst="rect">
                <a:avLst/>
              </a:prstGeom>
            </p:spPr>
            <p:txBody>
              <a:bodyPr wrap="square" lIns="0" tIns="72000" rIns="0" bIns="72000">
                <a:spAutoFit/>
              </a:bodyPr>
              <a:lstStyle/>
              <a:p>
                <a:r>
                  <a:rPr lang="en-GB" altLang="en-US" sz="1600" dirty="0">
                    <a:solidFill>
                      <a:prstClr val="white"/>
                    </a:solidFill>
                    <a:latin typeface="Comic Sans MS" panose="030F0702030302020204" pitchFamily="66" charset="0"/>
                  </a:rPr>
                  <a:t>When you're ready, click</a:t>
                </a:r>
              </a:p>
            </p:txBody>
          </p:sp>
        </p:grpSp>
        <p:grpSp>
          <p:nvGrpSpPr>
            <p:cNvPr id="42" name="Group 41">
              <a:extLst>
                <a:ext uri="{FF2B5EF4-FFF2-40B4-BE49-F238E27FC236}">
                  <a16:creationId xmlns:a16="http://schemas.microsoft.com/office/drawing/2014/main" id="{32852564-6235-413F-B9B3-38E2E7526F27}"/>
                </a:ext>
              </a:extLst>
            </p:cNvPr>
            <p:cNvGrpSpPr/>
            <p:nvPr/>
          </p:nvGrpSpPr>
          <p:grpSpPr>
            <a:xfrm>
              <a:off x="6648935" y="5355421"/>
              <a:ext cx="859562" cy="391628"/>
              <a:chOff x="738632" y="1471947"/>
              <a:chExt cx="1003008" cy="267551"/>
            </a:xfrm>
            <a:solidFill>
              <a:schemeClr val="bg1"/>
            </a:solidFill>
          </p:grpSpPr>
          <p:sp>
            <p:nvSpPr>
              <p:cNvPr id="43" name="Rectangle: Rounded Corners 42">
                <a:extLst>
                  <a:ext uri="{FF2B5EF4-FFF2-40B4-BE49-F238E27FC236}">
                    <a16:creationId xmlns:a16="http://schemas.microsoft.com/office/drawing/2014/main" id="{38D523D3-115B-4417-A3E3-F57AB5FA778E}"/>
                  </a:ext>
                </a:extLst>
              </p:cNvPr>
              <p:cNvSpPr/>
              <p:nvPr/>
            </p:nvSpPr>
            <p:spPr>
              <a:xfrm>
                <a:off x="738632" y="1484397"/>
                <a:ext cx="1003008" cy="25502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lumMod val="85000"/>
                    </a:prstClr>
                  </a:solidFill>
                  <a:latin typeface="Comic Sans MS" panose="030F0702030302020204" pitchFamily="66" charset="0"/>
                </a:endParaRPr>
              </a:p>
            </p:txBody>
          </p:sp>
          <p:sp>
            <p:nvSpPr>
              <p:cNvPr id="44" name="Rectangle 43">
                <a:extLst>
                  <a:ext uri="{FF2B5EF4-FFF2-40B4-BE49-F238E27FC236}">
                    <a16:creationId xmlns:a16="http://schemas.microsoft.com/office/drawing/2014/main" id="{F71D281B-5FC5-413A-92CB-1C8A17B73794}"/>
                  </a:ext>
                </a:extLst>
              </p:cNvPr>
              <p:cNvSpPr/>
              <p:nvPr/>
            </p:nvSpPr>
            <p:spPr>
              <a:xfrm>
                <a:off x="987364" y="1471947"/>
                <a:ext cx="590862" cy="267551"/>
              </a:xfrm>
              <a:prstGeom prst="rect">
                <a:avLst/>
              </a:prstGeom>
              <a:noFill/>
            </p:spPr>
            <p:txBody>
              <a:bodyPr wrap="square" lIns="0" tIns="72000" rIns="0" bIns="72000">
                <a:spAutoFit/>
              </a:bodyPr>
              <a:lstStyle/>
              <a:p>
                <a:r>
                  <a:rPr lang="en-GB" altLang="en-US" sz="1600" dirty="0">
                    <a:solidFill>
                      <a:srgbClr val="1C1C1C"/>
                    </a:solidFill>
                    <a:latin typeface="Comic Sans MS" panose="030F0702030302020204" pitchFamily="66" charset="0"/>
                  </a:rPr>
                  <a:t>Send</a:t>
                </a:r>
              </a:p>
            </p:txBody>
          </p:sp>
        </p:grpSp>
      </p:grpSp>
      <p:grpSp>
        <p:nvGrpSpPr>
          <p:cNvPr id="2" name="Group 1">
            <a:extLst>
              <a:ext uri="{FF2B5EF4-FFF2-40B4-BE49-F238E27FC236}">
                <a16:creationId xmlns:a16="http://schemas.microsoft.com/office/drawing/2014/main" id="{17BDABF1-0A5C-4DD4-94BA-C7EB4D80DF70}"/>
              </a:ext>
            </a:extLst>
          </p:cNvPr>
          <p:cNvGrpSpPr/>
          <p:nvPr/>
        </p:nvGrpSpPr>
        <p:grpSpPr>
          <a:xfrm>
            <a:off x="2279651" y="1410430"/>
            <a:ext cx="7632700" cy="1151538"/>
            <a:chOff x="755651" y="1410430"/>
            <a:chExt cx="7632700" cy="1151538"/>
          </a:xfrm>
        </p:grpSpPr>
        <p:cxnSp>
          <p:nvCxnSpPr>
            <p:cNvPr id="66" name="Straight Arrow Connector 65">
              <a:extLst>
                <a:ext uri="{FF2B5EF4-FFF2-40B4-BE49-F238E27FC236}">
                  <a16:creationId xmlns:a16="http://schemas.microsoft.com/office/drawing/2014/main" id="{BED174B7-8F97-4A1C-9DD1-0BF4D90F92C1}"/>
                </a:ext>
              </a:extLst>
            </p:cNvPr>
            <p:cNvCxnSpPr>
              <a:cxnSpLocks/>
            </p:cNvCxnSpPr>
            <p:nvPr/>
          </p:nvCxnSpPr>
          <p:spPr>
            <a:xfrm>
              <a:off x="2125362" y="2010180"/>
              <a:ext cx="0" cy="551788"/>
            </a:xfrm>
            <a:prstGeom prst="straightConnector1">
              <a:avLst/>
            </a:prstGeom>
            <a:ln w="28575">
              <a:solidFill>
                <a:srgbClr val="DE1E5A"/>
              </a:solidFill>
              <a:tailEnd type="triangle"/>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44A16BFA-C45B-4A02-B8CB-B4DB424DE24C}"/>
                </a:ext>
              </a:extLst>
            </p:cNvPr>
            <p:cNvGrpSpPr/>
            <p:nvPr/>
          </p:nvGrpSpPr>
          <p:grpSpPr>
            <a:xfrm>
              <a:off x="755651" y="1410430"/>
              <a:ext cx="7632700" cy="758258"/>
              <a:chOff x="684513" y="1467511"/>
              <a:chExt cx="4834172" cy="752983"/>
            </a:xfrm>
          </p:grpSpPr>
          <p:sp>
            <p:nvSpPr>
              <p:cNvPr id="18" name="Rectangle: Rounded Corners 17">
                <a:extLst>
                  <a:ext uri="{FF2B5EF4-FFF2-40B4-BE49-F238E27FC236}">
                    <a16:creationId xmlns:a16="http://schemas.microsoft.com/office/drawing/2014/main" id="{ECE727A0-DC0E-459E-83E3-58D429F37BA5}"/>
                  </a:ext>
                </a:extLst>
              </p:cNvPr>
              <p:cNvSpPr/>
              <p:nvPr/>
            </p:nvSpPr>
            <p:spPr>
              <a:xfrm>
                <a:off x="684513" y="1467511"/>
                <a:ext cx="4834172" cy="752983"/>
              </a:xfrm>
              <a:prstGeom prst="roundRect">
                <a:avLst>
                  <a:gd name="adj" fmla="val 32755"/>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9" name="Rectangle 18">
                <a:extLst>
                  <a:ext uri="{FF2B5EF4-FFF2-40B4-BE49-F238E27FC236}">
                    <a16:creationId xmlns:a16="http://schemas.microsoft.com/office/drawing/2014/main" id="{8C3A0A06-C75F-47FB-834F-4BF75ADAB378}"/>
                  </a:ext>
                </a:extLst>
              </p:cNvPr>
              <p:cNvSpPr/>
              <p:nvPr/>
            </p:nvSpPr>
            <p:spPr>
              <a:xfrm>
                <a:off x="862393" y="1514822"/>
                <a:ext cx="4487230" cy="633412"/>
              </a:xfrm>
              <a:prstGeom prst="rect">
                <a:avLst/>
              </a:prstGeom>
            </p:spPr>
            <p:txBody>
              <a:bodyPr wrap="square" lIns="0" tIns="72000" rIns="0" bIns="72000">
                <a:spAutoFit/>
              </a:bodyPr>
              <a:lstStyle/>
              <a:p>
                <a:r>
                  <a:rPr lang="en-GB" altLang="en-US" sz="1600" dirty="0">
                    <a:solidFill>
                      <a:prstClr val="white"/>
                    </a:solidFill>
                    <a:latin typeface="Comic Sans MS" panose="030F0702030302020204" pitchFamily="66" charset="0"/>
                  </a:rPr>
                  <a:t>Instead of a home address, people have an email address. It always contains the @ symbol. This address tells the email where to go.</a:t>
                </a:r>
              </a:p>
            </p:txBody>
          </p:sp>
        </p:grpSp>
      </p:grpSp>
      <p:grpSp>
        <p:nvGrpSpPr>
          <p:cNvPr id="4" name="Group 3">
            <a:extLst>
              <a:ext uri="{FF2B5EF4-FFF2-40B4-BE49-F238E27FC236}">
                <a16:creationId xmlns:a16="http://schemas.microsoft.com/office/drawing/2014/main" id="{B45E5FED-8D6D-45CC-A9DB-7447F93D9930}"/>
              </a:ext>
            </a:extLst>
          </p:cNvPr>
          <p:cNvGrpSpPr/>
          <p:nvPr/>
        </p:nvGrpSpPr>
        <p:grpSpPr>
          <a:xfrm>
            <a:off x="3954163" y="2352064"/>
            <a:ext cx="5947710" cy="932008"/>
            <a:chOff x="2430163" y="2352064"/>
            <a:chExt cx="5947710" cy="932008"/>
          </a:xfrm>
        </p:grpSpPr>
        <p:cxnSp>
          <p:nvCxnSpPr>
            <p:cNvPr id="67" name="Straight Arrow Connector 66">
              <a:extLst>
                <a:ext uri="{FF2B5EF4-FFF2-40B4-BE49-F238E27FC236}">
                  <a16:creationId xmlns:a16="http://schemas.microsoft.com/office/drawing/2014/main" id="{7AF10B9A-5569-4E26-A9B2-FA5C3C313BE8}"/>
                </a:ext>
              </a:extLst>
            </p:cNvPr>
            <p:cNvCxnSpPr>
              <a:cxnSpLocks/>
            </p:cNvCxnSpPr>
            <p:nvPr/>
          </p:nvCxnSpPr>
          <p:spPr>
            <a:xfrm flipH="1">
              <a:off x="2430163" y="2709787"/>
              <a:ext cx="1194486" cy="193616"/>
            </a:xfrm>
            <a:prstGeom prst="straightConnector1">
              <a:avLst/>
            </a:prstGeom>
            <a:ln w="28575">
              <a:solidFill>
                <a:srgbClr val="DE1E5A"/>
              </a:solidFill>
              <a:tailEnd type="triangle"/>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E9621B02-D69F-4FE0-87D4-ACB4B233E31E}"/>
                </a:ext>
              </a:extLst>
            </p:cNvPr>
            <p:cNvGrpSpPr/>
            <p:nvPr/>
          </p:nvGrpSpPr>
          <p:grpSpPr>
            <a:xfrm>
              <a:off x="3471899" y="2352064"/>
              <a:ext cx="4905974" cy="932008"/>
              <a:chOff x="613662" y="1467513"/>
              <a:chExt cx="4905023" cy="634120"/>
            </a:xfrm>
          </p:grpSpPr>
          <p:sp>
            <p:nvSpPr>
              <p:cNvPr id="28" name="Rectangle: Rounded Corners 27">
                <a:extLst>
                  <a:ext uri="{FF2B5EF4-FFF2-40B4-BE49-F238E27FC236}">
                    <a16:creationId xmlns:a16="http://schemas.microsoft.com/office/drawing/2014/main" id="{76717C8A-12B0-4BB6-AFB9-B35ED9990903}"/>
                  </a:ext>
                </a:extLst>
              </p:cNvPr>
              <p:cNvSpPr/>
              <p:nvPr/>
            </p:nvSpPr>
            <p:spPr>
              <a:xfrm>
                <a:off x="613662" y="1467513"/>
                <a:ext cx="4905023" cy="524789"/>
              </a:xfrm>
              <a:prstGeom prst="roundRect">
                <a:avLst>
                  <a:gd name="adj" fmla="val 31392"/>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29" name="Rectangle 28">
                <a:extLst>
                  <a:ext uri="{FF2B5EF4-FFF2-40B4-BE49-F238E27FC236}">
                    <a16:creationId xmlns:a16="http://schemas.microsoft.com/office/drawing/2014/main" id="{E0D97831-A6F1-4A8E-B375-2CD69A0562A5}"/>
                  </a:ext>
                </a:extLst>
              </p:cNvPr>
              <p:cNvSpPr/>
              <p:nvPr/>
            </p:nvSpPr>
            <p:spPr>
              <a:xfrm>
                <a:off x="829446" y="1500129"/>
                <a:ext cx="4580519" cy="601504"/>
              </a:xfrm>
              <a:prstGeom prst="rect">
                <a:avLst/>
              </a:prstGeom>
            </p:spPr>
            <p:txBody>
              <a:bodyPr wrap="square" lIns="0" tIns="72000" rIns="0" bIns="72000">
                <a:spAutoFit/>
              </a:bodyPr>
              <a:lstStyle/>
              <a:p>
                <a:r>
                  <a:rPr lang="en-GB" altLang="en-US" sz="1600" dirty="0">
                    <a:solidFill>
                      <a:prstClr val="white"/>
                    </a:solidFill>
                    <a:latin typeface="Comic Sans MS" panose="030F0702030302020204" pitchFamily="66" charset="0"/>
                  </a:rPr>
                  <a:t>Here, you can type the email addresses of any other people you want to be able to see the email.</a:t>
                </a:r>
              </a:p>
            </p:txBody>
          </p:sp>
        </p:grpSp>
      </p:grpSp>
      <p:grpSp>
        <p:nvGrpSpPr>
          <p:cNvPr id="5" name="Group 4">
            <a:extLst>
              <a:ext uri="{FF2B5EF4-FFF2-40B4-BE49-F238E27FC236}">
                <a16:creationId xmlns:a16="http://schemas.microsoft.com/office/drawing/2014/main" id="{3CB276EF-6DDB-4AF7-A40E-97C97959370F}"/>
              </a:ext>
            </a:extLst>
          </p:cNvPr>
          <p:cNvGrpSpPr/>
          <p:nvPr/>
        </p:nvGrpSpPr>
        <p:grpSpPr>
          <a:xfrm>
            <a:off x="3797644" y="3142831"/>
            <a:ext cx="6114707" cy="636369"/>
            <a:chOff x="2273643" y="3142830"/>
            <a:chExt cx="6114707" cy="636369"/>
          </a:xfrm>
        </p:grpSpPr>
        <p:cxnSp>
          <p:nvCxnSpPr>
            <p:cNvPr id="70" name="Straight Arrow Connector 69">
              <a:extLst>
                <a:ext uri="{FF2B5EF4-FFF2-40B4-BE49-F238E27FC236}">
                  <a16:creationId xmlns:a16="http://schemas.microsoft.com/office/drawing/2014/main" id="{8A39B8CE-1A76-41F4-BCD7-01EBDC92606D}"/>
                </a:ext>
              </a:extLst>
            </p:cNvPr>
            <p:cNvCxnSpPr>
              <a:cxnSpLocks/>
            </p:cNvCxnSpPr>
            <p:nvPr/>
          </p:nvCxnSpPr>
          <p:spPr>
            <a:xfrm flipH="1" flipV="1">
              <a:off x="2273643" y="3142830"/>
              <a:ext cx="1279532" cy="311448"/>
            </a:xfrm>
            <a:prstGeom prst="straightConnector1">
              <a:avLst/>
            </a:prstGeom>
            <a:ln w="28575">
              <a:solidFill>
                <a:srgbClr val="DE1E5A"/>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32">
              <a:extLst>
                <a:ext uri="{FF2B5EF4-FFF2-40B4-BE49-F238E27FC236}">
                  <a16:creationId xmlns:a16="http://schemas.microsoft.com/office/drawing/2014/main" id="{41C7D89F-B885-48E7-889B-3D544C77686F}"/>
                </a:ext>
              </a:extLst>
            </p:cNvPr>
            <p:cNvGrpSpPr/>
            <p:nvPr/>
          </p:nvGrpSpPr>
          <p:grpSpPr>
            <a:xfrm>
              <a:off x="3506075" y="3324982"/>
              <a:ext cx="4882275" cy="454217"/>
              <a:chOff x="613662" y="1467512"/>
              <a:chExt cx="4905023" cy="740973"/>
            </a:xfrm>
          </p:grpSpPr>
          <p:sp>
            <p:nvSpPr>
              <p:cNvPr id="34" name="Rectangle: Rounded Corners 33">
                <a:extLst>
                  <a:ext uri="{FF2B5EF4-FFF2-40B4-BE49-F238E27FC236}">
                    <a16:creationId xmlns:a16="http://schemas.microsoft.com/office/drawing/2014/main" id="{523B763E-65AF-4633-984E-C202801B8B45}"/>
                  </a:ext>
                </a:extLst>
              </p:cNvPr>
              <p:cNvSpPr/>
              <p:nvPr/>
            </p:nvSpPr>
            <p:spPr>
              <a:xfrm>
                <a:off x="613662" y="1467512"/>
                <a:ext cx="4905023" cy="740973"/>
              </a:xfrm>
              <a:prstGeom prst="roundRect">
                <a:avLst>
                  <a:gd name="adj" fmla="val 35491"/>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35" name="Rectangle 34">
                <a:extLst>
                  <a:ext uri="{FF2B5EF4-FFF2-40B4-BE49-F238E27FC236}">
                    <a16:creationId xmlns:a16="http://schemas.microsoft.com/office/drawing/2014/main" id="{BE57B910-77A6-4692-BA25-F43D5B78BD82}"/>
                  </a:ext>
                </a:extLst>
              </p:cNvPr>
              <p:cNvSpPr/>
              <p:nvPr/>
            </p:nvSpPr>
            <p:spPr>
              <a:xfrm>
                <a:off x="999970" y="1517225"/>
                <a:ext cx="4502463" cy="638870"/>
              </a:xfrm>
              <a:prstGeom prst="rect">
                <a:avLst/>
              </a:prstGeom>
            </p:spPr>
            <p:txBody>
              <a:bodyPr wrap="square" lIns="0" tIns="72000" rIns="0" bIns="72000">
                <a:spAutoFit/>
              </a:bodyPr>
              <a:lstStyle/>
              <a:p>
                <a:r>
                  <a:rPr lang="en-GB" altLang="en-US" sz="1600" dirty="0">
                    <a:solidFill>
                      <a:prstClr val="white"/>
                    </a:solidFill>
                    <a:latin typeface="Comic Sans MS" panose="030F0702030302020204" pitchFamily="66" charset="0"/>
                  </a:rPr>
                  <a:t>This is were you type what the email is about.</a:t>
                </a:r>
              </a:p>
            </p:txBody>
          </p:sp>
        </p:grpSp>
      </p:grpSp>
      <p:grpSp>
        <p:nvGrpSpPr>
          <p:cNvPr id="6" name="Group 5">
            <a:extLst>
              <a:ext uri="{FF2B5EF4-FFF2-40B4-BE49-F238E27FC236}">
                <a16:creationId xmlns:a16="http://schemas.microsoft.com/office/drawing/2014/main" id="{1B6BC151-FA3A-4A85-9DE9-EA6DF8B7602B}"/>
              </a:ext>
            </a:extLst>
          </p:cNvPr>
          <p:cNvGrpSpPr/>
          <p:nvPr/>
        </p:nvGrpSpPr>
        <p:grpSpPr>
          <a:xfrm>
            <a:off x="7026876" y="3980871"/>
            <a:ext cx="2906258" cy="769075"/>
            <a:chOff x="5502876" y="3980870"/>
            <a:chExt cx="2906258" cy="769075"/>
          </a:xfrm>
        </p:grpSpPr>
        <p:cxnSp>
          <p:nvCxnSpPr>
            <p:cNvPr id="74" name="Straight Arrow Connector 73">
              <a:extLst>
                <a:ext uri="{FF2B5EF4-FFF2-40B4-BE49-F238E27FC236}">
                  <a16:creationId xmlns:a16="http://schemas.microsoft.com/office/drawing/2014/main" id="{AA27BA1E-9853-444D-98F5-D708384704A5}"/>
                </a:ext>
              </a:extLst>
            </p:cNvPr>
            <p:cNvCxnSpPr>
              <a:cxnSpLocks/>
            </p:cNvCxnSpPr>
            <p:nvPr/>
          </p:nvCxnSpPr>
          <p:spPr>
            <a:xfrm flipH="1">
              <a:off x="5502876" y="4394394"/>
              <a:ext cx="555644" cy="7396"/>
            </a:xfrm>
            <a:prstGeom prst="straightConnector1">
              <a:avLst/>
            </a:prstGeom>
            <a:ln w="28575">
              <a:solidFill>
                <a:srgbClr val="DE1E5A"/>
              </a:solidFill>
              <a:tailEnd type="triangle"/>
            </a:ln>
          </p:spPr>
          <p:style>
            <a:lnRef idx="1">
              <a:schemeClr val="accent1"/>
            </a:lnRef>
            <a:fillRef idx="0">
              <a:schemeClr val="accent1"/>
            </a:fillRef>
            <a:effectRef idx="0">
              <a:schemeClr val="accent1"/>
            </a:effectRef>
            <a:fontRef idx="minor">
              <a:schemeClr val="tx1"/>
            </a:fontRef>
          </p:style>
        </p:cxnSp>
        <p:grpSp>
          <p:nvGrpSpPr>
            <p:cNvPr id="36" name="Group 35">
              <a:extLst>
                <a:ext uri="{FF2B5EF4-FFF2-40B4-BE49-F238E27FC236}">
                  <a16:creationId xmlns:a16="http://schemas.microsoft.com/office/drawing/2014/main" id="{544FDAFB-5F74-48FF-AA7C-61CFD30B1347}"/>
                </a:ext>
              </a:extLst>
            </p:cNvPr>
            <p:cNvGrpSpPr/>
            <p:nvPr/>
          </p:nvGrpSpPr>
          <p:grpSpPr>
            <a:xfrm>
              <a:off x="6058520" y="3980870"/>
              <a:ext cx="2350614" cy="769075"/>
              <a:chOff x="613662" y="1467513"/>
              <a:chExt cx="4942174" cy="378541"/>
            </a:xfrm>
          </p:grpSpPr>
          <p:sp>
            <p:nvSpPr>
              <p:cNvPr id="37" name="Rectangle: Rounded Corners 36">
                <a:extLst>
                  <a:ext uri="{FF2B5EF4-FFF2-40B4-BE49-F238E27FC236}">
                    <a16:creationId xmlns:a16="http://schemas.microsoft.com/office/drawing/2014/main" id="{0ADE16CF-1D70-4096-81C9-9A4C58D35717}"/>
                  </a:ext>
                </a:extLst>
              </p:cNvPr>
              <p:cNvSpPr/>
              <p:nvPr/>
            </p:nvSpPr>
            <p:spPr>
              <a:xfrm>
                <a:off x="613662" y="1467513"/>
                <a:ext cx="4905023" cy="378541"/>
              </a:xfrm>
              <a:prstGeom prst="roundRect">
                <a:avLst>
                  <a:gd name="adj" fmla="val 24293"/>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38" name="Rectangle 37">
                <a:extLst>
                  <a:ext uri="{FF2B5EF4-FFF2-40B4-BE49-F238E27FC236}">
                    <a16:creationId xmlns:a16="http://schemas.microsoft.com/office/drawing/2014/main" id="{72BF4AEE-0151-4EBB-9E83-9B96B29D526D}"/>
                  </a:ext>
                </a:extLst>
              </p:cNvPr>
              <p:cNvSpPr/>
              <p:nvPr/>
            </p:nvSpPr>
            <p:spPr>
              <a:xfrm>
                <a:off x="1068606" y="1493593"/>
                <a:ext cx="4487230" cy="326380"/>
              </a:xfrm>
              <a:prstGeom prst="rect">
                <a:avLst/>
              </a:prstGeom>
            </p:spPr>
            <p:txBody>
              <a:bodyPr wrap="square" lIns="0" tIns="72000" rIns="0" bIns="72000">
                <a:spAutoFit/>
              </a:bodyPr>
              <a:lstStyle/>
              <a:p>
                <a:r>
                  <a:rPr lang="en-GB" altLang="en-US" sz="1600" dirty="0">
                    <a:solidFill>
                      <a:prstClr val="white"/>
                    </a:solidFill>
                    <a:latin typeface="Comic Sans MS" panose="030F0702030302020204" pitchFamily="66" charset="0"/>
                  </a:rPr>
                  <a:t>Here, you can start typing your message.</a:t>
                </a:r>
              </a:p>
            </p:txBody>
          </p:sp>
        </p:grpSp>
      </p:grpSp>
      <p:sp>
        <p:nvSpPr>
          <p:cNvPr id="45" name="TextBox 4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9064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righ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Opening Emails</a:t>
            </a:r>
          </a:p>
        </p:txBody>
      </p:sp>
      <p:sp>
        <p:nvSpPr>
          <p:cNvPr id="27" name="Rectangle: Top Corners Rounded 26">
            <a:extLst>
              <a:ext uri="{FF2B5EF4-FFF2-40B4-BE49-F238E27FC236}">
                <a16:creationId xmlns:a16="http://schemas.microsoft.com/office/drawing/2014/main" id="{DBE2521C-2DDF-460B-9315-AED52FCC37EB}"/>
              </a:ext>
            </a:extLst>
          </p:cNvPr>
          <p:cNvSpPr/>
          <p:nvPr/>
        </p:nvSpPr>
        <p:spPr>
          <a:xfrm rot="10800000">
            <a:off x="1962119" y="4978671"/>
            <a:ext cx="8260577" cy="1434274"/>
          </a:xfrm>
          <a:prstGeom prst="round2SameRect">
            <a:avLst>
              <a:gd name="adj1" fmla="val 12024"/>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grpSp>
        <p:nvGrpSpPr>
          <p:cNvPr id="12" name="Group 11">
            <a:extLst>
              <a:ext uri="{FF2B5EF4-FFF2-40B4-BE49-F238E27FC236}">
                <a16:creationId xmlns:a16="http://schemas.microsoft.com/office/drawing/2014/main" id="{D7F229A5-876F-4B6B-AB84-5C0BB51044B7}"/>
              </a:ext>
            </a:extLst>
          </p:cNvPr>
          <p:cNvGrpSpPr/>
          <p:nvPr/>
        </p:nvGrpSpPr>
        <p:grpSpPr>
          <a:xfrm>
            <a:off x="2705890" y="1458940"/>
            <a:ext cx="6733847" cy="1096905"/>
            <a:chOff x="1841299" y="1506653"/>
            <a:chExt cx="5585218" cy="1096905"/>
          </a:xfrm>
        </p:grpSpPr>
        <p:sp>
          <p:nvSpPr>
            <p:cNvPr id="13" name="Rectangle: Rounded Corners 12">
              <a:extLst>
                <a:ext uri="{FF2B5EF4-FFF2-40B4-BE49-F238E27FC236}">
                  <a16:creationId xmlns:a16="http://schemas.microsoft.com/office/drawing/2014/main" id="{4D3E615E-6F14-401A-AFCF-442D344E7C07}"/>
                </a:ext>
              </a:extLst>
            </p:cNvPr>
            <p:cNvSpPr/>
            <p:nvPr/>
          </p:nvSpPr>
          <p:spPr>
            <a:xfrm>
              <a:off x="1841299" y="1506653"/>
              <a:ext cx="5585218" cy="1096905"/>
            </a:xfrm>
            <a:prstGeom prst="roundRect">
              <a:avLst>
                <a:gd name="adj" fmla="val 1996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4" name="Rectangle 13">
              <a:extLst>
                <a:ext uri="{FF2B5EF4-FFF2-40B4-BE49-F238E27FC236}">
                  <a16:creationId xmlns:a16="http://schemas.microsoft.com/office/drawing/2014/main" id="{2E80DA6A-B0D6-4CE2-93A5-6E4B2114FACE}"/>
                </a:ext>
              </a:extLst>
            </p:cNvPr>
            <p:cNvSpPr/>
            <p:nvPr/>
          </p:nvSpPr>
          <p:spPr>
            <a:xfrm>
              <a:off x="1990503" y="1550611"/>
              <a:ext cx="5382557" cy="976403"/>
            </a:xfrm>
            <a:prstGeom prst="rect">
              <a:avLst/>
            </a:prstGeom>
          </p:spPr>
          <p:txBody>
            <a:bodyPr wrap="square" lIns="0" tIns="72000" rIns="0" bIns="72000">
              <a:spAutoFit/>
            </a:bodyPr>
            <a:lstStyle/>
            <a:p>
              <a:pPr algn="ctr"/>
              <a:r>
                <a:rPr lang="en-GB" altLang="en-US" dirty="0">
                  <a:solidFill>
                    <a:prstClr val="white"/>
                  </a:solidFill>
                  <a:latin typeface="Comic Sans MS" panose="030F0702030302020204" pitchFamily="66" charset="0"/>
                </a:rPr>
                <a:t>Tia has had some replies from her party invitation email.</a:t>
              </a:r>
            </a:p>
            <a:p>
              <a:pPr algn="ctr"/>
              <a:r>
                <a:rPr lang="en-GB" altLang="en-US" dirty="0">
                  <a:solidFill>
                    <a:prstClr val="white"/>
                  </a:solidFill>
                  <a:latin typeface="Comic Sans MS" panose="030F0702030302020204" pitchFamily="66" charset="0"/>
                </a:rPr>
                <a:t>Which ones do you think are safe to open and which ones should she delete straight away?</a:t>
              </a:r>
            </a:p>
          </p:txBody>
        </p:sp>
      </p:grpSp>
      <p:grpSp>
        <p:nvGrpSpPr>
          <p:cNvPr id="18" name="Group 17">
            <a:extLst>
              <a:ext uri="{FF2B5EF4-FFF2-40B4-BE49-F238E27FC236}">
                <a16:creationId xmlns:a16="http://schemas.microsoft.com/office/drawing/2014/main" id="{74B473D5-397D-45F9-BE80-78448206E3FC}"/>
              </a:ext>
            </a:extLst>
          </p:cNvPr>
          <p:cNvGrpSpPr/>
          <p:nvPr/>
        </p:nvGrpSpPr>
        <p:grpSpPr>
          <a:xfrm>
            <a:off x="2705889" y="2801924"/>
            <a:ext cx="6733848" cy="3535635"/>
            <a:chOff x="1181889" y="2801923"/>
            <a:chExt cx="6733848" cy="3535635"/>
          </a:xfrm>
        </p:grpSpPr>
        <p:sp>
          <p:nvSpPr>
            <p:cNvPr id="3" name="Rectangle: Rounded Corners 2">
              <a:extLst>
                <a:ext uri="{FF2B5EF4-FFF2-40B4-BE49-F238E27FC236}">
                  <a16:creationId xmlns:a16="http://schemas.microsoft.com/office/drawing/2014/main" id="{02880F45-9992-4022-B109-4E2E4F5A2395}"/>
                </a:ext>
              </a:extLst>
            </p:cNvPr>
            <p:cNvSpPr/>
            <p:nvPr/>
          </p:nvSpPr>
          <p:spPr>
            <a:xfrm>
              <a:off x="1181889" y="2801923"/>
              <a:ext cx="6733848" cy="3342797"/>
            </a:xfrm>
            <a:prstGeom prst="roundRect">
              <a:avLst>
                <a:gd name="adj" fmla="val 6127"/>
              </a:avLst>
            </a:prstGeom>
            <a:solidFill>
              <a:schemeClr val="bg1"/>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16" name="Rectangle 15">
              <a:extLst>
                <a:ext uri="{FF2B5EF4-FFF2-40B4-BE49-F238E27FC236}">
                  <a16:creationId xmlns:a16="http://schemas.microsoft.com/office/drawing/2014/main" id="{0ADB33B6-1EF8-4F00-91E3-721A638A418A}"/>
                </a:ext>
              </a:extLst>
            </p:cNvPr>
            <p:cNvSpPr/>
            <p:nvPr/>
          </p:nvSpPr>
          <p:spPr>
            <a:xfrm>
              <a:off x="1373487" y="2868165"/>
              <a:ext cx="6394793" cy="3469393"/>
            </a:xfrm>
            <a:prstGeom prst="rect">
              <a:avLst/>
            </a:prstGeom>
          </p:spPr>
          <p:txBody>
            <a:bodyPr wrap="square" lIns="0" tIns="72000" rIns="0" bIns="72000">
              <a:spAutoFit/>
            </a:bodyPr>
            <a:lstStyle/>
            <a:p>
              <a:r>
                <a:rPr lang="en-GB" altLang="en-US" b="1" dirty="0">
                  <a:solidFill>
                    <a:srgbClr val="1C1C1C"/>
                  </a:solidFill>
                  <a:latin typeface="Comic Sans MS" panose="030F0702030302020204" pitchFamily="66" charset="0"/>
                </a:rPr>
                <a:t>     Name		Subject			Date</a:t>
              </a:r>
            </a:p>
            <a:p>
              <a:endParaRPr lang="en-GB" b="1"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Ben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Harry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Not West Bank	Tell us your address!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Amelia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Creepy Croc		FREE TOYS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p:txBody>
        </p:sp>
        <p:cxnSp>
          <p:nvCxnSpPr>
            <p:cNvPr id="6" name="Straight Connector 5">
              <a:extLst>
                <a:ext uri="{FF2B5EF4-FFF2-40B4-BE49-F238E27FC236}">
                  <a16:creationId xmlns:a16="http://schemas.microsoft.com/office/drawing/2014/main" id="{0557AAB7-D798-4F9D-B024-A3767F7130A7}"/>
                </a:ext>
              </a:extLst>
            </p:cNvPr>
            <p:cNvCxnSpPr>
              <a:cxnSpLocks/>
            </p:cNvCxnSpPr>
            <p:nvPr/>
          </p:nvCxnSpPr>
          <p:spPr>
            <a:xfrm>
              <a:off x="1210962" y="3328087"/>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A9D7052-8330-4753-BE68-5FD3B3711917}"/>
                </a:ext>
              </a:extLst>
            </p:cNvPr>
            <p:cNvCxnSpPr>
              <a:cxnSpLocks/>
            </p:cNvCxnSpPr>
            <p:nvPr/>
          </p:nvCxnSpPr>
          <p:spPr>
            <a:xfrm>
              <a:off x="1210962" y="3912974"/>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3CB83AC-9C5A-4DC2-845D-42D710786F4B}"/>
                </a:ext>
              </a:extLst>
            </p:cNvPr>
            <p:cNvCxnSpPr>
              <a:cxnSpLocks/>
            </p:cNvCxnSpPr>
            <p:nvPr/>
          </p:nvCxnSpPr>
          <p:spPr>
            <a:xfrm>
              <a:off x="1210962" y="4456671"/>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816DC79-6CDE-4401-98AF-20B6B189901C}"/>
                </a:ext>
              </a:extLst>
            </p:cNvPr>
            <p:cNvCxnSpPr>
              <a:cxnSpLocks/>
            </p:cNvCxnSpPr>
            <p:nvPr/>
          </p:nvCxnSpPr>
          <p:spPr>
            <a:xfrm>
              <a:off x="1210962" y="5019861"/>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BDAADCA-B7C7-421B-841D-49FB2BDE44FF}"/>
                </a:ext>
              </a:extLst>
            </p:cNvPr>
            <p:cNvCxnSpPr>
              <a:cxnSpLocks/>
            </p:cNvCxnSpPr>
            <p:nvPr/>
          </p:nvCxnSpPr>
          <p:spPr>
            <a:xfrm>
              <a:off x="1210962" y="5547082"/>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7" name="Rectangle: Rounded Corners 16">
              <a:extLst>
                <a:ext uri="{FF2B5EF4-FFF2-40B4-BE49-F238E27FC236}">
                  <a16:creationId xmlns:a16="http://schemas.microsoft.com/office/drawing/2014/main" id="{2CD8716B-985B-4067-B53A-F5275614C68F}"/>
                </a:ext>
              </a:extLst>
            </p:cNvPr>
            <p:cNvSpPr/>
            <p:nvPr/>
          </p:nvSpPr>
          <p:spPr>
            <a:xfrm>
              <a:off x="1353540" y="3509319"/>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6" name="Rectangle: Rounded Corners 35">
              <a:extLst>
                <a:ext uri="{FF2B5EF4-FFF2-40B4-BE49-F238E27FC236}">
                  <a16:creationId xmlns:a16="http://schemas.microsoft.com/office/drawing/2014/main" id="{96B77978-13FA-4005-A512-12360E90767D}"/>
                </a:ext>
              </a:extLst>
            </p:cNvPr>
            <p:cNvSpPr/>
            <p:nvPr/>
          </p:nvSpPr>
          <p:spPr>
            <a:xfrm>
              <a:off x="1353540" y="4077729"/>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8" name="Rectangle: Rounded Corners 37">
              <a:extLst>
                <a:ext uri="{FF2B5EF4-FFF2-40B4-BE49-F238E27FC236}">
                  <a16:creationId xmlns:a16="http://schemas.microsoft.com/office/drawing/2014/main" id="{938B1789-9511-44B7-AC45-0337605CFBF1}"/>
                </a:ext>
              </a:extLst>
            </p:cNvPr>
            <p:cNvSpPr/>
            <p:nvPr/>
          </p:nvSpPr>
          <p:spPr>
            <a:xfrm>
              <a:off x="1353540" y="4605350"/>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9" name="Rectangle: Rounded Corners 38">
              <a:extLst>
                <a:ext uri="{FF2B5EF4-FFF2-40B4-BE49-F238E27FC236}">
                  <a16:creationId xmlns:a16="http://schemas.microsoft.com/office/drawing/2014/main" id="{B0F9A45E-2755-4E4E-90F3-3301EC1E3E0D}"/>
                </a:ext>
              </a:extLst>
            </p:cNvPr>
            <p:cNvSpPr/>
            <p:nvPr/>
          </p:nvSpPr>
          <p:spPr>
            <a:xfrm>
              <a:off x="1353540" y="5156851"/>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40" name="Rectangle: Rounded Corners 39">
              <a:extLst>
                <a:ext uri="{FF2B5EF4-FFF2-40B4-BE49-F238E27FC236}">
                  <a16:creationId xmlns:a16="http://schemas.microsoft.com/office/drawing/2014/main" id="{965041D5-E9C8-411D-BCA1-04E9713E8255}"/>
                </a:ext>
              </a:extLst>
            </p:cNvPr>
            <p:cNvSpPr/>
            <p:nvPr/>
          </p:nvSpPr>
          <p:spPr>
            <a:xfrm>
              <a:off x="1353540" y="5696708"/>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pic>
        <p:nvPicPr>
          <p:cNvPr id="41" name="Whole Class">
            <a:extLst>
              <a:ext uri="{FF2B5EF4-FFF2-40B4-BE49-F238E27FC236}">
                <a16:creationId xmlns:a16="http://schemas.microsoft.com/office/drawing/2014/main" id="{6821E060-1F97-4C2B-A9B0-59E4D40F71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04751" y="600857"/>
            <a:ext cx="1238498" cy="864000"/>
          </a:xfrm>
          <a:prstGeom prst="rect">
            <a:avLst/>
          </a:prstGeom>
        </p:spPr>
      </p:pic>
      <p:grpSp>
        <p:nvGrpSpPr>
          <p:cNvPr id="22" name="Group 21">
            <a:extLst>
              <a:ext uri="{FF2B5EF4-FFF2-40B4-BE49-F238E27FC236}">
                <a16:creationId xmlns:a16="http://schemas.microsoft.com/office/drawing/2014/main" id="{6CC4AE3E-B124-41C6-BC92-640443BA9FF8}"/>
              </a:ext>
            </a:extLst>
          </p:cNvPr>
          <p:cNvGrpSpPr/>
          <p:nvPr/>
        </p:nvGrpSpPr>
        <p:grpSpPr>
          <a:xfrm>
            <a:off x="2734963" y="1466073"/>
            <a:ext cx="6733847" cy="1499551"/>
            <a:chOff x="1841299" y="1506653"/>
            <a:chExt cx="5585218" cy="1298281"/>
          </a:xfrm>
        </p:grpSpPr>
        <p:sp>
          <p:nvSpPr>
            <p:cNvPr id="23" name="Rectangle: Rounded Corners 22">
              <a:extLst>
                <a:ext uri="{FF2B5EF4-FFF2-40B4-BE49-F238E27FC236}">
                  <a16:creationId xmlns:a16="http://schemas.microsoft.com/office/drawing/2014/main" id="{B8822165-5555-45E2-81F5-3D80F3874DAD}"/>
                </a:ext>
              </a:extLst>
            </p:cNvPr>
            <p:cNvSpPr/>
            <p:nvPr/>
          </p:nvSpPr>
          <p:spPr>
            <a:xfrm>
              <a:off x="1841299" y="1506653"/>
              <a:ext cx="5585218" cy="1096905"/>
            </a:xfrm>
            <a:prstGeom prst="roundRect">
              <a:avLst>
                <a:gd name="adj" fmla="val 1996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24" name="Rectangle 23">
              <a:extLst>
                <a:ext uri="{FF2B5EF4-FFF2-40B4-BE49-F238E27FC236}">
                  <a16:creationId xmlns:a16="http://schemas.microsoft.com/office/drawing/2014/main" id="{3EF045E5-15C4-4D35-8996-FCFD7543C997}"/>
                </a:ext>
              </a:extLst>
            </p:cNvPr>
            <p:cNvSpPr/>
            <p:nvPr/>
          </p:nvSpPr>
          <p:spPr>
            <a:xfrm>
              <a:off x="1942629" y="1551532"/>
              <a:ext cx="5382557" cy="1253402"/>
            </a:xfrm>
            <a:prstGeom prst="rect">
              <a:avLst/>
            </a:prstGeom>
          </p:spPr>
          <p:txBody>
            <a:bodyPr wrap="square" lIns="0" tIns="72000" rIns="0" bIns="72000">
              <a:spAutoFit/>
            </a:bodyPr>
            <a:lstStyle/>
            <a:p>
              <a:pPr algn="ctr"/>
              <a:r>
                <a:rPr lang="en-GB" altLang="en-US" dirty="0">
                  <a:solidFill>
                    <a:prstClr val="white"/>
                  </a:solidFill>
                  <a:latin typeface="Comic Sans MS" panose="030F0702030302020204" pitchFamily="66" charset="0"/>
                </a:rPr>
                <a:t>Sometimes we receive emails from people we don't know.</a:t>
              </a:r>
            </a:p>
            <a:p>
              <a:pPr algn="ctr"/>
              <a:r>
                <a:rPr lang="en-GB" altLang="en-US" dirty="0">
                  <a:solidFill>
                    <a:prstClr val="white"/>
                  </a:solidFill>
                  <a:latin typeface="Comic Sans MS" panose="030F0702030302020204" pitchFamily="66" charset="0"/>
                </a:rPr>
                <a:t>Some of these emails can cause harm to your computer or are from people looking to use your information in the wrong way.</a:t>
              </a:r>
            </a:p>
          </p:txBody>
        </p:sp>
      </p:grpSp>
      <p:sp>
        <p:nvSpPr>
          <p:cNvPr id="25" name="TextBox 2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7891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7" name="Rectangle: Top Corners Rounded 26">
            <a:extLst>
              <a:ext uri="{FF2B5EF4-FFF2-40B4-BE49-F238E27FC236}">
                <a16:creationId xmlns:a16="http://schemas.microsoft.com/office/drawing/2014/main" id="{DBE2521C-2DDF-460B-9315-AED52FCC37EB}"/>
              </a:ext>
            </a:extLst>
          </p:cNvPr>
          <p:cNvSpPr/>
          <p:nvPr/>
        </p:nvSpPr>
        <p:spPr>
          <a:xfrm rot="10800000">
            <a:off x="1962119" y="4978671"/>
            <a:ext cx="8260577" cy="1434274"/>
          </a:xfrm>
          <a:prstGeom prst="round2SameRect">
            <a:avLst>
              <a:gd name="adj1" fmla="val 12024"/>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42" name="Rectangle: Rounded Corners 41">
            <a:extLst>
              <a:ext uri="{FF2B5EF4-FFF2-40B4-BE49-F238E27FC236}">
                <a16:creationId xmlns:a16="http://schemas.microsoft.com/office/drawing/2014/main" id="{B854A992-0E0C-4DA8-A6D1-B64BA8AC8B9C}"/>
              </a:ext>
            </a:extLst>
          </p:cNvPr>
          <p:cNvSpPr/>
          <p:nvPr/>
        </p:nvSpPr>
        <p:spPr>
          <a:xfrm>
            <a:off x="2705889" y="2801924"/>
            <a:ext cx="6733848" cy="3342797"/>
          </a:xfrm>
          <a:prstGeom prst="roundRect">
            <a:avLst>
              <a:gd name="adj" fmla="val 6127"/>
            </a:avLst>
          </a:prstGeom>
          <a:solidFill>
            <a:schemeClr val="bg1"/>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cxnSp>
        <p:nvCxnSpPr>
          <p:cNvPr id="44" name="Straight Connector 43">
            <a:extLst>
              <a:ext uri="{FF2B5EF4-FFF2-40B4-BE49-F238E27FC236}">
                <a16:creationId xmlns:a16="http://schemas.microsoft.com/office/drawing/2014/main" id="{D412B226-4285-424A-8926-F9B4D50AB540}"/>
              </a:ext>
            </a:extLst>
          </p:cNvPr>
          <p:cNvCxnSpPr>
            <a:cxnSpLocks/>
          </p:cNvCxnSpPr>
          <p:nvPr/>
        </p:nvCxnSpPr>
        <p:spPr>
          <a:xfrm>
            <a:off x="2734962" y="3328087"/>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2024574-9BD6-4FF9-89F9-433D3A8B90FE}"/>
              </a:ext>
            </a:extLst>
          </p:cNvPr>
          <p:cNvCxnSpPr>
            <a:cxnSpLocks/>
          </p:cNvCxnSpPr>
          <p:nvPr/>
        </p:nvCxnSpPr>
        <p:spPr>
          <a:xfrm>
            <a:off x="2734962" y="3912974"/>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F28438D-02E2-48E3-9D23-8067C3323B60}"/>
              </a:ext>
            </a:extLst>
          </p:cNvPr>
          <p:cNvCxnSpPr>
            <a:cxnSpLocks/>
          </p:cNvCxnSpPr>
          <p:nvPr/>
        </p:nvCxnSpPr>
        <p:spPr>
          <a:xfrm>
            <a:off x="2734962" y="4456671"/>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80BAF01E-20A2-428C-978C-6FF0C55DDF85}"/>
              </a:ext>
            </a:extLst>
          </p:cNvPr>
          <p:cNvCxnSpPr>
            <a:cxnSpLocks/>
          </p:cNvCxnSpPr>
          <p:nvPr/>
        </p:nvCxnSpPr>
        <p:spPr>
          <a:xfrm>
            <a:off x="2734962" y="5019861"/>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8A8D448F-4695-4B40-A559-49E866BDC3B6}"/>
              </a:ext>
            </a:extLst>
          </p:cNvPr>
          <p:cNvCxnSpPr>
            <a:cxnSpLocks/>
          </p:cNvCxnSpPr>
          <p:nvPr/>
        </p:nvCxnSpPr>
        <p:spPr>
          <a:xfrm>
            <a:off x="2734962" y="5547082"/>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9" name="Rectangle: Rounded Corners 48">
            <a:extLst>
              <a:ext uri="{FF2B5EF4-FFF2-40B4-BE49-F238E27FC236}">
                <a16:creationId xmlns:a16="http://schemas.microsoft.com/office/drawing/2014/main" id="{C37D7BBA-B3E7-46A8-8F7E-37FAE3291036}"/>
              </a:ext>
            </a:extLst>
          </p:cNvPr>
          <p:cNvSpPr/>
          <p:nvPr/>
        </p:nvSpPr>
        <p:spPr>
          <a:xfrm>
            <a:off x="2877541" y="3509319"/>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50" name="Rectangle: Rounded Corners 49">
            <a:extLst>
              <a:ext uri="{FF2B5EF4-FFF2-40B4-BE49-F238E27FC236}">
                <a16:creationId xmlns:a16="http://schemas.microsoft.com/office/drawing/2014/main" id="{417ED159-974D-4683-96AD-A45BFF517338}"/>
              </a:ext>
            </a:extLst>
          </p:cNvPr>
          <p:cNvSpPr/>
          <p:nvPr/>
        </p:nvSpPr>
        <p:spPr>
          <a:xfrm>
            <a:off x="2877541" y="4077729"/>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51" name="Rectangle: Rounded Corners 50">
            <a:extLst>
              <a:ext uri="{FF2B5EF4-FFF2-40B4-BE49-F238E27FC236}">
                <a16:creationId xmlns:a16="http://schemas.microsoft.com/office/drawing/2014/main" id="{6FBFF54A-662B-4D55-B9E0-C2C26CA7793C}"/>
              </a:ext>
            </a:extLst>
          </p:cNvPr>
          <p:cNvSpPr/>
          <p:nvPr/>
        </p:nvSpPr>
        <p:spPr>
          <a:xfrm>
            <a:off x="2877541" y="4605350"/>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53" name="Rectangle: Rounded Corners 52">
            <a:extLst>
              <a:ext uri="{FF2B5EF4-FFF2-40B4-BE49-F238E27FC236}">
                <a16:creationId xmlns:a16="http://schemas.microsoft.com/office/drawing/2014/main" id="{A95E4348-DC05-4746-B739-2823526A9879}"/>
              </a:ext>
            </a:extLst>
          </p:cNvPr>
          <p:cNvSpPr/>
          <p:nvPr/>
        </p:nvSpPr>
        <p:spPr>
          <a:xfrm>
            <a:off x="2877541" y="5696708"/>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Opening Emails</a:t>
            </a:r>
          </a:p>
        </p:txBody>
      </p:sp>
      <p:grpSp>
        <p:nvGrpSpPr>
          <p:cNvPr id="12" name="Group 11">
            <a:extLst>
              <a:ext uri="{FF2B5EF4-FFF2-40B4-BE49-F238E27FC236}">
                <a16:creationId xmlns:a16="http://schemas.microsoft.com/office/drawing/2014/main" id="{D7F229A5-876F-4B6B-AB84-5C0BB51044B7}"/>
              </a:ext>
            </a:extLst>
          </p:cNvPr>
          <p:cNvGrpSpPr/>
          <p:nvPr/>
        </p:nvGrpSpPr>
        <p:grpSpPr>
          <a:xfrm>
            <a:off x="2274644" y="1473779"/>
            <a:ext cx="3479578" cy="1304594"/>
            <a:chOff x="1369847" y="1531520"/>
            <a:chExt cx="3171845" cy="1304594"/>
          </a:xfrm>
        </p:grpSpPr>
        <p:sp>
          <p:nvSpPr>
            <p:cNvPr id="13" name="Rectangle: Rounded Corners 12">
              <a:extLst>
                <a:ext uri="{FF2B5EF4-FFF2-40B4-BE49-F238E27FC236}">
                  <a16:creationId xmlns:a16="http://schemas.microsoft.com/office/drawing/2014/main" id="{4D3E615E-6F14-401A-AFCF-442D344E7C07}"/>
                </a:ext>
              </a:extLst>
            </p:cNvPr>
            <p:cNvSpPr/>
            <p:nvPr/>
          </p:nvSpPr>
          <p:spPr>
            <a:xfrm>
              <a:off x="1369847" y="1531520"/>
              <a:ext cx="3171845" cy="1096905"/>
            </a:xfrm>
            <a:prstGeom prst="roundRect">
              <a:avLst>
                <a:gd name="adj" fmla="val 1996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4" name="Rectangle 13">
              <a:extLst>
                <a:ext uri="{FF2B5EF4-FFF2-40B4-BE49-F238E27FC236}">
                  <a16:creationId xmlns:a16="http://schemas.microsoft.com/office/drawing/2014/main" id="{2E80DA6A-B0D6-4CE2-93A5-6E4B2114FACE}"/>
                </a:ext>
              </a:extLst>
            </p:cNvPr>
            <p:cNvSpPr/>
            <p:nvPr/>
          </p:nvSpPr>
          <p:spPr>
            <a:xfrm>
              <a:off x="1524157" y="1582712"/>
              <a:ext cx="2961587" cy="1253402"/>
            </a:xfrm>
            <a:prstGeom prst="rect">
              <a:avLst/>
            </a:prstGeom>
          </p:spPr>
          <p:txBody>
            <a:bodyPr wrap="square" lIns="0" tIns="72000" rIns="0" bIns="72000">
              <a:spAutoFit/>
            </a:bodyPr>
            <a:lstStyle/>
            <a:p>
              <a:r>
                <a:rPr lang="en-GB" altLang="en-US" dirty="0">
                  <a:solidFill>
                    <a:prstClr val="white"/>
                  </a:solidFill>
                  <a:latin typeface="Comic Sans MS" panose="030F0702030302020204" pitchFamily="66" charset="0"/>
                </a:rPr>
                <a:t>If you see </a:t>
              </a:r>
              <a:r>
                <a:rPr lang="en-GB" altLang="en-US" b="1" dirty="0">
                  <a:solidFill>
                    <a:prstClr val="white"/>
                  </a:solidFill>
                  <a:latin typeface="Comic Sans MS" panose="030F0702030302020204" pitchFamily="66" charset="0"/>
                </a:rPr>
                <a:t>RE:</a:t>
              </a:r>
              <a:r>
                <a:rPr lang="en-GB" altLang="en-US" dirty="0">
                  <a:solidFill>
                    <a:prstClr val="white"/>
                  </a:solidFill>
                  <a:latin typeface="Comic Sans MS" panose="030F0702030302020204" pitchFamily="66" charset="0"/>
                </a:rPr>
                <a:t> in the subject of an email, it means the email is a reply from an email you sent.</a:t>
              </a:r>
            </a:p>
          </p:txBody>
        </p:sp>
      </p:grpSp>
      <p:grpSp>
        <p:nvGrpSpPr>
          <p:cNvPr id="23" name="Group 22">
            <a:extLst>
              <a:ext uri="{FF2B5EF4-FFF2-40B4-BE49-F238E27FC236}">
                <a16:creationId xmlns:a16="http://schemas.microsoft.com/office/drawing/2014/main" id="{1AD168D5-65AD-4EEA-8162-F1FBA176632A}"/>
              </a:ext>
            </a:extLst>
          </p:cNvPr>
          <p:cNvGrpSpPr/>
          <p:nvPr/>
        </p:nvGrpSpPr>
        <p:grpSpPr>
          <a:xfrm>
            <a:off x="5890055" y="1483855"/>
            <a:ext cx="4015853" cy="1305414"/>
            <a:chOff x="1369846" y="1531520"/>
            <a:chExt cx="3660692" cy="1305414"/>
          </a:xfrm>
        </p:grpSpPr>
        <p:sp>
          <p:nvSpPr>
            <p:cNvPr id="24" name="Rectangle: Rounded Corners 23">
              <a:extLst>
                <a:ext uri="{FF2B5EF4-FFF2-40B4-BE49-F238E27FC236}">
                  <a16:creationId xmlns:a16="http://schemas.microsoft.com/office/drawing/2014/main" id="{334C81F5-34B3-4993-8B00-5A966B45DB2D}"/>
                </a:ext>
              </a:extLst>
            </p:cNvPr>
            <p:cNvSpPr/>
            <p:nvPr/>
          </p:nvSpPr>
          <p:spPr>
            <a:xfrm>
              <a:off x="1369846" y="1531520"/>
              <a:ext cx="3660692" cy="1096905"/>
            </a:xfrm>
            <a:prstGeom prst="roundRect">
              <a:avLst>
                <a:gd name="adj" fmla="val 1996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25" name="Rectangle 24">
              <a:extLst>
                <a:ext uri="{FF2B5EF4-FFF2-40B4-BE49-F238E27FC236}">
                  <a16:creationId xmlns:a16="http://schemas.microsoft.com/office/drawing/2014/main" id="{998D7E62-0C8B-46E3-A2EE-00C4025D19E9}"/>
                </a:ext>
              </a:extLst>
            </p:cNvPr>
            <p:cNvSpPr/>
            <p:nvPr/>
          </p:nvSpPr>
          <p:spPr>
            <a:xfrm>
              <a:off x="1516798" y="1583532"/>
              <a:ext cx="3389921" cy="1253402"/>
            </a:xfrm>
            <a:prstGeom prst="rect">
              <a:avLst/>
            </a:prstGeom>
          </p:spPr>
          <p:txBody>
            <a:bodyPr wrap="square" lIns="0" tIns="72000" rIns="0" bIns="72000">
              <a:spAutoFit/>
            </a:bodyPr>
            <a:lstStyle/>
            <a:p>
              <a:r>
                <a:rPr lang="en-GB" altLang="en-US" dirty="0">
                  <a:solidFill>
                    <a:prstClr val="white"/>
                  </a:solidFill>
                  <a:latin typeface="Comic Sans MS" panose="030F0702030302020204" pitchFamily="66" charset="0"/>
                </a:rPr>
                <a:t>Tia knows Ben, Harry and Amelia. They are sending a reply to her email. These emails are safe to open.</a:t>
              </a:r>
            </a:p>
          </p:txBody>
        </p:sp>
      </p:grpSp>
      <p:sp>
        <p:nvSpPr>
          <p:cNvPr id="26" name="Rectangle 25">
            <a:extLst>
              <a:ext uri="{FF2B5EF4-FFF2-40B4-BE49-F238E27FC236}">
                <a16:creationId xmlns:a16="http://schemas.microsoft.com/office/drawing/2014/main" id="{D9CB63BF-ABCF-481E-8712-9EDA68FC05F5}"/>
              </a:ext>
            </a:extLst>
          </p:cNvPr>
          <p:cNvSpPr/>
          <p:nvPr/>
        </p:nvSpPr>
        <p:spPr>
          <a:xfrm>
            <a:off x="2726724" y="3325447"/>
            <a:ext cx="6704774" cy="597636"/>
          </a:xfrm>
          <a:prstGeom prst="rect">
            <a:avLst/>
          </a:prstGeom>
          <a:solidFill>
            <a:srgbClr val="F4F400">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28" name="Rectangle 27">
            <a:extLst>
              <a:ext uri="{FF2B5EF4-FFF2-40B4-BE49-F238E27FC236}">
                <a16:creationId xmlns:a16="http://schemas.microsoft.com/office/drawing/2014/main" id="{AB210D39-6541-4A1F-83B2-E202CEDC2A7A}"/>
              </a:ext>
            </a:extLst>
          </p:cNvPr>
          <p:cNvSpPr/>
          <p:nvPr/>
        </p:nvSpPr>
        <p:spPr>
          <a:xfrm>
            <a:off x="2726724" y="3923083"/>
            <a:ext cx="6704774" cy="558302"/>
          </a:xfrm>
          <a:prstGeom prst="rect">
            <a:avLst/>
          </a:prstGeom>
          <a:solidFill>
            <a:srgbClr val="F4F400">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29" name="Rectangle 28">
            <a:extLst>
              <a:ext uri="{FF2B5EF4-FFF2-40B4-BE49-F238E27FC236}">
                <a16:creationId xmlns:a16="http://schemas.microsoft.com/office/drawing/2014/main" id="{4935BCFF-5822-486B-BDFF-7B7D2A0E1284}"/>
              </a:ext>
            </a:extLst>
          </p:cNvPr>
          <p:cNvSpPr/>
          <p:nvPr/>
        </p:nvSpPr>
        <p:spPr>
          <a:xfrm>
            <a:off x="2726724" y="5014973"/>
            <a:ext cx="6704774" cy="533469"/>
          </a:xfrm>
          <a:prstGeom prst="rect">
            <a:avLst/>
          </a:prstGeom>
          <a:solidFill>
            <a:srgbClr val="F4F400">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0" name="Rectangle: Rounded Corners 29">
            <a:extLst>
              <a:ext uri="{FF2B5EF4-FFF2-40B4-BE49-F238E27FC236}">
                <a16:creationId xmlns:a16="http://schemas.microsoft.com/office/drawing/2014/main" id="{8D81EEF8-131D-43F2-9C15-87E6F527A68A}"/>
              </a:ext>
            </a:extLst>
          </p:cNvPr>
          <p:cNvSpPr/>
          <p:nvPr/>
        </p:nvSpPr>
        <p:spPr>
          <a:xfrm>
            <a:off x="2877541" y="3509319"/>
            <a:ext cx="228125" cy="226800"/>
          </a:xfrm>
          <a:prstGeom prst="roundRect">
            <a:avLst/>
          </a:prstGeom>
          <a:solidFill>
            <a:srgbClr val="FFC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3" name="Rectangle: Rounded Corners 32">
            <a:extLst>
              <a:ext uri="{FF2B5EF4-FFF2-40B4-BE49-F238E27FC236}">
                <a16:creationId xmlns:a16="http://schemas.microsoft.com/office/drawing/2014/main" id="{FFEC0718-2AC2-4761-BB84-A6E60BA7E288}"/>
              </a:ext>
            </a:extLst>
          </p:cNvPr>
          <p:cNvSpPr/>
          <p:nvPr/>
        </p:nvSpPr>
        <p:spPr>
          <a:xfrm>
            <a:off x="2877541" y="4077729"/>
            <a:ext cx="228125" cy="226800"/>
          </a:xfrm>
          <a:prstGeom prst="roundRect">
            <a:avLst/>
          </a:prstGeom>
          <a:solidFill>
            <a:srgbClr val="FFC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7" name="Rectangle: Rounded Corners 36">
            <a:extLst>
              <a:ext uri="{FF2B5EF4-FFF2-40B4-BE49-F238E27FC236}">
                <a16:creationId xmlns:a16="http://schemas.microsoft.com/office/drawing/2014/main" id="{F3DA1BFB-1DDA-4631-ADF4-C19CDB9E4F05}"/>
              </a:ext>
            </a:extLst>
          </p:cNvPr>
          <p:cNvSpPr/>
          <p:nvPr/>
        </p:nvSpPr>
        <p:spPr>
          <a:xfrm>
            <a:off x="2877541" y="5156851"/>
            <a:ext cx="228125" cy="226800"/>
          </a:xfrm>
          <a:prstGeom prst="roundRect">
            <a:avLst/>
          </a:prstGeom>
          <a:solidFill>
            <a:srgbClr val="FFC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43" name="Rectangle 42">
            <a:extLst>
              <a:ext uri="{FF2B5EF4-FFF2-40B4-BE49-F238E27FC236}">
                <a16:creationId xmlns:a16="http://schemas.microsoft.com/office/drawing/2014/main" id="{53A12D87-256B-4A53-887B-28C8CBCF5711}"/>
              </a:ext>
            </a:extLst>
          </p:cNvPr>
          <p:cNvSpPr/>
          <p:nvPr/>
        </p:nvSpPr>
        <p:spPr>
          <a:xfrm>
            <a:off x="2897488" y="2868166"/>
            <a:ext cx="6394793" cy="3469393"/>
          </a:xfrm>
          <a:prstGeom prst="rect">
            <a:avLst/>
          </a:prstGeom>
        </p:spPr>
        <p:txBody>
          <a:bodyPr wrap="square" lIns="0" tIns="72000" rIns="0" bIns="72000">
            <a:spAutoFit/>
          </a:bodyPr>
          <a:lstStyle/>
          <a:p>
            <a:r>
              <a:rPr lang="en-GB" altLang="en-US" b="1" dirty="0">
                <a:solidFill>
                  <a:srgbClr val="1C1C1C"/>
                </a:solidFill>
                <a:latin typeface="Comic Sans MS" panose="030F0702030302020204" pitchFamily="66" charset="0"/>
              </a:rPr>
              <a:t>     Name		Subject			Date</a:t>
            </a:r>
          </a:p>
          <a:p>
            <a:endParaRPr lang="en-GB" b="1"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Ben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Harry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Not West Bank	Tell us your address!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Amelia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Creepy Croc		FREE TOYS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p:txBody>
      </p:sp>
      <p:sp>
        <p:nvSpPr>
          <p:cNvPr id="31" name="TextBox 30">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67334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7" name="Rectangle: Top Corners Rounded 26">
            <a:extLst>
              <a:ext uri="{FF2B5EF4-FFF2-40B4-BE49-F238E27FC236}">
                <a16:creationId xmlns:a16="http://schemas.microsoft.com/office/drawing/2014/main" id="{DBE2521C-2DDF-460B-9315-AED52FCC37EB}"/>
              </a:ext>
            </a:extLst>
          </p:cNvPr>
          <p:cNvSpPr/>
          <p:nvPr/>
        </p:nvSpPr>
        <p:spPr>
          <a:xfrm rot="10800000">
            <a:off x="1962119" y="4978671"/>
            <a:ext cx="8260577" cy="1434274"/>
          </a:xfrm>
          <a:prstGeom prst="round2SameRect">
            <a:avLst>
              <a:gd name="adj1" fmla="val 12024"/>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42" name="Rectangle: Rounded Corners 41">
            <a:extLst>
              <a:ext uri="{FF2B5EF4-FFF2-40B4-BE49-F238E27FC236}">
                <a16:creationId xmlns:a16="http://schemas.microsoft.com/office/drawing/2014/main" id="{B854A992-0E0C-4DA8-A6D1-B64BA8AC8B9C}"/>
              </a:ext>
            </a:extLst>
          </p:cNvPr>
          <p:cNvSpPr/>
          <p:nvPr/>
        </p:nvSpPr>
        <p:spPr>
          <a:xfrm>
            <a:off x="2705889" y="2801924"/>
            <a:ext cx="6733848" cy="3342797"/>
          </a:xfrm>
          <a:prstGeom prst="roundRect">
            <a:avLst>
              <a:gd name="adj" fmla="val 6127"/>
            </a:avLst>
          </a:prstGeom>
          <a:solidFill>
            <a:schemeClr val="bg1"/>
          </a:solid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1" name="Rectangle: Top Corners Rounded 30">
            <a:extLst>
              <a:ext uri="{FF2B5EF4-FFF2-40B4-BE49-F238E27FC236}">
                <a16:creationId xmlns:a16="http://schemas.microsoft.com/office/drawing/2014/main" id="{30859D91-B86D-4D6B-A5D1-053378EE03AF}"/>
              </a:ext>
            </a:extLst>
          </p:cNvPr>
          <p:cNvSpPr/>
          <p:nvPr/>
        </p:nvSpPr>
        <p:spPr>
          <a:xfrm rot="10800000">
            <a:off x="2726723" y="5547082"/>
            <a:ext cx="6704775" cy="584363"/>
          </a:xfrm>
          <a:prstGeom prst="round2SameRect">
            <a:avLst>
              <a:gd name="adj1" fmla="val 26121"/>
              <a:gd name="adj2" fmla="val 0"/>
            </a:avLst>
          </a:prstGeom>
          <a:solidFill>
            <a:srgbClr val="E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cxnSp>
        <p:nvCxnSpPr>
          <p:cNvPr id="44" name="Straight Connector 43">
            <a:extLst>
              <a:ext uri="{FF2B5EF4-FFF2-40B4-BE49-F238E27FC236}">
                <a16:creationId xmlns:a16="http://schemas.microsoft.com/office/drawing/2014/main" id="{D412B226-4285-424A-8926-F9B4D50AB540}"/>
              </a:ext>
            </a:extLst>
          </p:cNvPr>
          <p:cNvCxnSpPr>
            <a:cxnSpLocks/>
          </p:cNvCxnSpPr>
          <p:nvPr/>
        </p:nvCxnSpPr>
        <p:spPr>
          <a:xfrm>
            <a:off x="2734962" y="3328087"/>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2024574-9BD6-4FF9-89F9-433D3A8B90FE}"/>
              </a:ext>
            </a:extLst>
          </p:cNvPr>
          <p:cNvCxnSpPr>
            <a:cxnSpLocks/>
          </p:cNvCxnSpPr>
          <p:nvPr/>
        </p:nvCxnSpPr>
        <p:spPr>
          <a:xfrm>
            <a:off x="2734962" y="3912974"/>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F28438D-02E2-48E3-9D23-8067C3323B60}"/>
              </a:ext>
            </a:extLst>
          </p:cNvPr>
          <p:cNvCxnSpPr>
            <a:cxnSpLocks/>
          </p:cNvCxnSpPr>
          <p:nvPr/>
        </p:nvCxnSpPr>
        <p:spPr>
          <a:xfrm>
            <a:off x="2734962" y="4456671"/>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80BAF01E-20A2-428C-978C-6FF0C55DDF85}"/>
              </a:ext>
            </a:extLst>
          </p:cNvPr>
          <p:cNvCxnSpPr>
            <a:cxnSpLocks/>
          </p:cNvCxnSpPr>
          <p:nvPr/>
        </p:nvCxnSpPr>
        <p:spPr>
          <a:xfrm>
            <a:off x="2734962" y="5019861"/>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8A8D448F-4695-4B40-A559-49E866BDC3B6}"/>
              </a:ext>
            </a:extLst>
          </p:cNvPr>
          <p:cNvCxnSpPr>
            <a:cxnSpLocks/>
          </p:cNvCxnSpPr>
          <p:nvPr/>
        </p:nvCxnSpPr>
        <p:spPr>
          <a:xfrm>
            <a:off x="2734962" y="5547082"/>
            <a:ext cx="66718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9" name="Rectangle: Rounded Corners 48">
            <a:extLst>
              <a:ext uri="{FF2B5EF4-FFF2-40B4-BE49-F238E27FC236}">
                <a16:creationId xmlns:a16="http://schemas.microsoft.com/office/drawing/2014/main" id="{C37D7BBA-B3E7-46A8-8F7E-37FAE3291036}"/>
              </a:ext>
            </a:extLst>
          </p:cNvPr>
          <p:cNvSpPr/>
          <p:nvPr/>
        </p:nvSpPr>
        <p:spPr>
          <a:xfrm>
            <a:off x="2877541" y="3509319"/>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50" name="Rectangle: Rounded Corners 49">
            <a:extLst>
              <a:ext uri="{FF2B5EF4-FFF2-40B4-BE49-F238E27FC236}">
                <a16:creationId xmlns:a16="http://schemas.microsoft.com/office/drawing/2014/main" id="{417ED159-974D-4683-96AD-A45BFF517338}"/>
              </a:ext>
            </a:extLst>
          </p:cNvPr>
          <p:cNvSpPr/>
          <p:nvPr/>
        </p:nvSpPr>
        <p:spPr>
          <a:xfrm>
            <a:off x="2877541" y="4077729"/>
            <a:ext cx="228125" cy="226800"/>
          </a:xfrm>
          <a:prstGeom prst="round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53" name="Rectangle: Rounded Corners 52">
            <a:extLst>
              <a:ext uri="{FF2B5EF4-FFF2-40B4-BE49-F238E27FC236}">
                <a16:creationId xmlns:a16="http://schemas.microsoft.com/office/drawing/2014/main" id="{A95E4348-DC05-4746-B739-2823526A9879}"/>
              </a:ext>
            </a:extLst>
          </p:cNvPr>
          <p:cNvSpPr/>
          <p:nvPr/>
        </p:nvSpPr>
        <p:spPr>
          <a:xfrm>
            <a:off x="2877541" y="5696708"/>
            <a:ext cx="228125" cy="226800"/>
          </a:xfrm>
          <a:prstGeom prst="roundRect">
            <a:avLst/>
          </a:prstGeom>
          <a:solidFill>
            <a:srgbClr val="C0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Opening Emails</a:t>
            </a:r>
          </a:p>
        </p:txBody>
      </p:sp>
      <p:grpSp>
        <p:nvGrpSpPr>
          <p:cNvPr id="12" name="Group 11">
            <a:extLst>
              <a:ext uri="{FF2B5EF4-FFF2-40B4-BE49-F238E27FC236}">
                <a16:creationId xmlns:a16="http://schemas.microsoft.com/office/drawing/2014/main" id="{D7F229A5-876F-4B6B-AB84-5C0BB51044B7}"/>
              </a:ext>
            </a:extLst>
          </p:cNvPr>
          <p:cNvGrpSpPr/>
          <p:nvPr/>
        </p:nvGrpSpPr>
        <p:grpSpPr>
          <a:xfrm>
            <a:off x="2285855" y="1365354"/>
            <a:ext cx="7610761" cy="1352514"/>
            <a:chOff x="1369847" y="1531520"/>
            <a:chExt cx="3171845" cy="1096905"/>
          </a:xfrm>
        </p:grpSpPr>
        <p:sp>
          <p:nvSpPr>
            <p:cNvPr id="13" name="Rectangle: Rounded Corners 12">
              <a:extLst>
                <a:ext uri="{FF2B5EF4-FFF2-40B4-BE49-F238E27FC236}">
                  <a16:creationId xmlns:a16="http://schemas.microsoft.com/office/drawing/2014/main" id="{4D3E615E-6F14-401A-AFCF-442D344E7C07}"/>
                </a:ext>
              </a:extLst>
            </p:cNvPr>
            <p:cNvSpPr/>
            <p:nvPr/>
          </p:nvSpPr>
          <p:spPr>
            <a:xfrm>
              <a:off x="1369847" y="1531520"/>
              <a:ext cx="3171845" cy="1096905"/>
            </a:xfrm>
            <a:prstGeom prst="roundRect">
              <a:avLst>
                <a:gd name="adj" fmla="val 1996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4" name="Rectangle 13">
              <a:extLst>
                <a:ext uri="{FF2B5EF4-FFF2-40B4-BE49-F238E27FC236}">
                  <a16:creationId xmlns:a16="http://schemas.microsoft.com/office/drawing/2014/main" id="{2E80DA6A-B0D6-4CE2-93A5-6E4B2114FACE}"/>
                </a:ext>
              </a:extLst>
            </p:cNvPr>
            <p:cNvSpPr/>
            <p:nvPr/>
          </p:nvSpPr>
          <p:spPr>
            <a:xfrm>
              <a:off x="1431228" y="1582712"/>
              <a:ext cx="3054516" cy="1016524"/>
            </a:xfrm>
            <a:prstGeom prst="rect">
              <a:avLst/>
            </a:prstGeom>
          </p:spPr>
          <p:txBody>
            <a:bodyPr wrap="square" lIns="0" tIns="72000" rIns="0" bIns="72000">
              <a:spAutoFit/>
            </a:bodyPr>
            <a:lstStyle/>
            <a:p>
              <a:pPr algn="ctr"/>
              <a:r>
                <a:rPr lang="en-GB" altLang="en-US" dirty="0">
                  <a:solidFill>
                    <a:prstClr val="white"/>
                  </a:solidFill>
                  <a:latin typeface="Comic Sans MS" panose="030F0702030302020204" pitchFamily="66" charset="0"/>
                </a:rPr>
                <a:t>If you see an email from a sender you don't know, don’t open it. </a:t>
              </a:r>
            </a:p>
            <a:p>
              <a:pPr algn="ctr"/>
              <a:r>
                <a:rPr lang="en-GB" altLang="en-US" dirty="0">
                  <a:solidFill>
                    <a:prstClr val="white"/>
                  </a:solidFill>
                  <a:latin typeface="Comic Sans MS" panose="030F0702030302020204" pitchFamily="66" charset="0"/>
                </a:rPr>
                <a:t>Always show a trusted adult. If it looks like the email is offering you things that seem too good to be true or asks for personal information, </a:t>
              </a:r>
              <a:r>
                <a:rPr lang="en-GB" altLang="en-US" b="1" dirty="0">
                  <a:solidFill>
                    <a:prstClr val="white"/>
                  </a:solidFill>
                  <a:latin typeface="Comic Sans MS" panose="030F0702030302020204" pitchFamily="66" charset="0"/>
                </a:rPr>
                <a:t>do not </a:t>
              </a:r>
              <a:r>
                <a:rPr lang="en-GB" altLang="en-US" dirty="0">
                  <a:solidFill>
                    <a:prstClr val="white"/>
                  </a:solidFill>
                  <a:latin typeface="Comic Sans MS" panose="030F0702030302020204" pitchFamily="66" charset="0"/>
                </a:rPr>
                <a:t>open the email. You should delete these emails.</a:t>
              </a:r>
            </a:p>
          </p:txBody>
        </p:sp>
      </p:grpSp>
      <p:sp>
        <p:nvSpPr>
          <p:cNvPr id="26" name="Rectangle 25">
            <a:extLst>
              <a:ext uri="{FF2B5EF4-FFF2-40B4-BE49-F238E27FC236}">
                <a16:creationId xmlns:a16="http://schemas.microsoft.com/office/drawing/2014/main" id="{D9CB63BF-ABCF-481E-8712-9EDA68FC05F5}"/>
              </a:ext>
            </a:extLst>
          </p:cNvPr>
          <p:cNvSpPr/>
          <p:nvPr/>
        </p:nvSpPr>
        <p:spPr>
          <a:xfrm>
            <a:off x="2726724" y="4461044"/>
            <a:ext cx="6704774" cy="553190"/>
          </a:xfrm>
          <a:prstGeom prst="rect">
            <a:avLst/>
          </a:prstGeom>
          <a:solidFill>
            <a:srgbClr val="C00000">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0" name="Rectangle: Rounded Corners 29">
            <a:extLst>
              <a:ext uri="{FF2B5EF4-FFF2-40B4-BE49-F238E27FC236}">
                <a16:creationId xmlns:a16="http://schemas.microsoft.com/office/drawing/2014/main" id="{8D81EEF8-131D-43F2-9C15-87E6F527A68A}"/>
              </a:ext>
            </a:extLst>
          </p:cNvPr>
          <p:cNvSpPr/>
          <p:nvPr/>
        </p:nvSpPr>
        <p:spPr>
          <a:xfrm>
            <a:off x="2877541" y="3509319"/>
            <a:ext cx="228125" cy="226800"/>
          </a:xfrm>
          <a:prstGeom prst="round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3" name="Rectangle: Rounded Corners 32">
            <a:extLst>
              <a:ext uri="{FF2B5EF4-FFF2-40B4-BE49-F238E27FC236}">
                <a16:creationId xmlns:a16="http://schemas.microsoft.com/office/drawing/2014/main" id="{FFEC0718-2AC2-4761-BB84-A6E60BA7E288}"/>
              </a:ext>
            </a:extLst>
          </p:cNvPr>
          <p:cNvSpPr/>
          <p:nvPr/>
        </p:nvSpPr>
        <p:spPr>
          <a:xfrm>
            <a:off x="2877541" y="4077729"/>
            <a:ext cx="228125" cy="226800"/>
          </a:xfrm>
          <a:prstGeom prst="round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37" name="Rectangle: Rounded Corners 36">
            <a:extLst>
              <a:ext uri="{FF2B5EF4-FFF2-40B4-BE49-F238E27FC236}">
                <a16:creationId xmlns:a16="http://schemas.microsoft.com/office/drawing/2014/main" id="{F3DA1BFB-1DDA-4631-ADF4-C19CDB9E4F05}"/>
              </a:ext>
            </a:extLst>
          </p:cNvPr>
          <p:cNvSpPr/>
          <p:nvPr/>
        </p:nvSpPr>
        <p:spPr>
          <a:xfrm>
            <a:off x="2877541" y="5156851"/>
            <a:ext cx="228125" cy="226800"/>
          </a:xfrm>
          <a:prstGeom prst="round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sp>
        <p:nvSpPr>
          <p:cNvPr id="43" name="Rectangle 42">
            <a:extLst>
              <a:ext uri="{FF2B5EF4-FFF2-40B4-BE49-F238E27FC236}">
                <a16:creationId xmlns:a16="http://schemas.microsoft.com/office/drawing/2014/main" id="{53A12D87-256B-4A53-887B-28C8CBCF5711}"/>
              </a:ext>
            </a:extLst>
          </p:cNvPr>
          <p:cNvSpPr/>
          <p:nvPr/>
        </p:nvSpPr>
        <p:spPr>
          <a:xfrm>
            <a:off x="2897488" y="2868166"/>
            <a:ext cx="6394793" cy="3469393"/>
          </a:xfrm>
          <a:prstGeom prst="rect">
            <a:avLst/>
          </a:prstGeom>
        </p:spPr>
        <p:txBody>
          <a:bodyPr wrap="square" lIns="0" tIns="72000" rIns="0" bIns="72000">
            <a:spAutoFit/>
          </a:bodyPr>
          <a:lstStyle/>
          <a:p>
            <a:r>
              <a:rPr lang="en-GB" altLang="en-US" b="1" dirty="0">
                <a:solidFill>
                  <a:srgbClr val="1C1C1C"/>
                </a:solidFill>
                <a:latin typeface="Comic Sans MS" panose="030F0702030302020204" pitchFamily="66" charset="0"/>
              </a:rPr>
              <a:t>     Name		Subject			Date</a:t>
            </a:r>
          </a:p>
          <a:p>
            <a:endParaRPr lang="en-GB" b="1"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Ben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Harry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Not West Bank	Tell us your address!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Amelia		RE: Party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a:p>
            <a:r>
              <a:rPr lang="en-GB" dirty="0">
                <a:solidFill>
                  <a:srgbClr val="1C1C1C"/>
                </a:solidFill>
                <a:latin typeface="Comic Sans MS" panose="030F0702030302020204" pitchFamily="66" charset="0"/>
              </a:rPr>
              <a:t>     Creepy Croc		FREE TOYS		10</a:t>
            </a:r>
            <a:r>
              <a:rPr lang="en-GB" baseline="30000" dirty="0">
                <a:solidFill>
                  <a:srgbClr val="1C1C1C"/>
                </a:solidFill>
                <a:latin typeface="Comic Sans MS" panose="030F0702030302020204" pitchFamily="66" charset="0"/>
              </a:rPr>
              <a:t>th</a:t>
            </a:r>
            <a:r>
              <a:rPr lang="en-GB" dirty="0">
                <a:solidFill>
                  <a:srgbClr val="1C1C1C"/>
                </a:solidFill>
                <a:latin typeface="Comic Sans MS" panose="030F0702030302020204" pitchFamily="66" charset="0"/>
              </a:rPr>
              <a:t> Nov</a:t>
            </a:r>
          </a:p>
          <a:p>
            <a:endParaRPr lang="en-GB" dirty="0">
              <a:solidFill>
                <a:srgbClr val="1C1C1C"/>
              </a:solidFill>
              <a:latin typeface="Comic Sans MS" panose="030F0702030302020204" pitchFamily="66" charset="0"/>
            </a:endParaRPr>
          </a:p>
        </p:txBody>
      </p:sp>
      <p:sp>
        <p:nvSpPr>
          <p:cNvPr id="51" name="Rectangle: Rounded Corners 50">
            <a:extLst>
              <a:ext uri="{FF2B5EF4-FFF2-40B4-BE49-F238E27FC236}">
                <a16:creationId xmlns:a16="http://schemas.microsoft.com/office/drawing/2014/main" id="{6FBFF54A-662B-4D55-B9E0-C2C26CA7793C}"/>
              </a:ext>
            </a:extLst>
          </p:cNvPr>
          <p:cNvSpPr/>
          <p:nvPr/>
        </p:nvSpPr>
        <p:spPr>
          <a:xfrm>
            <a:off x="2877541" y="4605350"/>
            <a:ext cx="228125" cy="226800"/>
          </a:xfrm>
          <a:prstGeom prst="roundRect">
            <a:avLst/>
          </a:prstGeom>
          <a:solidFill>
            <a:srgbClr val="C0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nvGrpSpPr>
          <p:cNvPr id="23" name="Group 22">
            <a:extLst>
              <a:ext uri="{FF2B5EF4-FFF2-40B4-BE49-F238E27FC236}">
                <a16:creationId xmlns:a16="http://schemas.microsoft.com/office/drawing/2014/main" id="{846B9398-4E69-434C-8510-7F686EE4A0F4}"/>
              </a:ext>
            </a:extLst>
          </p:cNvPr>
          <p:cNvGrpSpPr/>
          <p:nvPr/>
        </p:nvGrpSpPr>
        <p:grpSpPr>
          <a:xfrm>
            <a:off x="2285854" y="1610190"/>
            <a:ext cx="7610761" cy="846054"/>
            <a:chOff x="1369847" y="1531520"/>
            <a:chExt cx="3171845" cy="686160"/>
          </a:xfrm>
        </p:grpSpPr>
        <p:sp>
          <p:nvSpPr>
            <p:cNvPr id="24" name="Rectangle: Rounded Corners 23">
              <a:extLst>
                <a:ext uri="{FF2B5EF4-FFF2-40B4-BE49-F238E27FC236}">
                  <a16:creationId xmlns:a16="http://schemas.microsoft.com/office/drawing/2014/main" id="{7971F8C1-52C5-4E39-9411-8EFC82FB837C}"/>
                </a:ext>
              </a:extLst>
            </p:cNvPr>
            <p:cNvSpPr/>
            <p:nvPr/>
          </p:nvSpPr>
          <p:spPr>
            <a:xfrm>
              <a:off x="1369847" y="1531520"/>
              <a:ext cx="3171845" cy="686160"/>
            </a:xfrm>
            <a:prstGeom prst="roundRect">
              <a:avLst>
                <a:gd name="adj" fmla="val 1996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25" name="Rectangle 24">
              <a:extLst>
                <a:ext uri="{FF2B5EF4-FFF2-40B4-BE49-F238E27FC236}">
                  <a16:creationId xmlns:a16="http://schemas.microsoft.com/office/drawing/2014/main" id="{C022958A-8EA6-4226-A32E-C18844D5BF59}"/>
                </a:ext>
              </a:extLst>
            </p:cNvPr>
            <p:cNvSpPr/>
            <p:nvPr/>
          </p:nvSpPr>
          <p:spPr>
            <a:xfrm>
              <a:off x="1431228" y="1582712"/>
              <a:ext cx="3054516" cy="567225"/>
            </a:xfrm>
            <a:prstGeom prst="rect">
              <a:avLst/>
            </a:prstGeom>
          </p:spPr>
          <p:txBody>
            <a:bodyPr wrap="square" lIns="0" tIns="72000" rIns="0" bIns="72000">
              <a:spAutoFit/>
            </a:bodyPr>
            <a:lstStyle/>
            <a:p>
              <a:pPr algn="ctr"/>
              <a:r>
                <a:rPr lang="en-GB" altLang="en-US" dirty="0">
                  <a:solidFill>
                    <a:prstClr val="white"/>
                  </a:solidFill>
                  <a:latin typeface="Comic Sans MS" panose="030F0702030302020204" pitchFamily="66" charset="0"/>
                </a:rPr>
                <a:t>If you see an email from a sender you don't know, don’t open it. </a:t>
              </a:r>
            </a:p>
            <a:p>
              <a:pPr algn="ctr"/>
              <a:r>
                <a:rPr lang="en-GB" altLang="en-US" dirty="0">
                  <a:solidFill>
                    <a:prstClr val="white"/>
                  </a:solidFill>
                  <a:latin typeface="Comic Sans MS" panose="030F0702030302020204" pitchFamily="66" charset="0"/>
                </a:rPr>
                <a:t>Always show a trusted adult. </a:t>
              </a:r>
            </a:p>
          </p:txBody>
        </p:sp>
      </p:grpSp>
      <p:sp>
        <p:nvSpPr>
          <p:cNvPr id="28" name="TextBox 27">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39090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3"/>
                                        </p:tgtEl>
                                      </p:cBhvr>
                                    </p:animEffect>
                                    <p:set>
                                      <p:cBhvr>
                                        <p:cTn id="12" dur="1" fill="hold">
                                          <p:stCondLst>
                                            <p:cond delay="499"/>
                                          </p:stCondLst>
                                        </p:cTn>
                                        <p:tgtEl>
                                          <p:spTgt spid="23"/>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7AF0A69-3288-40EA-B9F9-D7F7DA807947}"/>
              </a:ext>
            </a:extLst>
          </p:cNvPr>
          <p:cNvGrpSpPr/>
          <p:nvPr/>
        </p:nvGrpSpPr>
        <p:grpSpPr>
          <a:xfrm>
            <a:off x="6014964" y="2276813"/>
            <a:ext cx="4009446" cy="2143015"/>
            <a:chOff x="4490964" y="2276812"/>
            <a:chExt cx="4009446" cy="2143015"/>
          </a:xfrm>
        </p:grpSpPr>
        <p:grpSp>
          <p:nvGrpSpPr>
            <p:cNvPr id="126" name="Group 125">
              <a:extLst>
                <a:ext uri="{FF2B5EF4-FFF2-40B4-BE49-F238E27FC236}">
                  <a16:creationId xmlns:a16="http://schemas.microsoft.com/office/drawing/2014/main" id="{E6B725A5-2820-4704-B0B5-FBA93047FDB0}"/>
                </a:ext>
              </a:extLst>
            </p:cNvPr>
            <p:cNvGrpSpPr/>
            <p:nvPr/>
          </p:nvGrpSpPr>
          <p:grpSpPr>
            <a:xfrm>
              <a:off x="4490964" y="2276812"/>
              <a:ext cx="4009446" cy="2143015"/>
              <a:chOff x="678721" y="3992945"/>
              <a:chExt cx="3695569" cy="2132506"/>
            </a:xfrm>
          </p:grpSpPr>
          <p:sp>
            <p:nvSpPr>
              <p:cNvPr id="129" name="Rectangle: Rounded Corners 128">
                <a:extLst>
                  <a:ext uri="{FF2B5EF4-FFF2-40B4-BE49-F238E27FC236}">
                    <a16:creationId xmlns:a16="http://schemas.microsoft.com/office/drawing/2014/main" id="{25656B49-8FE4-4D9F-A842-9473B34A6A6C}"/>
                  </a:ext>
                </a:extLst>
              </p:cNvPr>
              <p:cNvSpPr/>
              <p:nvPr/>
            </p:nvSpPr>
            <p:spPr>
              <a:xfrm>
                <a:off x="678721" y="3992945"/>
                <a:ext cx="3695569" cy="2132506"/>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28" name="Rectangle: Rounded Corners 127">
                <a:extLst>
                  <a:ext uri="{FF2B5EF4-FFF2-40B4-BE49-F238E27FC236}">
                    <a16:creationId xmlns:a16="http://schemas.microsoft.com/office/drawing/2014/main" id="{3339B276-0EFF-4BFD-918A-EDCA7AD532FC}"/>
                  </a:ext>
                </a:extLst>
              </p:cNvPr>
              <p:cNvSpPr/>
              <p:nvPr/>
            </p:nvSpPr>
            <p:spPr>
              <a:xfrm>
                <a:off x="827994" y="4820963"/>
                <a:ext cx="3406255" cy="1134565"/>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110" name="Rectangle 109">
              <a:extLst>
                <a:ext uri="{FF2B5EF4-FFF2-40B4-BE49-F238E27FC236}">
                  <a16:creationId xmlns:a16="http://schemas.microsoft.com/office/drawing/2014/main" id="{A4B4B5C8-437A-48C6-A029-6475DE64AFDE}"/>
                </a:ext>
              </a:extLst>
            </p:cNvPr>
            <p:cNvSpPr/>
            <p:nvPr/>
          </p:nvSpPr>
          <p:spPr>
            <a:xfrm>
              <a:off x="4775809" y="2325667"/>
              <a:ext cx="3535338" cy="714826"/>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When I get replies, how will I know if an email is safe to open?</a:t>
              </a:r>
            </a:p>
          </p:txBody>
        </p:sp>
      </p:grpSp>
      <p:grpSp>
        <p:nvGrpSpPr>
          <p:cNvPr id="7" name="Group 6">
            <a:extLst>
              <a:ext uri="{FF2B5EF4-FFF2-40B4-BE49-F238E27FC236}">
                <a16:creationId xmlns:a16="http://schemas.microsoft.com/office/drawing/2014/main" id="{5E94C6DF-923D-4017-A8D9-EADD610008A1}"/>
              </a:ext>
            </a:extLst>
          </p:cNvPr>
          <p:cNvGrpSpPr/>
          <p:nvPr/>
        </p:nvGrpSpPr>
        <p:grpSpPr>
          <a:xfrm>
            <a:off x="2169767" y="4548284"/>
            <a:ext cx="3740449" cy="1667624"/>
            <a:chOff x="645766" y="4548284"/>
            <a:chExt cx="3740449" cy="1667624"/>
          </a:xfrm>
        </p:grpSpPr>
        <p:grpSp>
          <p:nvGrpSpPr>
            <p:cNvPr id="3" name="Group 2">
              <a:extLst>
                <a:ext uri="{FF2B5EF4-FFF2-40B4-BE49-F238E27FC236}">
                  <a16:creationId xmlns:a16="http://schemas.microsoft.com/office/drawing/2014/main" id="{8207CD05-78CC-4C57-AC52-A94FA9F58053}"/>
                </a:ext>
              </a:extLst>
            </p:cNvPr>
            <p:cNvGrpSpPr/>
            <p:nvPr/>
          </p:nvGrpSpPr>
          <p:grpSpPr>
            <a:xfrm>
              <a:off x="645766" y="4548284"/>
              <a:ext cx="3740449" cy="1667624"/>
              <a:chOff x="645766" y="4548284"/>
              <a:chExt cx="3740449" cy="1667624"/>
            </a:xfrm>
          </p:grpSpPr>
          <p:sp>
            <p:nvSpPr>
              <p:cNvPr id="109" name="Rectangle: Rounded Corners 108">
                <a:extLst>
                  <a:ext uri="{FF2B5EF4-FFF2-40B4-BE49-F238E27FC236}">
                    <a16:creationId xmlns:a16="http://schemas.microsoft.com/office/drawing/2014/main" id="{3F7067E2-29C5-4474-8137-E8AB2FB12898}"/>
                  </a:ext>
                </a:extLst>
              </p:cNvPr>
              <p:cNvSpPr/>
              <p:nvPr/>
            </p:nvSpPr>
            <p:spPr>
              <a:xfrm>
                <a:off x="645766" y="4548284"/>
                <a:ext cx="3690268" cy="1667624"/>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54" name="Rectangle 53">
                <a:extLst>
                  <a:ext uri="{FF2B5EF4-FFF2-40B4-BE49-F238E27FC236}">
                    <a16:creationId xmlns:a16="http://schemas.microsoft.com/office/drawing/2014/main" id="{AD4F7888-12EE-45C3-A17C-3EB83A84037F}"/>
                  </a:ext>
                </a:extLst>
              </p:cNvPr>
              <p:cNvSpPr/>
              <p:nvPr/>
            </p:nvSpPr>
            <p:spPr>
              <a:xfrm>
                <a:off x="979960" y="4569982"/>
                <a:ext cx="3406255" cy="699404"/>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Who should I </a:t>
                </a:r>
                <a:r>
                  <a:rPr lang="en-GB" altLang="en-US" u="sng" dirty="0">
                    <a:solidFill>
                      <a:prstClr val="white"/>
                    </a:solidFill>
                    <a:latin typeface="Comic Sans MS" panose="030F0702030302020204" pitchFamily="66" charset="0"/>
                  </a:rPr>
                  <a:t>not</a:t>
                </a:r>
                <a:r>
                  <a:rPr lang="en-GB" altLang="en-US" dirty="0">
                    <a:solidFill>
                      <a:prstClr val="white"/>
                    </a:solidFill>
                    <a:latin typeface="Comic Sans MS" panose="030F0702030302020204" pitchFamily="66" charset="0"/>
                  </a:rPr>
                  <a:t> give this information to?</a:t>
                </a:r>
              </a:p>
            </p:txBody>
          </p:sp>
        </p:grpSp>
        <p:sp>
          <p:nvSpPr>
            <p:cNvPr id="108" name="Rectangle: Rounded Corners 107">
              <a:extLst>
                <a:ext uri="{FF2B5EF4-FFF2-40B4-BE49-F238E27FC236}">
                  <a16:creationId xmlns:a16="http://schemas.microsoft.com/office/drawing/2014/main" id="{DF3E9459-7394-4D33-A7F2-26BA43195F5B}"/>
                </a:ext>
              </a:extLst>
            </p:cNvPr>
            <p:cNvSpPr/>
            <p:nvPr/>
          </p:nvSpPr>
          <p:spPr>
            <a:xfrm>
              <a:off x="800696" y="5278776"/>
              <a:ext cx="3334699" cy="794545"/>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How to Send an Email</a:t>
            </a:r>
          </a:p>
        </p:txBody>
      </p:sp>
      <p:grpSp>
        <p:nvGrpSpPr>
          <p:cNvPr id="46" name="Group 45">
            <a:extLst>
              <a:ext uri="{FF2B5EF4-FFF2-40B4-BE49-F238E27FC236}">
                <a16:creationId xmlns:a16="http://schemas.microsoft.com/office/drawing/2014/main" id="{90BC9BB3-769D-40D0-A62A-1460B209C293}"/>
              </a:ext>
            </a:extLst>
          </p:cNvPr>
          <p:cNvGrpSpPr/>
          <p:nvPr/>
        </p:nvGrpSpPr>
        <p:grpSpPr>
          <a:xfrm>
            <a:off x="2657426" y="1294433"/>
            <a:ext cx="8772037" cy="976403"/>
            <a:chOff x="1864749" y="1484558"/>
            <a:chExt cx="7216319" cy="976403"/>
          </a:xfrm>
        </p:grpSpPr>
        <p:sp>
          <p:nvSpPr>
            <p:cNvPr id="47" name="Rectangle: Rounded Corners 46">
              <a:extLst>
                <a:ext uri="{FF2B5EF4-FFF2-40B4-BE49-F238E27FC236}">
                  <a16:creationId xmlns:a16="http://schemas.microsoft.com/office/drawing/2014/main" id="{BF179277-CD62-411C-A235-E8CAB2667748}"/>
                </a:ext>
              </a:extLst>
            </p:cNvPr>
            <p:cNvSpPr/>
            <p:nvPr/>
          </p:nvSpPr>
          <p:spPr>
            <a:xfrm>
              <a:off x="1864749" y="1522827"/>
              <a:ext cx="5620513" cy="913605"/>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48" name="Rectangle 47">
              <a:extLst>
                <a:ext uri="{FF2B5EF4-FFF2-40B4-BE49-F238E27FC236}">
                  <a16:creationId xmlns:a16="http://schemas.microsoft.com/office/drawing/2014/main" id="{C75ACA71-27A0-44AE-97BD-F06264CF0C5F}"/>
                </a:ext>
              </a:extLst>
            </p:cNvPr>
            <p:cNvSpPr/>
            <p:nvPr/>
          </p:nvSpPr>
          <p:spPr>
            <a:xfrm>
              <a:off x="3125113" y="1484558"/>
              <a:ext cx="5955955" cy="976403"/>
            </a:xfrm>
            <a:prstGeom prst="rect">
              <a:avLst/>
            </a:prstGeom>
          </p:spPr>
          <p:txBody>
            <a:bodyPr wrap="square" lIns="0" tIns="72000" rIns="0" bIns="72000">
              <a:spAutoFit/>
            </a:bodyPr>
            <a:lstStyle/>
            <a:p>
              <a:r>
                <a:rPr lang="en-GB" altLang="en-US" dirty="0">
                  <a:solidFill>
                    <a:prstClr val="white"/>
                  </a:solidFill>
                  <a:latin typeface="Twinkl"/>
                </a:rPr>
                <a:t>Tia is confused. She has some questions about </a:t>
              </a:r>
              <a:br>
                <a:rPr lang="en-GB" altLang="en-US" dirty="0">
                  <a:solidFill>
                    <a:prstClr val="white"/>
                  </a:solidFill>
                  <a:latin typeface="Twinkl"/>
                </a:rPr>
              </a:br>
              <a:r>
                <a:rPr lang="en-GB" altLang="en-US" dirty="0">
                  <a:solidFill>
                    <a:prstClr val="white"/>
                  </a:solidFill>
                  <a:latin typeface="Twinkl"/>
                </a:rPr>
                <a:t>her emails. </a:t>
              </a:r>
              <a:r>
                <a:rPr lang="en-GB" altLang="en-US" dirty="0">
                  <a:solidFill>
                    <a:prstClr val="white"/>
                  </a:solidFill>
                  <a:latin typeface="Twinkl"/>
                </a:rPr>
                <a:t>Can you help her decide what to do</a:t>
              </a:r>
              <a:r>
                <a:rPr lang="en-GB" altLang="en-US" dirty="0" smtClean="0">
                  <a:solidFill>
                    <a:prstClr val="white"/>
                  </a:solidFill>
                  <a:latin typeface="Twinkl"/>
                </a:rPr>
                <a:t>?</a:t>
              </a:r>
            </a:p>
            <a:p>
              <a:r>
                <a:rPr lang="en-GB" altLang="en-US" dirty="0" smtClean="0">
                  <a:solidFill>
                    <a:prstClr val="white"/>
                  </a:solidFill>
                  <a:latin typeface="Twinkl"/>
                </a:rPr>
                <a:t>Write your advice in full sentences.</a:t>
              </a:r>
              <a:endParaRPr lang="en-GB" altLang="en-US" dirty="0">
                <a:solidFill>
                  <a:prstClr val="white"/>
                </a:solidFill>
                <a:latin typeface="Twinkl"/>
              </a:endParaRPr>
            </a:p>
          </p:txBody>
        </p:sp>
      </p:grpSp>
      <p:grpSp>
        <p:nvGrpSpPr>
          <p:cNvPr id="2" name="Group 1">
            <a:extLst>
              <a:ext uri="{FF2B5EF4-FFF2-40B4-BE49-F238E27FC236}">
                <a16:creationId xmlns:a16="http://schemas.microsoft.com/office/drawing/2014/main" id="{4BDBAEB6-254B-4511-A0BF-4CEA43768C6B}"/>
              </a:ext>
            </a:extLst>
          </p:cNvPr>
          <p:cNvGrpSpPr/>
          <p:nvPr/>
        </p:nvGrpSpPr>
        <p:grpSpPr>
          <a:xfrm>
            <a:off x="2169766" y="2276812"/>
            <a:ext cx="3690268" cy="2143015"/>
            <a:chOff x="645766" y="2276811"/>
            <a:chExt cx="3690268" cy="2143015"/>
          </a:xfrm>
        </p:grpSpPr>
        <p:grpSp>
          <p:nvGrpSpPr>
            <p:cNvPr id="121" name="Group 120">
              <a:extLst>
                <a:ext uri="{FF2B5EF4-FFF2-40B4-BE49-F238E27FC236}">
                  <a16:creationId xmlns:a16="http://schemas.microsoft.com/office/drawing/2014/main" id="{CC259F9B-DBA0-4D19-8936-53508FA18EDE}"/>
                </a:ext>
              </a:extLst>
            </p:cNvPr>
            <p:cNvGrpSpPr/>
            <p:nvPr/>
          </p:nvGrpSpPr>
          <p:grpSpPr>
            <a:xfrm>
              <a:off x="645766" y="2276811"/>
              <a:ext cx="3690268" cy="2143015"/>
              <a:chOff x="678721" y="3992945"/>
              <a:chExt cx="3555528" cy="2132506"/>
            </a:xfrm>
          </p:grpSpPr>
          <p:sp>
            <p:nvSpPr>
              <p:cNvPr id="124" name="Rectangle: Rounded Corners 123">
                <a:extLst>
                  <a:ext uri="{FF2B5EF4-FFF2-40B4-BE49-F238E27FC236}">
                    <a16:creationId xmlns:a16="http://schemas.microsoft.com/office/drawing/2014/main" id="{BEA09484-437D-4068-BA04-E1C3BDD055E6}"/>
                  </a:ext>
                </a:extLst>
              </p:cNvPr>
              <p:cNvSpPr/>
              <p:nvPr/>
            </p:nvSpPr>
            <p:spPr>
              <a:xfrm>
                <a:off x="678721" y="3992945"/>
                <a:ext cx="3555528" cy="2132506"/>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23" name="Rectangle: Rounded Corners 122">
                <a:extLst>
                  <a:ext uri="{FF2B5EF4-FFF2-40B4-BE49-F238E27FC236}">
                    <a16:creationId xmlns:a16="http://schemas.microsoft.com/office/drawing/2014/main" id="{8BE037AF-06C9-4A8C-95EF-FDCBAE1DBBE0}"/>
                  </a:ext>
                </a:extLst>
              </p:cNvPr>
              <p:cNvSpPr/>
              <p:nvPr/>
            </p:nvSpPr>
            <p:spPr>
              <a:xfrm>
                <a:off x="827994" y="4828057"/>
                <a:ext cx="3212942" cy="1127472"/>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51" name="Rectangle 50">
              <a:extLst>
                <a:ext uri="{FF2B5EF4-FFF2-40B4-BE49-F238E27FC236}">
                  <a16:creationId xmlns:a16="http://schemas.microsoft.com/office/drawing/2014/main" id="{2C0EDA63-1F01-45B3-9C92-FD7DAB5BA61E}"/>
                </a:ext>
              </a:extLst>
            </p:cNvPr>
            <p:cNvSpPr/>
            <p:nvPr/>
          </p:nvSpPr>
          <p:spPr>
            <a:xfrm>
              <a:off x="863875" y="2337273"/>
              <a:ext cx="3406255" cy="699404"/>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Is it OK to give out information about my party to my friends?</a:t>
              </a:r>
            </a:p>
          </p:txBody>
        </p:sp>
      </p:grpSp>
      <p:grpSp>
        <p:nvGrpSpPr>
          <p:cNvPr id="6" name="Group 5">
            <a:extLst>
              <a:ext uri="{FF2B5EF4-FFF2-40B4-BE49-F238E27FC236}">
                <a16:creationId xmlns:a16="http://schemas.microsoft.com/office/drawing/2014/main" id="{1B1EA0B9-24D8-454A-8C3D-D5BA041088B6}"/>
              </a:ext>
            </a:extLst>
          </p:cNvPr>
          <p:cNvGrpSpPr/>
          <p:nvPr/>
        </p:nvGrpSpPr>
        <p:grpSpPr>
          <a:xfrm>
            <a:off x="6014964" y="4529491"/>
            <a:ext cx="4009446" cy="1686416"/>
            <a:chOff x="4490964" y="4529491"/>
            <a:chExt cx="4009446" cy="1686416"/>
          </a:xfrm>
        </p:grpSpPr>
        <p:grpSp>
          <p:nvGrpSpPr>
            <p:cNvPr id="116" name="Group 115">
              <a:extLst>
                <a:ext uri="{FF2B5EF4-FFF2-40B4-BE49-F238E27FC236}">
                  <a16:creationId xmlns:a16="http://schemas.microsoft.com/office/drawing/2014/main" id="{B6594F88-F9CF-43DD-A794-1B447F839654}"/>
                </a:ext>
              </a:extLst>
            </p:cNvPr>
            <p:cNvGrpSpPr/>
            <p:nvPr/>
          </p:nvGrpSpPr>
          <p:grpSpPr>
            <a:xfrm>
              <a:off x="4490964" y="4529491"/>
              <a:ext cx="4009446" cy="1686416"/>
              <a:chOff x="678721" y="3992945"/>
              <a:chExt cx="3695569" cy="2132506"/>
            </a:xfrm>
          </p:grpSpPr>
          <p:sp>
            <p:nvSpPr>
              <p:cNvPr id="119" name="Rectangle: Rounded Corners 118">
                <a:extLst>
                  <a:ext uri="{FF2B5EF4-FFF2-40B4-BE49-F238E27FC236}">
                    <a16:creationId xmlns:a16="http://schemas.microsoft.com/office/drawing/2014/main" id="{EF8BA890-3F03-4BAC-961A-94D62BD41088}"/>
                  </a:ext>
                </a:extLst>
              </p:cNvPr>
              <p:cNvSpPr/>
              <p:nvPr/>
            </p:nvSpPr>
            <p:spPr>
              <a:xfrm>
                <a:off x="678721" y="3992945"/>
                <a:ext cx="3695569" cy="2132506"/>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18" name="Rectangle: Rounded Corners 117">
                <a:extLst>
                  <a:ext uri="{FF2B5EF4-FFF2-40B4-BE49-F238E27FC236}">
                    <a16:creationId xmlns:a16="http://schemas.microsoft.com/office/drawing/2014/main" id="{0F45468E-6B6F-41C7-8628-5B358FC689A3}"/>
                  </a:ext>
                </a:extLst>
              </p:cNvPr>
              <p:cNvSpPr/>
              <p:nvPr/>
            </p:nvSpPr>
            <p:spPr>
              <a:xfrm>
                <a:off x="827994" y="4997468"/>
                <a:ext cx="3406255" cy="958060"/>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80" name="Rectangle 79">
              <a:extLst>
                <a:ext uri="{FF2B5EF4-FFF2-40B4-BE49-F238E27FC236}">
                  <a16:creationId xmlns:a16="http://schemas.microsoft.com/office/drawing/2014/main" id="{0E75F8C5-BC0E-4072-99B5-6363019FB2A2}"/>
                </a:ext>
              </a:extLst>
            </p:cNvPr>
            <p:cNvSpPr/>
            <p:nvPr/>
          </p:nvSpPr>
          <p:spPr>
            <a:xfrm>
              <a:off x="4775809" y="4554205"/>
              <a:ext cx="3406255" cy="699404"/>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Who should I speak to if I have any questions about my emails?</a:t>
              </a:r>
            </a:p>
          </p:txBody>
        </p:sp>
      </p:grpSp>
      <p:pic>
        <p:nvPicPr>
          <p:cNvPr id="4" name="Picture 3">
            <a:extLst>
              <a:ext uri="{FF2B5EF4-FFF2-40B4-BE49-F238E27FC236}">
                <a16:creationId xmlns:a16="http://schemas.microsoft.com/office/drawing/2014/main" id="{60B0EDF9-F8E7-4907-82A1-0CB0393175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103399" y="802690"/>
            <a:ext cx="2217892" cy="1568305"/>
          </a:xfrm>
          <a:prstGeom prst="rect">
            <a:avLst/>
          </a:prstGeom>
        </p:spPr>
      </p:pic>
      <p:sp>
        <p:nvSpPr>
          <p:cNvPr id="31" name="TextBox 30">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49041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7AF0A69-3288-40EA-B9F9-D7F7DA807947}"/>
              </a:ext>
            </a:extLst>
          </p:cNvPr>
          <p:cNvGrpSpPr/>
          <p:nvPr/>
        </p:nvGrpSpPr>
        <p:grpSpPr>
          <a:xfrm>
            <a:off x="6014964" y="2276813"/>
            <a:ext cx="4009446" cy="2143015"/>
            <a:chOff x="4490964" y="2276812"/>
            <a:chExt cx="4009446" cy="2143015"/>
          </a:xfrm>
        </p:grpSpPr>
        <p:grpSp>
          <p:nvGrpSpPr>
            <p:cNvPr id="126" name="Group 125">
              <a:extLst>
                <a:ext uri="{FF2B5EF4-FFF2-40B4-BE49-F238E27FC236}">
                  <a16:creationId xmlns:a16="http://schemas.microsoft.com/office/drawing/2014/main" id="{E6B725A5-2820-4704-B0B5-FBA93047FDB0}"/>
                </a:ext>
              </a:extLst>
            </p:cNvPr>
            <p:cNvGrpSpPr/>
            <p:nvPr/>
          </p:nvGrpSpPr>
          <p:grpSpPr>
            <a:xfrm>
              <a:off x="4490964" y="2276812"/>
              <a:ext cx="4009446" cy="2143015"/>
              <a:chOff x="678721" y="3992945"/>
              <a:chExt cx="3695569" cy="2132506"/>
            </a:xfrm>
          </p:grpSpPr>
          <p:sp>
            <p:nvSpPr>
              <p:cNvPr id="129" name="Rectangle: Rounded Corners 128">
                <a:extLst>
                  <a:ext uri="{FF2B5EF4-FFF2-40B4-BE49-F238E27FC236}">
                    <a16:creationId xmlns:a16="http://schemas.microsoft.com/office/drawing/2014/main" id="{25656B49-8FE4-4D9F-A842-9473B34A6A6C}"/>
                  </a:ext>
                </a:extLst>
              </p:cNvPr>
              <p:cNvSpPr/>
              <p:nvPr/>
            </p:nvSpPr>
            <p:spPr>
              <a:xfrm>
                <a:off x="678721" y="3992945"/>
                <a:ext cx="3695569" cy="2132506"/>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28" name="Rectangle: Rounded Corners 127">
                <a:extLst>
                  <a:ext uri="{FF2B5EF4-FFF2-40B4-BE49-F238E27FC236}">
                    <a16:creationId xmlns:a16="http://schemas.microsoft.com/office/drawing/2014/main" id="{3339B276-0EFF-4BFD-918A-EDCA7AD532FC}"/>
                  </a:ext>
                </a:extLst>
              </p:cNvPr>
              <p:cNvSpPr/>
              <p:nvPr/>
            </p:nvSpPr>
            <p:spPr>
              <a:xfrm>
                <a:off x="827994" y="4820963"/>
                <a:ext cx="3406255" cy="1134565"/>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110" name="Rectangle 109">
              <a:extLst>
                <a:ext uri="{FF2B5EF4-FFF2-40B4-BE49-F238E27FC236}">
                  <a16:creationId xmlns:a16="http://schemas.microsoft.com/office/drawing/2014/main" id="{A4B4B5C8-437A-48C6-A029-6475DE64AFDE}"/>
                </a:ext>
              </a:extLst>
            </p:cNvPr>
            <p:cNvSpPr/>
            <p:nvPr/>
          </p:nvSpPr>
          <p:spPr>
            <a:xfrm>
              <a:off x="4775809" y="2325667"/>
              <a:ext cx="3535338" cy="714826"/>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When I get replies, how will I know if an email is safe to open?</a:t>
              </a:r>
            </a:p>
          </p:txBody>
        </p:sp>
      </p:grpSp>
      <p:grpSp>
        <p:nvGrpSpPr>
          <p:cNvPr id="7" name="Group 6">
            <a:extLst>
              <a:ext uri="{FF2B5EF4-FFF2-40B4-BE49-F238E27FC236}">
                <a16:creationId xmlns:a16="http://schemas.microsoft.com/office/drawing/2014/main" id="{5E94C6DF-923D-4017-A8D9-EADD610008A1}"/>
              </a:ext>
            </a:extLst>
          </p:cNvPr>
          <p:cNvGrpSpPr/>
          <p:nvPr/>
        </p:nvGrpSpPr>
        <p:grpSpPr>
          <a:xfrm>
            <a:off x="2169767" y="4548284"/>
            <a:ext cx="3740449" cy="1667624"/>
            <a:chOff x="645766" y="4548284"/>
            <a:chExt cx="3740449" cy="1667624"/>
          </a:xfrm>
        </p:grpSpPr>
        <p:grpSp>
          <p:nvGrpSpPr>
            <p:cNvPr id="3" name="Group 2">
              <a:extLst>
                <a:ext uri="{FF2B5EF4-FFF2-40B4-BE49-F238E27FC236}">
                  <a16:creationId xmlns:a16="http://schemas.microsoft.com/office/drawing/2014/main" id="{8207CD05-78CC-4C57-AC52-A94FA9F58053}"/>
                </a:ext>
              </a:extLst>
            </p:cNvPr>
            <p:cNvGrpSpPr/>
            <p:nvPr/>
          </p:nvGrpSpPr>
          <p:grpSpPr>
            <a:xfrm>
              <a:off x="645766" y="4548284"/>
              <a:ext cx="3740449" cy="1667624"/>
              <a:chOff x="645766" y="4548284"/>
              <a:chExt cx="3740449" cy="1667624"/>
            </a:xfrm>
          </p:grpSpPr>
          <p:sp>
            <p:nvSpPr>
              <p:cNvPr id="109" name="Rectangle: Rounded Corners 108">
                <a:extLst>
                  <a:ext uri="{FF2B5EF4-FFF2-40B4-BE49-F238E27FC236}">
                    <a16:creationId xmlns:a16="http://schemas.microsoft.com/office/drawing/2014/main" id="{3F7067E2-29C5-4474-8137-E8AB2FB12898}"/>
                  </a:ext>
                </a:extLst>
              </p:cNvPr>
              <p:cNvSpPr/>
              <p:nvPr/>
            </p:nvSpPr>
            <p:spPr>
              <a:xfrm>
                <a:off x="645766" y="4548284"/>
                <a:ext cx="3690268" cy="1667624"/>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54" name="Rectangle 53">
                <a:extLst>
                  <a:ext uri="{FF2B5EF4-FFF2-40B4-BE49-F238E27FC236}">
                    <a16:creationId xmlns:a16="http://schemas.microsoft.com/office/drawing/2014/main" id="{AD4F7888-12EE-45C3-A17C-3EB83A84037F}"/>
                  </a:ext>
                </a:extLst>
              </p:cNvPr>
              <p:cNvSpPr/>
              <p:nvPr/>
            </p:nvSpPr>
            <p:spPr>
              <a:xfrm>
                <a:off x="979960" y="4569982"/>
                <a:ext cx="3406255" cy="699404"/>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Who should I </a:t>
                </a:r>
                <a:r>
                  <a:rPr lang="en-GB" altLang="en-US" u="sng" dirty="0">
                    <a:solidFill>
                      <a:prstClr val="white"/>
                    </a:solidFill>
                    <a:latin typeface="Comic Sans MS" panose="030F0702030302020204" pitchFamily="66" charset="0"/>
                  </a:rPr>
                  <a:t>not</a:t>
                </a:r>
                <a:r>
                  <a:rPr lang="en-GB" altLang="en-US" dirty="0">
                    <a:solidFill>
                      <a:prstClr val="white"/>
                    </a:solidFill>
                    <a:latin typeface="Comic Sans MS" panose="030F0702030302020204" pitchFamily="66" charset="0"/>
                  </a:rPr>
                  <a:t> give this information to?</a:t>
                </a:r>
              </a:p>
            </p:txBody>
          </p:sp>
        </p:grpSp>
        <p:sp>
          <p:nvSpPr>
            <p:cNvPr id="108" name="Rectangle: Rounded Corners 107">
              <a:extLst>
                <a:ext uri="{FF2B5EF4-FFF2-40B4-BE49-F238E27FC236}">
                  <a16:creationId xmlns:a16="http://schemas.microsoft.com/office/drawing/2014/main" id="{DF3E9459-7394-4D33-A7F2-26BA43195F5B}"/>
                </a:ext>
              </a:extLst>
            </p:cNvPr>
            <p:cNvSpPr/>
            <p:nvPr/>
          </p:nvSpPr>
          <p:spPr>
            <a:xfrm>
              <a:off x="800696" y="5278776"/>
              <a:ext cx="3334699" cy="794545"/>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How to Send an Email</a:t>
            </a:r>
          </a:p>
        </p:txBody>
      </p:sp>
      <p:grpSp>
        <p:nvGrpSpPr>
          <p:cNvPr id="46" name="Group 45">
            <a:extLst>
              <a:ext uri="{FF2B5EF4-FFF2-40B4-BE49-F238E27FC236}">
                <a16:creationId xmlns:a16="http://schemas.microsoft.com/office/drawing/2014/main" id="{90BC9BB3-769D-40D0-A62A-1460B209C293}"/>
              </a:ext>
            </a:extLst>
          </p:cNvPr>
          <p:cNvGrpSpPr/>
          <p:nvPr/>
        </p:nvGrpSpPr>
        <p:grpSpPr>
          <a:xfrm>
            <a:off x="2657426" y="1332702"/>
            <a:ext cx="8788492" cy="808035"/>
            <a:chOff x="1864749" y="1522827"/>
            <a:chExt cx="7229856" cy="808035"/>
          </a:xfrm>
        </p:grpSpPr>
        <p:sp>
          <p:nvSpPr>
            <p:cNvPr id="47" name="Rectangle: Rounded Corners 46">
              <a:extLst>
                <a:ext uri="{FF2B5EF4-FFF2-40B4-BE49-F238E27FC236}">
                  <a16:creationId xmlns:a16="http://schemas.microsoft.com/office/drawing/2014/main" id="{BF179277-CD62-411C-A235-E8CAB2667748}"/>
                </a:ext>
              </a:extLst>
            </p:cNvPr>
            <p:cNvSpPr/>
            <p:nvPr/>
          </p:nvSpPr>
          <p:spPr>
            <a:xfrm>
              <a:off x="1864749" y="1522827"/>
              <a:ext cx="5620513" cy="808035"/>
            </a:xfrm>
            <a:prstGeom prst="roundRect">
              <a:avLst>
                <a:gd name="adj" fmla="val 5000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a:endParaRPr>
            </a:p>
          </p:txBody>
        </p:sp>
        <p:sp>
          <p:nvSpPr>
            <p:cNvPr id="48" name="Rectangle 47">
              <a:extLst>
                <a:ext uri="{FF2B5EF4-FFF2-40B4-BE49-F238E27FC236}">
                  <a16:creationId xmlns:a16="http://schemas.microsoft.com/office/drawing/2014/main" id="{C75ACA71-27A0-44AE-97BD-F06264CF0C5F}"/>
                </a:ext>
              </a:extLst>
            </p:cNvPr>
            <p:cNvSpPr/>
            <p:nvPr/>
          </p:nvSpPr>
          <p:spPr>
            <a:xfrm>
              <a:off x="3138650" y="1571442"/>
              <a:ext cx="5955955" cy="699404"/>
            </a:xfrm>
            <a:prstGeom prst="rect">
              <a:avLst/>
            </a:prstGeom>
          </p:spPr>
          <p:txBody>
            <a:bodyPr wrap="square" lIns="0" tIns="72000" rIns="0" bIns="72000">
              <a:spAutoFit/>
            </a:bodyPr>
            <a:lstStyle/>
            <a:p>
              <a:r>
                <a:rPr lang="en-GB" altLang="en-US" dirty="0">
                  <a:solidFill>
                    <a:prstClr val="white"/>
                  </a:solidFill>
                  <a:latin typeface="Twinkl"/>
                </a:rPr>
                <a:t>Tia is confused. She has some questions about </a:t>
              </a:r>
              <a:br>
                <a:rPr lang="en-GB" altLang="en-US" dirty="0">
                  <a:solidFill>
                    <a:prstClr val="white"/>
                  </a:solidFill>
                  <a:latin typeface="Twinkl"/>
                </a:rPr>
              </a:br>
              <a:r>
                <a:rPr lang="en-GB" altLang="en-US" dirty="0">
                  <a:solidFill>
                    <a:prstClr val="white"/>
                  </a:solidFill>
                  <a:latin typeface="Twinkl"/>
                </a:rPr>
                <a:t>her emails. Can you help her decide what to do?</a:t>
              </a:r>
            </a:p>
          </p:txBody>
        </p:sp>
      </p:grpSp>
      <p:grpSp>
        <p:nvGrpSpPr>
          <p:cNvPr id="2" name="Group 1">
            <a:extLst>
              <a:ext uri="{FF2B5EF4-FFF2-40B4-BE49-F238E27FC236}">
                <a16:creationId xmlns:a16="http://schemas.microsoft.com/office/drawing/2014/main" id="{4BDBAEB6-254B-4511-A0BF-4CEA43768C6B}"/>
              </a:ext>
            </a:extLst>
          </p:cNvPr>
          <p:cNvGrpSpPr/>
          <p:nvPr/>
        </p:nvGrpSpPr>
        <p:grpSpPr>
          <a:xfrm>
            <a:off x="2169766" y="2276812"/>
            <a:ext cx="3690268" cy="2143015"/>
            <a:chOff x="645766" y="2276811"/>
            <a:chExt cx="3690268" cy="2143015"/>
          </a:xfrm>
        </p:grpSpPr>
        <p:grpSp>
          <p:nvGrpSpPr>
            <p:cNvPr id="121" name="Group 120">
              <a:extLst>
                <a:ext uri="{FF2B5EF4-FFF2-40B4-BE49-F238E27FC236}">
                  <a16:creationId xmlns:a16="http://schemas.microsoft.com/office/drawing/2014/main" id="{CC259F9B-DBA0-4D19-8936-53508FA18EDE}"/>
                </a:ext>
              </a:extLst>
            </p:cNvPr>
            <p:cNvGrpSpPr/>
            <p:nvPr/>
          </p:nvGrpSpPr>
          <p:grpSpPr>
            <a:xfrm>
              <a:off x="645766" y="2276811"/>
              <a:ext cx="3690268" cy="2143015"/>
              <a:chOff x="678721" y="3992945"/>
              <a:chExt cx="3555528" cy="2132506"/>
            </a:xfrm>
          </p:grpSpPr>
          <p:sp>
            <p:nvSpPr>
              <p:cNvPr id="124" name="Rectangle: Rounded Corners 123">
                <a:extLst>
                  <a:ext uri="{FF2B5EF4-FFF2-40B4-BE49-F238E27FC236}">
                    <a16:creationId xmlns:a16="http://schemas.microsoft.com/office/drawing/2014/main" id="{BEA09484-437D-4068-BA04-E1C3BDD055E6}"/>
                  </a:ext>
                </a:extLst>
              </p:cNvPr>
              <p:cNvSpPr/>
              <p:nvPr/>
            </p:nvSpPr>
            <p:spPr>
              <a:xfrm>
                <a:off x="678721" y="3992945"/>
                <a:ext cx="3555528" cy="2132506"/>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23" name="Rectangle: Rounded Corners 122">
                <a:extLst>
                  <a:ext uri="{FF2B5EF4-FFF2-40B4-BE49-F238E27FC236}">
                    <a16:creationId xmlns:a16="http://schemas.microsoft.com/office/drawing/2014/main" id="{8BE037AF-06C9-4A8C-95EF-FDCBAE1DBBE0}"/>
                  </a:ext>
                </a:extLst>
              </p:cNvPr>
              <p:cNvSpPr/>
              <p:nvPr/>
            </p:nvSpPr>
            <p:spPr>
              <a:xfrm>
                <a:off x="827994" y="4828057"/>
                <a:ext cx="3212942" cy="1127472"/>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51" name="Rectangle 50">
              <a:extLst>
                <a:ext uri="{FF2B5EF4-FFF2-40B4-BE49-F238E27FC236}">
                  <a16:creationId xmlns:a16="http://schemas.microsoft.com/office/drawing/2014/main" id="{2C0EDA63-1F01-45B3-9C92-FD7DAB5BA61E}"/>
                </a:ext>
              </a:extLst>
            </p:cNvPr>
            <p:cNvSpPr/>
            <p:nvPr/>
          </p:nvSpPr>
          <p:spPr>
            <a:xfrm>
              <a:off x="863875" y="2337273"/>
              <a:ext cx="3406255" cy="699404"/>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Is it OK to give out information about my party to my friends?</a:t>
              </a:r>
            </a:p>
          </p:txBody>
        </p:sp>
      </p:grpSp>
      <p:grpSp>
        <p:nvGrpSpPr>
          <p:cNvPr id="6" name="Group 5">
            <a:extLst>
              <a:ext uri="{FF2B5EF4-FFF2-40B4-BE49-F238E27FC236}">
                <a16:creationId xmlns:a16="http://schemas.microsoft.com/office/drawing/2014/main" id="{1B1EA0B9-24D8-454A-8C3D-D5BA041088B6}"/>
              </a:ext>
            </a:extLst>
          </p:cNvPr>
          <p:cNvGrpSpPr/>
          <p:nvPr/>
        </p:nvGrpSpPr>
        <p:grpSpPr>
          <a:xfrm>
            <a:off x="6014964" y="4529491"/>
            <a:ext cx="4009446" cy="1686416"/>
            <a:chOff x="4490964" y="4529491"/>
            <a:chExt cx="4009446" cy="1686416"/>
          </a:xfrm>
        </p:grpSpPr>
        <p:grpSp>
          <p:nvGrpSpPr>
            <p:cNvPr id="116" name="Group 115">
              <a:extLst>
                <a:ext uri="{FF2B5EF4-FFF2-40B4-BE49-F238E27FC236}">
                  <a16:creationId xmlns:a16="http://schemas.microsoft.com/office/drawing/2014/main" id="{B6594F88-F9CF-43DD-A794-1B447F839654}"/>
                </a:ext>
              </a:extLst>
            </p:cNvPr>
            <p:cNvGrpSpPr/>
            <p:nvPr/>
          </p:nvGrpSpPr>
          <p:grpSpPr>
            <a:xfrm>
              <a:off x="4490964" y="4529491"/>
              <a:ext cx="4009446" cy="1686416"/>
              <a:chOff x="678721" y="3992945"/>
              <a:chExt cx="3695569" cy="2132506"/>
            </a:xfrm>
          </p:grpSpPr>
          <p:sp>
            <p:nvSpPr>
              <p:cNvPr id="119" name="Rectangle: Rounded Corners 118">
                <a:extLst>
                  <a:ext uri="{FF2B5EF4-FFF2-40B4-BE49-F238E27FC236}">
                    <a16:creationId xmlns:a16="http://schemas.microsoft.com/office/drawing/2014/main" id="{EF8BA890-3F03-4BAC-961A-94D62BD41088}"/>
                  </a:ext>
                </a:extLst>
              </p:cNvPr>
              <p:cNvSpPr/>
              <p:nvPr/>
            </p:nvSpPr>
            <p:spPr>
              <a:xfrm>
                <a:off x="678721" y="3992945"/>
                <a:ext cx="3695569" cy="2132506"/>
              </a:xfrm>
              <a:prstGeom prst="roundRect">
                <a:avLst>
                  <a:gd name="adj" fmla="val 9520"/>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118" name="Rectangle: Rounded Corners 117">
                <a:extLst>
                  <a:ext uri="{FF2B5EF4-FFF2-40B4-BE49-F238E27FC236}">
                    <a16:creationId xmlns:a16="http://schemas.microsoft.com/office/drawing/2014/main" id="{0F45468E-6B6F-41C7-8628-5B358FC689A3}"/>
                  </a:ext>
                </a:extLst>
              </p:cNvPr>
              <p:cNvSpPr/>
              <p:nvPr/>
            </p:nvSpPr>
            <p:spPr>
              <a:xfrm>
                <a:off x="827994" y="4997468"/>
                <a:ext cx="3406255" cy="958060"/>
              </a:xfrm>
              <a:prstGeom prst="roundRect">
                <a:avLst>
                  <a:gd name="adj" fmla="val 1442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omic Sans MS" panose="030F0702030302020204" pitchFamily="66" charset="0"/>
                </a:endParaRPr>
              </a:p>
            </p:txBody>
          </p:sp>
        </p:grpSp>
        <p:sp>
          <p:nvSpPr>
            <p:cNvPr id="80" name="Rectangle 79">
              <a:extLst>
                <a:ext uri="{FF2B5EF4-FFF2-40B4-BE49-F238E27FC236}">
                  <a16:creationId xmlns:a16="http://schemas.microsoft.com/office/drawing/2014/main" id="{0E75F8C5-BC0E-4072-99B5-6363019FB2A2}"/>
                </a:ext>
              </a:extLst>
            </p:cNvPr>
            <p:cNvSpPr/>
            <p:nvPr/>
          </p:nvSpPr>
          <p:spPr>
            <a:xfrm>
              <a:off x="4775809" y="4554205"/>
              <a:ext cx="3406255" cy="699404"/>
            </a:xfrm>
            <a:prstGeom prst="rect">
              <a:avLst/>
            </a:prstGeom>
            <a:noFill/>
          </p:spPr>
          <p:txBody>
            <a:bodyPr wrap="square" lIns="0" tIns="72000" rIns="0" bIns="72000">
              <a:spAutoFit/>
            </a:bodyPr>
            <a:lstStyle/>
            <a:p>
              <a:r>
                <a:rPr lang="en-GB" altLang="en-US" dirty="0">
                  <a:solidFill>
                    <a:prstClr val="white"/>
                  </a:solidFill>
                  <a:latin typeface="Comic Sans MS" panose="030F0702030302020204" pitchFamily="66" charset="0"/>
                </a:rPr>
                <a:t>Who should I speak to if I have any questions about my emails?</a:t>
              </a:r>
            </a:p>
          </p:txBody>
        </p:sp>
      </p:grpSp>
      <p:sp>
        <p:nvSpPr>
          <p:cNvPr id="131" name="Rectangle 130">
            <a:extLst>
              <a:ext uri="{FF2B5EF4-FFF2-40B4-BE49-F238E27FC236}">
                <a16:creationId xmlns:a16="http://schemas.microsoft.com/office/drawing/2014/main" id="{2F44A7EC-1A0F-48B1-AB46-2D1E297AC654}"/>
              </a:ext>
            </a:extLst>
          </p:cNvPr>
          <p:cNvSpPr/>
          <p:nvPr/>
        </p:nvSpPr>
        <p:spPr>
          <a:xfrm>
            <a:off x="2470256" y="3200723"/>
            <a:ext cx="3197378" cy="884070"/>
          </a:xfrm>
          <a:prstGeom prst="rect">
            <a:avLst/>
          </a:prstGeom>
          <a:noFill/>
        </p:spPr>
        <p:txBody>
          <a:bodyPr wrap="square" lIns="0" tIns="72000" rIns="0" bIns="72000">
            <a:spAutoFit/>
          </a:bodyPr>
          <a:lstStyle/>
          <a:p>
            <a:r>
              <a:rPr lang="en-GB" altLang="en-US" sz="1600" dirty="0">
                <a:solidFill>
                  <a:srgbClr val="1C1C1C"/>
                </a:solidFill>
                <a:latin typeface="Comic Sans MS" panose="030F0702030302020204" pitchFamily="66" charset="0"/>
              </a:rPr>
              <a:t>Yes, email is a great way to communicate with friends and family.</a:t>
            </a:r>
          </a:p>
        </p:txBody>
      </p:sp>
      <p:sp>
        <p:nvSpPr>
          <p:cNvPr id="132" name="Rectangle 131">
            <a:extLst>
              <a:ext uri="{FF2B5EF4-FFF2-40B4-BE49-F238E27FC236}">
                <a16:creationId xmlns:a16="http://schemas.microsoft.com/office/drawing/2014/main" id="{265DCC73-D957-4A4B-82DF-65D2CA2F7438}"/>
              </a:ext>
            </a:extLst>
          </p:cNvPr>
          <p:cNvSpPr/>
          <p:nvPr/>
        </p:nvSpPr>
        <p:spPr>
          <a:xfrm>
            <a:off x="2490117" y="5319967"/>
            <a:ext cx="3406255" cy="699404"/>
          </a:xfrm>
          <a:prstGeom prst="rect">
            <a:avLst/>
          </a:prstGeom>
          <a:noFill/>
        </p:spPr>
        <p:txBody>
          <a:bodyPr wrap="square" lIns="0" tIns="72000" rIns="0" bIns="72000">
            <a:spAutoFit/>
          </a:bodyPr>
          <a:lstStyle/>
          <a:p>
            <a:r>
              <a:rPr lang="en-GB" altLang="en-US" dirty="0">
                <a:solidFill>
                  <a:srgbClr val="1C1C1C"/>
                </a:solidFill>
                <a:latin typeface="Comic Sans MS" panose="030F0702030302020204" pitchFamily="66" charset="0"/>
              </a:rPr>
              <a:t>Don’t give the information to anyone you don't know.</a:t>
            </a:r>
          </a:p>
        </p:txBody>
      </p:sp>
      <p:sp>
        <p:nvSpPr>
          <p:cNvPr id="133" name="Rectangle 132">
            <a:extLst>
              <a:ext uri="{FF2B5EF4-FFF2-40B4-BE49-F238E27FC236}">
                <a16:creationId xmlns:a16="http://schemas.microsoft.com/office/drawing/2014/main" id="{F7C81569-8CC4-40FD-BFD7-35C726E62D1D}"/>
              </a:ext>
            </a:extLst>
          </p:cNvPr>
          <p:cNvSpPr/>
          <p:nvPr/>
        </p:nvSpPr>
        <p:spPr>
          <a:xfrm>
            <a:off x="6388960" y="5319967"/>
            <a:ext cx="3406255" cy="699404"/>
          </a:xfrm>
          <a:prstGeom prst="rect">
            <a:avLst/>
          </a:prstGeom>
          <a:noFill/>
        </p:spPr>
        <p:txBody>
          <a:bodyPr wrap="square" lIns="0" tIns="72000" rIns="0" bIns="72000">
            <a:spAutoFit/>
          </a:bodyPr>
          <a:lstStyle/>
          <a:p>
            <a:r>
              <a:rPr lang="en-GB" altLang="en-US" dirty="0">
                <a:solidFill>
                  <a:srgbClr val="1C1C1C"/>
                </a:solidFill>
                <a:latin typeface="Comic Sans MS" panose="030F0702030302020204" pitchFamily="66" charset="0"/>
              </a:rPr>
              <a:t>Speak to a trusted adult, like a parent or a teacher.</a:t>
            </a:r>
          </a:p>
        </p:txBody>
      </p:sp>
      <p:sp>
        <p:nvSpPr>
          <p:cNvPr id="134" name="Rectangle 133">
            <a:extLst>
              <a:ext uri="{FF2B5EF4-FFF2-40B4-BE49-F238E27FC236}">
                <a16:creationId xmlns:a16="http://schemas.microsoft.com/office/drawing/2014/main" id="{2DD9A682-4B54-4675-8C48-8D62060CB5F4}"/>
              </a:ext>
            </a:extLst>
          </p:cNvPr>
          <p:cNvSpPr/>
          <p:nvPr/>
        </p:nvSpPr>
        <p:spPr>
          <a:xfrm>
            <a:off x="6337480" y="3116038"/>
            <a:ext cx="3406255" cy="1130291"/>
          </a:xfrm>
          <a:prstGeom prst="rect">
            <a:avLst/>
          </a:prstGeom>
          <a:noFill/>
        </p:spPr>
        <p:txBody>
          <a:bodyPr wrap="square" lIns="0" tIns="72000" rIns="0" bIns="72000">
            <a:spAutoFit/>
          </a:bodyPr>
          <a:lstStyle/>
          <a:p>
            <a:r>
              <a:rPr lang="en-GB" altLang="en-US" sz="1600" dirty="0">
                <a:solidFill>
                  <a:srgbClr val="1C1C1C"/>
                </a:solidFill>
                <a:latin typeface="Comic Sans MS" panose="030F0702030302020204" pitchFamily="66" charset="0"/>
              </a:rPr>
              <a:t>Your email replies will be from people you know. If you see an email from someone you don’t know, tell a trusted adult straight away.  </a:t>
            </a:r>
          </a:p>
        </p:txBody>
      </p:sp>
      <p:pic>
        <p:nvPicPr>
          <p:cNvPr id="4" name="Picture 3">
            <a:extLst>
              <a:ext uri="{FF2B5EF4-FFF2-40B4-BE49-F238E27FC236}">
                <a16:creationId xmlns:a16="http://schemas.microsoft.com/office/drawing/2014/main" id="{60B0EDF9-F8E7-4907-82A1-0CB0393175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103399" y="802690"/>
            <a:ext cx="2217892" cy="1568305"/>
          </a:xfrm>
          <a:prstGeom prst="rect">
            <a:avLst/>
          </a:prstGeom>
        </p:spPr>
      </p:pic>
      <p:sp>
        <p:nvSpPr>
          <p:cNvPr id="31" name="TextBox 30">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6821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1"/>
                                        </p:tgtEl>
                                        <p:attrNameLst>
                                          <p:attrName>style.visibility</p:attrName>
                                        </p:attrNameLst>
                                      </p:cBhvr>
                                      <p:to>
                                        <p:strVal val="visible"/>
                                      </p:to>
                                    </p:set>
                                    <p:animEffect transition="in" filter="wipe(up)">
                                      <p:cBhvr>
                                        <p:cTn id="17" dur="500"/>
                                        <p:tgtEl>
                                          <p:spTgt spid="1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32"/>
                                        </p:tgtEl>
                                        <p:attrNameLst>
                                          <p:attrName>style.visibility</p:attrName>
                                        </p:attrNameLst>
                                      </p:cBhvr>
                                      <p:to>
                                        <p:strVal val="visible"/>
                                      </p:to>
                                    </p:set>
                                    <p:animEffect transition="in" filter="wipe(up)">
                                      <p:cBhvr>
                                        <p:cTn id="27" dur="500"/>
                                        <p:tgtEl>
                                          <p:spTgt spid="1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34"/>
                                        </p:tgtEl>
                                        <p:attrNameLst>
                                          <p:attrName>style.visibility</p:attrName>
                                        </p:attrNameLst>
                                      </p:cBhvr>
                                      <p:to>
                                        <p:strVal val="visible"/>
                                      </p:to>
                                    </p:set>
                                    <p:animEffect transition="in" filter="wipe(up)">
                                      <p:cBhvr>
                                        <p:cTn id="37" dur="500"/>
                                        <p:tgtEl>
                                          <p:spTgt spid="1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133"/>
                                        </p:tgtEl>
                                        <p:attrNameLst>
                                          <p:attrName>style.visibility</p:attrName>
                                        </p:attrNameLst>
                                      </p:cBhvr>
                                      <p:to>
                                        <p:strVal val="visible"/>
                                      </p:to>
                                    </p:set>
                                    <p:animEffect transition="in" filter="wipe(up)">
                                      <p:cBhvr>
                                        <p:cTn id="47"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P spid="132" grpId="0"/>
      <p:bldP spid="133" grpId="0"/>
      <p:bldP spid="13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a:xfrm>
            <a:off x="1981199" y="478895"/>
            <a:ext cx="8220075" cy="994306"/>
          </a:xfrm>
        </p:spPr>
        <p:txBody>
          <a:bodyPr/>
          <a:lstStyle/>
          <a:p>
            <a:r>
              <a:rPr lang="en-GB" sz="3600" dirty="0">
                <a:latin typeface="Comic Sans MS" panose="030F0702030302020204" pitchFamily="66" charset="0"/>
              </a:rPr>
              <a:t>Emergency Email</a:t>
            </a:r>
          </a:p>
        </p:txBody>
      </p:sp>
      <p:grpSp>
        <p:nvGrpSpPr>
          <p:cNvPr id="46" name="Group 45">
            <a:extLst>
              <a:ext uri="{FF2B5EF4-FFF2-40B4-BE49-F238E27FC236}">
                <a16:creationId xmlns:a16="http://schemas.microsoft.com/office/drawing/2014/main" id="{90BC9BB3-769D-40D0-A62A-1460B209C293}"/>
              </a:ext>
            </a:extLst>
          </p:cNvPr>
          <p:cNvGrpSpPr/>
          <p:nvPr/>
        </p:nvGrpSpPr>
        <p:grpSpPr>
          <a:xfrm>
            <a:off x="2675134" y="1515169"/>
            <a:ext cx="6832202" cy="1096905"/>
            <a:chOff x="1871526" y="1489875"/>
            <a:chExt cx="5620513" cy="1096905"/>
          </a:xfrm>
        </p:grpSpPr>
        <p:sp>
          <p:nvSpPr>
            <p:cNvPr id="47" name="Rectangle: Rounded Corners 46">
              <a:extLst>
                <a:ext uri="{FF2B5EF4-FFF2-40B4-BE49-F238E27FC236}">
                  <a16:creationId xmlns:a16="http://schemas.microsoft.com/office/drawing/2014/main" id="{BF179277-CD62-411C-A235-E8CAB2667748}"/>
                </a:ext>
              </a:extLst>
            </p:cNvPr>
            <p:cNvSpPr/>
            <p:nvPr/>
          </p:nvSpPr>
          <p:spPr>
            <a:xfrm>
              <a:off x="1871526" y="1489875"/>
              <a:ext cx="5620513" cy="1096905"/>
            </a:xfrm>
            <a:prstGeom prst="roundRect">
              <a:avLst>
                <a:gd name="adj" fmla="val 19960"/>
              </a:avLst>
            </a:prstGeom>
            <a:solidFill>
              <a:srgbClr val="FF3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48" name="Rectangle 47">
              <a:extLst>
                <a:ext uri="{FF2B5EF4-FFF2-40B4-BE49-F238E27FC236}">
                  <a16:creationId xmlns:a16="http://schemas.microsoft.com/office/drawing/2014/main" id="{C75ACA71-27A0-44AE-97BD-F06264CF0C5F}"/>
                </a:ext>
              </a:extLst>
            </p:cNvPr>
            <p:cNvSpPr/>
            <p:nvPr/>
          </p:nvSpPr>
          <p:spPr>
            <a:xfrm>
              <a:off x="2166717" y="1551839"/>
              <a:ext cx="5095206" cy="976403"/>
            </a:xfrm>
            <a:prstGeom prst="rect">
              <a:avLst/>
            </a:prstGeom>
          </p:spPr>
          <p:txBody>
            <a:bodyPr wrap="square" lIns="0" tIns="72000" rIns="0" bIns="72000">
              <a:spAutoFit/>
            </a:bodyPr>
            <a:lstStyle/>
            <a:p>
              <a:pPr algn="ctr"/>
              <a:r>
                <a:rPr lang="en-GB" altLang="en-US" dirty="0">
                  <a:solidFill>
                    <a:prstClr val="white"/>
                  </a:solidFill>
                  <a:latin typeface="Comic Sans MS" panose="030F0702030302020204" pitchFamily="66" charset="0"/>
                </a:rPr>
                <a:t>It's Tia's birthday party on Saturday. She has just realised that she told all her friends the wrong time! She said it was at 1 o'clock and she should have said 2 o'clock. </a:t>
              </a:r>
            </a:p>
          </p:txBody>
        </p:sp>
      </p:grpSp>
      <p:grpSp>
        <p:nvGrpSpPr>
          <p:cNvPr id="6" name="Group 5">
            <a:extLst>
              <a:ext uri="{FF2B5EF4-FFF2-40B4-BE49-F238E27FC236}">
                <a16:creationId xmlns:a16="http://schemas.microsoft.com/office/drawing/2014/main" id="{A8E6CD4F-B725-47B3-842C-A4D087664836}"/>
              </a:ext>
            </a:extLst>
          </p:cNvPr>
          <p:cNvGrpSpPr/>
          <p:nvPr/>
        </p:nvGrpSpPr>
        <p:grpSpPr>
          <a:xfrm>
            <a:off x="2675134" y="2719175"/>
            <a:ext cx="3236290" cy="976403"/>
            <a:chOff x="859035" y="3723991"/>
            <a:chExt cx="3236290" cy="976403"/>
          </a:xfrm>
        </p:grpSpPr>
        <p:sp>
          <p:nvSpPr>
            <p:cNvPr id="37" name="Rectangle: Rounded Corners 36">
              <a:extLst>
                <a:ext uri="{FF2B5EF4-FFF2-40B4-BE49-F238E27FC236}">
                  <a16:creationId xmlns:a16="http://schemas.microsoft.com/office/drawing/2014/main" id="{63D03AE4-E762-4700-AFA9-0791AC90D7FC}"/>
                </a:ext>
              </a:extLst>
            </p:cNvPr>
            <p:cNvSpPr/>
            <p:nvPr/>
          </p:nvSpPr>
          <p:spPr>
            <a:xfrm>
              <a:off x="859035" y="3767963"/>
              <a:ext cx="3236290" cy="888460"/>
            </a:xfrm>
            <a:prstGeom prst="roundRect">
              <a:avLst>
                <a:gd name="adj" fmla="val 13344"/>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29" name="Rectangle 28">
              <a:extLst>
                <a:ext uri="{FF2B5EF4-FFF2-40B4-BE49-F238E27FC236}">
                  <a16:creationId xmlns:a16="http://schemas.microsoft.com/office/drawing/2014/main" id="{979311CB-B576-4FA7-B4DB-6EB68867F3B6}"/>
                </a:ext>
              </a:extLst>
            </p:cNvPr>
            <p:cNvSpPr/>
            <p:nvPr/>
          </p:nvSpPr>
          <p:spPr>
            <a:xfrm>
              <a:off x="1116004" y="3723991"/>
              <a:ext cx="2852523" cy="976403"/>
            </a:xfrm>
            <a:prstGeom prst="rect">
              <a:avLst/>
            </a:prstGeom>
          </p:spPr>
          <p:txBody>
            <a:bodyPr wrap="square" lIns="0" tIns="72000" rIns="0" bIns="72000">
              <a:spAutoFit/>
            </a:bodyPr>
            <a:lstStyle/>
            <a:p>
              <a:r>
                <a:rPr lang="en-GB" altLang="en-US" dirty="0">
                  <a:solidFill>
                    <a:prstClr val="white"/>
                  </a:solidFill>
                  <a:latin typeface="Comic Sans MS" panose="030F0702030302020204" pitchFamily="66" charset="0"/>
                </a:rPr>
                <a:t>Tia needs to let her friends know the correct time. </a:t>
              </a:r>
            </a:p>
          </p:txBody>
        </p:sp>
      </p:grpSp>
      <p:grpSp>
        <p:nvGrpSpPr>
          <p:cNvPr id="7" name="Group 6">
            <a:extLst>
              <a:ext uri="{FF2B5EF4-FFF2-40B4-BE49-F238E27FC236}">
                <a16:creationId xmlns:a16="http://schemas.microsoft.com/office/drawing/2014/main" id="{130B7455-B4B6-42AE-BEB3-4333BE99C7DF}"/>
              </a:ext>
            </a:extLst>
          </p:cNvPr>
          <p:cNvGrpSpPr/>
          <p:nvPr/>
        </p:nvGrpSpPr>
        <p:grpSpPr>
          <a:xfrm>
            <a:off x="1962118" y="3972000"/>
            <a:ext cx="8260577" cy="2440945"/>
            <a:chOff x="438117" y="3971999"/>
            <a:chExt cx="8260577" cy="2440945"/>
          </a:xfrm>
        </p:grpSpPr>
        <p:sp>
          <p:nvSpPr>
            <p:cNvPr id="27" name="Rectangle: Top Corners Rounded 26">
              <a:extLst>
                <a:ext uri="{FF2B5EF4-FFF2-40B4-BE49-F238E27FC236}">
                  <a16:creationId xmlns:a16="http://schemas.microsoft.com/office/drawing/2014/main" id="{DBE2521C-2DDF-460B-9315-AED52FCC37EB}"/>
                </a:ext>
              </a:extLst>
            </p:cNvPr>
            <p:cNvSpPr/>
            <p:nvPr/>
          </p:nvSpPr>
          <p:spPr>
            <a:xfrm rot="10800000">
              <a:off x="438117" y="5158507"/>
              <a:ext cx="8260577" cy="1254437"/>
            </a:xfrm>
            <a:prstGeom prst="round2SameRect">
              <a:avLst>
                <a:gd name="adj1" fmla="val 12024"/>
                <a:gd name="adj2" fmla="val 0"/>
              </a:avLst>
            </a:prstGeom>
            <a:solidFill>
              <a:srgbClr val="3FAF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Comic Sans MS" panose="030F0702030302020204" pitchFamily="66" charset="0"/>
              </a:endParaRPr>
            </a:p>
          </p:txBody>
        </p:sp>
        <p:sp>
          <p:nvSpPr>
            <p:cNvPr id="33" name="Rectangle 32">
              <a:extLst>
                <a:ext uri="{FF2B5EF4-FFF2-40B4-BE49-F238E27FC236}">
                  <a16:creationId xmlns:a16="http://schemas.microsoft.com/office/drawing/2014/main" id="{E3A1D83A-D1AD-4518-B203-2581AED25EC9}"/>
                </a:ext>
              </a:extLst>
            </p:cNvPr>
            <p:cNvSpPr/>
            <p:nvPr/>
          </p:nvSpPr>
          <p:spPr>
            <a:xfrm>
              <a:off x="4884484" y="5259639"/>
              <a:ext cx="2852523" cy="976403"/>
            </a:xfrm>
            <a:prstGeom prst="rect">
              <a:avLst/>
            </a:prstGeom>
          </p:spPr>
          <p:txBody>
            <a:bodyPr wrap="square" lIns="0" tIns="72000" rIns="0" bIns="72000">
              <a:spAutoFit/>
            </a:bodyPr>
            <a:lstStyle/>
            <a:p>
              <a:r>
                <a:rPr lang="en-GB" altLang="en-US" dirty="0">
                  <a:solidFill>
                    <a:prstClr val="white"/>
                  </a:solidFill>
                  <a:latin typeface="Comic Sans MS" panose="030F0702030302020204" pitchFamily="66" charset="0"/>
                </a:rPr>
                <a:t>Imagine you are Tia.</a:t>
              </a:r>
            </a:p>
            <a:p>
              <a:r>
                <a:rPr lang="en-GB" altLang="en-US" dirty="0">
                  <a:solidFill>
                    <a:prstClr val="white"/>
                  </a:solidFill>
                  <a:latin typeface="Comic Sans MS" panose="030F0702030302020204" pitchFamily="66" charset="0"/>
                </a:rPr>
                <a:t>Create a new email to </a:t>
              </a:r>
              <a:br>
                <a:rPr lang="en-GB" altLang="en-US" dirty="0">
                  <a:solidFill>
                    <a:prstClr val="white"/>
                  </a:solidFill>
                  <a:latin typeface="Comic Sans MS" panose="030F0702030302020204" pitchFamily="66" charset="0"/>
                </a:rPr>
              </a:br>
              <a:r>
                <a:rPr lang="en-GB" altLang="en-US" dirty="0">
                  <a:solidFill>
                    <a:prstClr val="white"/>
                  </a:solidFill>
                  <a:latin typeface="Comic Sans MS" panose="030F0702030302020204" pitchFamily="66" charset="0"/>
                </a:rPr>
                <a:t>send to your friends.  </a:t>
              </a:r>
            </a:p>
          </p:txBody>
        </p:sp>
        <p:pic>
          <p:nvPicPr>
            <p:cNvPr id="5" name="Picture 4">
              <a:extLst>
                <a:ext uri="{FF2B5EF4-FFF2-40B4-BE49-F238E27FC236}">
                  <a16:creationId xmlns:a16="http://schemas.microsoft.com/office/drawing/2014/main" id="{62DFAFA4-7E06-45B8-8CCF-D786BBBE84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518286" y="3971999"/>
              <a:ext cx="3015866" cy="2300184"/>
            </a:xfrm>
            <a:prstGeom prst="rect">
              <a:avLst/>
            </a:prstGeom>
          </p:spPr>
        </p:pic>
      </p:grpSp>
      <p:pic>
        <p:nvPicPr>
          <p:cNvPr id="39" name="Talking Partners">
            <a:extLst>
              <a:ext uri="{FF2B5EF4-FFF2-40B4-BE49-F238E27FC236}">
                <a16:creationId xmlns:a16="http://schemas.microsoft.com/office/drawing/2014/main" id="{914FDC0B-2150-490C-9C53-067BBA6361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2000" y="612000"/>
            <a:ext cx="864000" cy="864000"/>
          </a:xfrm>
          <a:prstGeom prst="rect">
            <a:avLst/>
          </a:prstGeom>
        </p:spPr>
      </p:pic>
      <p:pic>
        <p:nvPicPr>
          <p:cNvPr id="4" name="Picture 3">
            <a:extLst>
              <a:ext uri="{FF2B5EF4-FFF2-40B4-BE49-F238E27FC236}">
                <a16:creationId xmlns:a16="http://schemas.microsoft.com/office/drawing/2014/main" id="{F5BFBA52-3828-45FD-9805-037DF9993A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4102" y="2724623"/>
            <a:ext cx="3025956" cy="2274572"/>
          </a:xfrm>
          <a:prstGeom prst="rect">
            <a:avLst/>
          </a:prstGeom>
        </p:spPr>
      </p:pic>
      <p:sp>
        <p:nvSpPr>
          <p:cNvPr id="15" name="TextBox 1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solidFill>
                  <a:schemeClr val="bg1"/>
                </a:solidFill>
                <a:latin typeface="Calibri" panose="020F0502020204030204" pitchFamily="34" charset="0"/>
                <a:cs typeface="Calibri" panose="020F0502020204030204" pitchFamily="34" charset="0"/>
              </a:rPr>
              <a:t>L2</a:t>
            </a:r>
            <a:endParaRPr lang="en-GB"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6553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Literacy – writing an email</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Imagine that you are on your second stop on your road trip, check your route. Where are you? </a:t>
            </a:r>
          </a:p>
          <a:p>
            <a:pPr marL="0" indent="0">
              <a:buNone/>
            </a:pPr>
            <a:r>
              <a:rPr lang="en-GB" dirty="0" smtClean="0"/>
              <a:t>Your hotel and hotel room were not up to scratch. You want to write an email complaining about some issues. You want a refund for your stay.</a:t>
            </a:r>
          </a:p>
          <a:p>
            <a:pPr marL="0" indent="0">
              <a:buNone/>
            </a:pPr>
            <a:r>
              <a:rPr lang="en-GB" dirty="0" smtClean="0"/>
              <a:t>When you are writing to complain, you must still try to be as polite as possible. You should be honest about your experience and explain also how it made you feel. You have to describe and explain the problems in detail. You will be writing to the hotel manager. </a:t>
            </a:r>
          </a:p>
          <a:p>
            <a:pPr marL="0" indent="0">
              <a:buNone/>
            </a:pPr>
            <a:endParaRPr lang="en-GB" dirty="0"/>
          </a:p>
          <a:p>
            <a:pPr marL="0" indent="0">
              <a:buNone/>
            </a:pPr>
            <a:r>
              <a:rPr lang="en-GB" dirty="0" smtClean="0"/>
              <a:t>Create a mind map of some possible issues you could have experienced at your hotel.</a:t>
            </a:r>
            <a:endParaRPr lang="en-GB" dirty="0"/>
          </a:p>
        </p:txBody>
      </p:sp>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smtClean="0">
                <a:latin typeface="Calibri" panose="020F0502020204030204" pitchFamily="34" charset="0"/>
                <a:cs typeface="Calibri" panose="020F0502020204030204" pitchFamily="34" charset="0"/>
              </a:rPr>
              <a:t>L3</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78010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5"/>
            <a:ext cx="6186854" cy="619613"/>
          </a:xfrm>
        </p:spPr>
        <p:txBody>
          <a:bodyPr>
            <a:normAutofit fontScale="90000"/>
          </a:bodyPr>
          <a:lstStyle/>
          <a:p>
            <a:r>
              <a:rPr lang="en-GB" dirty="0" smtClean="0"/>
              <a:t>Literacy – writing an email</a:t>
            </a:r>
            <a:endParaRPr lang="en-GB" dirty="0"/>
          </a:p>
        </p:txBody>
      </p:sp>
      <p:sp>
        <p:nvSpPr>
          <p:cNvPr id="3" name="Content Placeholder 2"/>
          <p:cNvSpPr>
            <a:spLocks noGrp="1"/>
          </p:cNvSpPr>
          <p:nvPr>
            <p:ph idx="1"/>
          </p:nvPr>
        </p:nvSpPr>
        <p:spPr>
          <a:xfrm>
            <a:off x="1" y="1825625"/>
            <a:ext cx="5512428" cy="4351338"/>
          </a:xfrm>
        </p:spPr>
        <p:txBody>
          <a:bodyPr>
            <a:normAutofit fontScale="77500" lnSpcReduction="20000"/>
          </a:bodyPr>
          <a:lstStyle/>
          <a:p>
            <a:pPr marL="0" indent="0">
              <a:lnSpc>
                <a:spcPct val="120000"/>
              </a:lnSpc>
              <a:buNone/>
            </a:pPr>
            <a:r>
              <a:rPr lang="en-GB" b="1" dirty="0" smtClean="0"/>
              <a:t>       </a:t>
            </a:r>
            <a:r>
              <a:rPr lang="en-GB" b="1" u="sng" dirty="0" smtClean="0"/>
              <a:t>Steps to Success:</a:t>
            </a:r>
          </a:p>
          <a:p>
            <a:pPr>
              <a:lnSpc>
                <a:spcPct val="120000"/>
              </a:lnSpc>
            </a:pPr>
            <a:r>
              <a:rPr lang="en-GB" dirty="0" smtClean="0"/>
              <a:t>Greeting </a:t>
            </a:r>
            <a:r>
              <a:rPr lang="en-GB" sz="1800" dirty="0" smtClean="0"/>
              <a:t>e.g. To the hotel manager</a:t>
            </a:r>
          </a:p>
          <a:p>
            <a:pPr>
              <a:lnSpc>
                <a:spcPct val="120000"/>
              </a:lnSpc>
            </a:pPr>
            <a:r>
              <a:rPr lang="en-GB" dirty="0" smtClean="0"/>
              <a:t>Opening statement </a:t>
            </a:r>
            <a:r>
              <a:rPr lang="en-GB" sz="1800" dirty="0" smtClean="0"/>
              <a:t>e.g. </a:t>
            </a:r>
            <a:r>
              <a:rPr lang="en-GB" sz="1800" b="1" dirty="0" smtClean="0"/>
              <a:t>brief</a:t>
            </a:r>
            <a:r>
              <a:rPr lang="en-GB" sz="1800" dirty="0" smtClean="0"/>
              <a:t> sentence about </a:t>
            </a:r>
            <a:r>
              <a:rPr lang="en-GB" sz="1800" u="sng" dirty="0" smtClean="0"/>
              <a:t>why</a:t>
            </a:r>
            <a:r>
              <a:rPr lang="en-GB" sz="1800" dirty="0" smtClean="0"/>
              <a:t> you are writing.</a:t>
            </a:r>
          </a:p>
          <a:p>
            <a:pPr>
              <a:lnSpc>
                <a:spcPct val="120000"/>
              </a:lnSpc>
            </a:pPr>
            <a:r>
              <a:rPr lang="en-GB" dirty="0" smtClean="0"/>
              <a:t>Paragraph 1 – detailed information about specific issues you had during your stay. </a:t>
            </a:r>
            <a:r>
              <a:rPr lang="en-GB" sz="1800" dirty="0" smtClean="0"/>
              <a:t>Don’t forget: describe, explain, feelings</a:t>
            </a:r>
          </a:p>
          <a:p>
            <a:pPr>
              <a:lnSpc>
                <a:spcPct val="120000"/>
              </a:lnSpc>
            </a:pPr>
            <a:r>
              <a:rPr lang="en-GB" dirty="0" smtClean="0"/>
              <a:t>Paragraph 2 – what you want to happen </a:t>
            </a:r>
            <a:r>
              <a:rPr lang="en-GB" sz="1800" dirty="0" smtClean="0"/>
              <a:t>e.g. a refund for your stay, an extra free night stay etc.</a:t>
            </a:r>
          </a:p>
          <a:p>
            <a:pPr>
              <a:lnSpc>
                <a:spcPct val="120000"/>
              </a:lnSpc>
            </a:pPr>
            <a:r>
              <a:rPr lang="en-GB" sz="1800" dirty="0" smtClean="0"/>
              <a:t> </a:t>
            </a:r>
            <a:r>
              <a:rPr lang="en-GB" sz="3000" dirty="0" smtClean="0"/>
              <a:t>Sign off - </a:t>
            </a:r>
            <a:r>
              <a:rPr lang="en-GB" sz="1900" dirty="0" smtClean="0"/>
              <a:t>Top tip: Yours faithfully is used when signing off an email to somebody you do not know, followed by your name.</a:t>
            </a:r>
            <a:endParaRPr lang="en-GB" sz="2200" dirty="0"/>
          </a:p>
        </p:txBody>
      </p:sp>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L3</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pic>
        <p:nvPicPr>
          <p:cNvPr id="5" name="Picture 4"/>
          <p:cNvPicPr>
            <a:picLocks noChangeAspect="1"/>
          </p:cNvPicPr>
          <p:nvPr/>
        </p:nvPicPr>
        <p:blipFill>
          <a:blip r:embed="rId3"/>
          <a:stretch>
            <a:fillRect/>
          </a:stretch>
        </p:blipFill>
        <p:spPr>
          <a:xfrm>
            <a:off x="5505489" y="2461440"/>
            <a:ext cx="6686511" cy="4187702"/>
          </a:xfrm>
          <a:prstGeom prst="rect">
            <a:avLst/>
          </a:prstGeom>
        </p:spPr>
      </p:pic>
      <p:sp>
        <p:nvSpPr>
          <p:cNvPr id="6" name="TextBox 5"/>
          <p:cNvSpPr txBox="1"/>
          <p:nvPr/>
        </p:nvSpPr>
        <p:spPr>
          <a:xfrm>
            <a:off x="3683977" y="707114"/>
            <a:ext cx="3877407" cy="1754326"/>
          </a:xfrm>
          <a:prstGeom prst="rect">
            <a:avLst/>
          </a:prstGeom>
          <a:noFill/>
        </p:spPr>
        <p:txBody>
          <a:bodyPr wrap="square" rtlCol="0">
            <a:spAutoFit/>
          </a:bodyPr>
          <a:lstStyle/>
          <a:p>
            <a:r>
              <a:rPr lang="en-GB" dirty="0" smtClean="0"/>
              <a:t>The ‘recipient’ is who you are sending your email to.</a:t>
            </a:r>
          </a:p>
          <a:p>
            <a:r>
              <a:rPr lang="en-GB" dirty="0" smtClean="0"/>
              <a:t>For the email address use:</a:t>
            </a:r>
          </a:p>
          <a:p>
            <a:r>
              <a:rPr lang="en-GB" dirty="0" err="1" smtClean="0">
                <a:hlinkClick r:id="rId4"/>
              </a:rPr>
              <a:t>hotelmanager</a:t>
            </a:r>
            <a:r>
              <a:rPr lang="en-GB" dirty="0" smtClean="0">
                <a:hlinkClick r:id="rId4"/>
              </a:rPr>
              <a:t>@___    _hotel.com</a:t>
            </a:r>
            <a:endParaRPr lang="en-GB" dirty="0" smtClean="0"/>
          </a:p>
          <a:p>
            <a:r>
              <a:rPr lang="en-GB" dirty="0" smtClean="0"/>
              <a:t>(in the space, put the name of the state e.g. </a:t>
            </a:r>
            <a:r>
              <a:rPr lang="en-GB" dirty="0" smtClean="0">
                <a:hlinkClick r:id="rId5"/>
              </a:rPr>
              <a:t>hotelmanager@nevadahotel.com</a:t>
            </a:r>
            <a:r>
              <a:rPr lang="en-GB" dirty="0" smtClean="0"/>
              <a:t> )</a:t>
            </a:r>
            <a:endParaRPr lang="en-GB" dirty="0"/>
          </a:p>
        </p:txBody>
      </p:sp>
      <p:cxnSp>
        <p:nvCxnSpPr>
          <p:cNvPr id="8" name="Straight Arrow Connector 7"/>
          <p:cNvCxnSpPr/>
          <p:nvPr/>
        </p:nvCxnSpPr>
        <p:spPr>
          <a:xfrm>
            <a:off x="4510454" y="1989261"/>
            <a:ext cx="1388836" cy="13078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435622" y="2329413"/>
            <a:ext cx="2048955" cy="14926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871438" y="1494692"/>
            <a:ext cx="3050931" cy="923330"/>
          </a:xfrm>
          <a:prstGeom prst="rect">
            <a:avLst/>
          </a:prstGeom>
          <a:noFill/>
        </p:spPr>
        <p:txBody>
          <a:bodyPr wrap="square" rtlCol="0">
            <a:spAutoFit/>
          </a:bodyPr>
          <a:lstStyle/>
          <a:p>
            <a:r>
              <a:rPr lang="en-GB" dirty="0" smtClean="0"/>
              <a:t>This is like the title of your email… this could simply be ‘Complaint from guest’.</a:t>
            </a:r>
            <a:endParaRPr lang="en-GB" dirty="0"/>
          </a:p>
        </p:txBody>
      </p:sp>
      <p:sp>
        <p:nvSpPr>
          <p:cNvPr id="14" name="5-Point Star 13"/>
          <p:cNvSpPr/>
          <p:nvPr/>
        </p:nvSpPr>
        <p:spPr>
          <a:xfrm>
            <a:off x="61546" y="1825625"/>
            <a:ext cx="439616" cy="416413"/>
          </a:xfrm>
          <a:prstGeom prst="star5">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5-Point Star 14"/>
          <p:cNvSpPr/>
          <p:nvPr/>
        </p:nvSpPr>
        <p:spPr>
          <a:xfrm>
            <a:off x="2589334" y="1825624"/>
            <a:ext cx="439616" cy="416413"/>
          </a:xfrm>
          <a:prstGeom prst="star5">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2899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670780"/>
          </a:xfrm>
        </p:spPr>
        <p:txBody>
          <a:bodyPr>
            <a:normAutofit fontScale="90000"/>
          </a:bodyPr>
          <a:lstStyle/>
          <a:p>
            <a:r>
              <a:rPr lang="en-GB" dirty="0" smtClean="0"/>
              <a:t>History – Timeline of American Icons</a:t>
            </a:r>
            <a:endParaRPr lang="en-GB" dirty="0"/>
          </a:p>
        </p:txBody>
      </p:sp>
      <p:sp>
        <p:nvSpPr>
          <p:cNvPr id="3" name="Content Placeholder 2"/>
          <p:cNvSpPr>
            <a:spLocks noGrp="1"/>
          </p:cNvSpPr>
          <p:nvPr>
            <p:ph idx="1"/>
          </p:nvPr>
        </p:nvSpPr>
        <p:spPr>
          <a:xfrm>
            <a:off x="0" y="670780"/>
            <a:ext cx="6594231" cy="425205"/>
          </a:xfrm>
        </p:spPr>
        <p:txBody>
          <a:bodyPr>
            <a:normAutofit fontScale="92500" lnSpcReduction="10000"/>
          </a:bodyPr>
          <a:lstStyle/>
          <a:p>
            <a:pPr marL="0" indent="0">
              <a:buNone/>
            </a:pPr>
            <a:r>
              <a:rPr lang="en-GB" dirty="0" smtClean="0"/>
              <a:t>Here are 10 famous Americans</a:t>
            </a:r>
            <a:r>
              <a:rPr lang="en-GB" dirty="0"/>
              <a:t> </a:t>
            </a:r>
            <a:r>
              <a:rPr lang="en-GB" dirty="0" smtClean="0"/>
              <a:t>from history: </a:t>
            </a:r>
            <a:endParaRPr lang="en-GB" dirty="0"/>
          </a:p>
        </p:txBody>
      </p:sp>
      <p:pic>
        <p:nvPicPr>
          <p:cNvPr id="4" name="Picture 3"/>
          <p:cNvPicPr>
            <a:picLocks noChangeAspect="1"/>
          </p:cNvPicPr>
          <p:nvPr/>
        </p:nvPicPr>
        <p:blipFill>
          <a:blip r:embed="rId2"/>
          <a:stretch>
            <a:fillRect/>
          </a:stretch>
        </p:blipFill>
        <p:spPr>
          <a:xfrm>
            <a:off x="142142" y="1239715"/>
            <a:ext cx="1409700" cy="2057400"/>
          </a:xfrm>
          <a:prstGeom prst="rect">
            <a:avLst/>
          </a:prstGeom>
        </p:spPr>
      </p:pic>
      <p:pic>
        <p:nvPicPr>
          <p:cNvPr id="5" name="Picture 4"/>
          <p:cNvPicPr>
            <a:picLocks noChangeAspect="1"/>
          </p:cNvPicPr>
          <p:nvPr/>
        </p:nvPicPr>
        <p:blipFill>
          <a:blip r:embed="rId3"/>
          <a:stretch>
            <a:fillRect/>
          </a:stretch>
        </p:blipFill>
        <p:spPr>
          <a:xfrm>
            <a:off x="2879847" y="3632350"/>
            <a:ext cx="1771650" cy="2549740"/>
          </a:xfrm>
          <a:prstGeom prst="rect">
            <a:avLst/>
          </a:prstGeom>
        </p:spPr>
      </p:pic>
      <p:pic>
        <p:nvPicPr>
          <p:cNvPr id="6" name="Picture 5"/>
          <p:cNvPicPr>
            <a:picLocks noChangeAspect="1"/>
          </p:cNvPicPr>
          <p:nvPr/>
        </p:nvPicPr>
        <p:blipFill>
          <a:blip r:embed="rId4"/>
          <a:stretch>
            <a:fillRect/>
          </a:stretch>
        </p:blipFill>
        <p:spPr>
          <a:xfrm>
            <a:off x="5408002" y="1306390"/>
            <a:ext cx="1428750" cy="1990725"/>
          </a:xfrm>
          <a:prstGeom prst="rect">
            <a:avLst/>
          </a:prstGeom>
        </p:spPr>
      </p:pic>
      <p:pic>
        <p:nvPicPr>
          <p:cNvPr id="7" name="Picture 6"/>
          <p:cNvPicPr>
            <a:picLocks noChangeAspect="1"/>
          </p:cNvPicPr>
          <p:nvPr/>
        </p:nvPicPr>
        <p:blipFill>
          <a:blip r:embed="rId5"/>
          <a:stretch>
            <a:fillRect/>
          </a:stretch>
        </p:blipFill>
        <p:spPr>
          <a:xfrm>
            <a:off x="8077201" y="747590"/>
            <a:ext cx="1524000" cy="2038350"/>
          </a:xfrm>
          <a:prstGeom prst="rect">
            <a:avLst/>
          </a:prstGeom>
        </p:spPr>
      </p:pic>
      <p:pic>
        <p:nvPicPr>
          <p:cNvPr id="8" name="Picture 7"/>
          <p:cNvPicPr>
            <a:picLocks noChangeAspect="1"/>
          </p:cNvPicPr>
          <p:nvPr/>
        </p:nvPicPr>
        <p:blipFill>
          <a:blip r:embed="rId6"/>
          <a:stretch>
            <a:fillRect/>
          </a:stretch>
        </p:blipFill>
        <p:spPr>
          <a:xfrm>
            <a:off x="7519621" y="3657234"/>
            <a:ext cx="1390650" cy="1990725"/>
          </a:xfrm>
          <a:prstGeom prst="rect">
            <a:avLst/>
          </a:prstGeom>
        </p:spPr>
      </p:pic>
      <p:pic>
        <p:nvPicPr>
          <p:cNvPr id="9" name="Picture 8"/>
          <p:cNvPicPr>
            <a:picLocks noChangeAspect="1"/>
          </p:cNvPicPr>
          <p:nvPr/>
        </p:nvPicPr>
        <p:blipFill>
          <a:blip r:embed="rId7"/>
          <a:stretch>
            <a:fillRect/>
          </a:stretch>
        </p:blipFill>
        <p:spPr>
          <a:xfrm>
            <a:off x="447308" y="3981815"/>
            <a:ext cx="1590675" cy="2200275"/>
          </a:xfrm>
          <a:prstGeom prst="rect">
            <a:avLst/>
          </a:prstGeom>
        </p:spPr>
      </p:pic>
      <p:pic>
        <p:nvPicPr>
          <p:cNvPr id="10" name="Picture 9"/>
          <p:cNvPicPr>
            <a:picLocks noChangeAspect="1"/>
          </p:cNvPicPr>
          <p:nvPr/>
        </p:nvPicPr>
        <p:blipFill>
          <a:blip r:embed="rId8"/>
          <a:stretch>
            <a:fillRect/>
          </a:stretch>
        </p:blipFill>
        <p:spPr>
          <a:xfrm>
            <a:off x="9601201" y="4260238"/>
            <a:ext cx="1733550" cy="2276475"/>
          </a:xfrm>
          <a:prstGeom prst="rect">
            <a:avLst/>
          </a:prstGeom>
        </p:spPr>
      </p:pic>
      <p:pic>
        <p:nvPicPr>
          <p:cNvPr id="11" name="Picture 10"/>
          <p:cNvPicPr>
            <a:picLocks noChangeAspect="1"/>
          </p:cNvPicPr>
          <p:nvPr/>
        </p:nvPicPr>
        <p:blipFill>
          <a:blip r:embed="rId9"/>
          <a:stretch>
            <a:fillRect/>
          </a:stretch>
        </p:blipFill>
        <p:spPr>
          <a:xfrm>
            <a:off x="2879847" y="1306390"/>
            <a:ext cx="1495635" cy="1887539"/>
          </a:xfrm>
          <a:prstGeom prst="rect">
            <a:avLst/>
          </a:prstGeom>
        </p:spPr>
      </p:pic>
      <p:pic>
        <p:nvPicPr>
          <p:cNvPr id="13" name="Picture 12"/>
          <p:cNvPicPr>
            <a:picLocks noChangeAspect="1"/>
          </p:cNvPicPr>
          <p:nvPr/>
        </p:nvPicPr>
        <p:blipFill>
          <a:blip r:embed="rId10"/>
          <a:stretch>
            <a:fillRect/>
          </a:stretch>
        </p:blipFill>
        <p:spPr>
          <a:xfrm>
            <a:off x="5384028" y="4329294"/>
            <a:ext cx="1556562" cy="1935408"/>
          </a:xfrm>
          <a:prstGeom prst="rect">
            <a:avLst/>
          </a:prstGeom>
        </p:spPr>
      </p:pic>
      <p:pic>
        <p:nvPicPr>
          <p:cNvPr id="14" name="Picture 13"/>
          <p:cNvPicPr>
            <a:picLocks noChangeAspect="1"/>
          </p:cNvPicPr>
          <p:nvPr/>
        </p:nvPicPr>
        <p:blipFill>
          <a:blip r:embed="rId11"/>
          <a:stretch>
            <a:fillRect/>
          </a:stretch>
        </p:blipFill>
        <p:spPr>
          <a:xfrm>
            <a:off x="10467976" y="1509712"/>
            <a:ext cx="1525994" cy="1911595"/>
          </a:xfrm>
          <a:prstGeom prst="rect">
            <a:avLst/>
          </a:prstGeom>
        </p:spPr>
      </p:pic>
      <p:sp>
        <p:nvSpPr>
          <p:cNvPr id="15" name="Content Placeholder 2"/>
          <p:cNvSpPr txBox="1">
            <a:spLocks/>
          </p:cNvSpPr>
          <p:nvPr/>
        </p:nvSpPr>
        <p:spPr>
          <a:xfrm>
            <a:off x="-1" y="6317821"/>
            <a:ext cx="6594231" cy="425205"/>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Do you know any of these historical figures already?</a:t>
            </a:r>
            <a:endParaRPr lang="en-GB" dirty="0"/>
          </a:p>
        </p:txBody>
      </p:sp>
      <p:sp>
        <p:nvSpPr>
          <p:cNvPr id="16" name="TextBox 15">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L4</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316153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670780"/>
          </a:xfrm>
        </p:spPr>
        <p:txBody>
          <a:bodyPr>
            <a:normAutofit fontScale="90000"/>
          </a:bodyPr>
          <a:lstStyle/>
          <a:p>
            <a:r>
              <a:rPr lang="en-GB" dirty="0" smtClean="0"/>
              <a:t>History – Timeline of American Icons</a:t>
            </a:r>
            <a:endParaRPr lang="en-GB" dirty="0"/>
          </a:p>
        </p:txBody>
      </p:sp>
      <p:sp>
        <p:nvSpPr>
          <p:cNvPr id="3" name="Content Placeholder 2"/>
          <p:cNvSpPr>
            <a:spLocks noGrp="1"/>
          </p:cNvSpPr>
          <p:nvPr>
            <p:ph idx="1"/>
          </p:nvPr>
        </p:nvSpPr>
        <p:spPr>
          <a:xfrm>
            <a:off x="0" y="710614"/>
            <a:ext cx="12152320" cy="756469"/>
          </a:xfrm>
        </p:spPr>
        <p:txBody>
          <a:bodyPr>
            <a:noAutofit/>
          </a:bodyPr>
          <a:lstStyle/>
          <a:p>
            <a:pPr marL="0" indent="0">
              <a:buNone/>
            </a:pPr>
            <a:r>
              <a:rPr lang="en-GB" sz="2400" dirty="0" smtClean="0"/>
              <a:t>You are going to find out when these Americans were born and </a:t>
            </a:r>
            <a:r>
              <a:rPr lang="en-GB" sz="2400" dirty="0" smtClean="0"/>
              <a:t>a little bit of information about them. You will then </a:t>
            </a:r>
            <a:r>
              <a:rPr lang="en-GB" sz="2400" dirty="0" smtClean="0"/>
              <a:t>arrange this information, in order, on a vertical timeline. </a:t>
            </a:r>
            <a:endParaRPr lang="en-GB" sz="2400" dirty="0"/>
          </a:p>
        </p:txBody>
      </p:sp>
      <p:pic>
        <p:nvPicPr>
          <p:cNvPr id="4" name="Picture 3"/>
          <p:cNvPicPr>
            <a:picLocks noChangeAspect="1"/>
          </p:cNvPicPr>
          <p:nvPr/>
        </p:nvPicPr>
        <p:blipFill>
          <a:blip r:embed="rId3"/>
          <a:stretch>
            <a:fillRect/>
          </a:stretch>
        </p:blipFill>
        <p:spPr>
          <a:xfrm>
            <a:off x="181822" y="1793301"/>
            <a:ext cx="1409700" cy="2057400"/>
          </a:xfrm>
          <a:prstGeom prst="rect">
            <a:avLst/>
          </a:prstGeom>
        </p:spPr>
      </p:pic>
      <p:pic>
        <p:nvPicPr>
          <p:cNvPr id="5" name="Picture 4"/>
          <p:cNvPicPr>
            <a:picLocks noChangeAspect="1"/>
          </p:cNvPicPr>
          <p:nvPr/>
        </p:nvPicPr>
        <p:blipFill>
          <a:blip r:embed="rId4"/>
          <a:stretch>
            <a:fillRect/>
          </a:stretch>
        </p:blipFill>
        <p:spPr>
          <a:xfrm>
            <a:off x="1706189" y="3850701"/>
            <a:ext cx="1495635" cy="2152502"/>
          </a:xfrm>
          <a:prstGeom prst="rect">
            <a:avLst/>
          </a:prstGeom>
        </p:spPr>
      </p:pic>
      <p:pic>
        <p:nvPicPr>
          <p:cNvPr id="6" name="Picture 5"/>
          <p:cNvPicPr>
            <a:picLocks noChangeAspect="1"/>
          </p:cNvPicPr>
          <p:nvPr/>
        </p:nvPicPr>
        <p:blipFill>
          <a:blip r:embed="rId5"/>
          <a:stretch>
            <a:fillRect/>
          </a:stretch>
        </p:blipFill>
        <p:spPr>
          <a:xfrm>
            <a:off x="3265358" y="1725526"/>
            <a:ext cx="1428750" cy="1990725"/>
          </a:xfrm>
          <a:prstGeom prst="rect">
            <a:avLst/>
          </a:prstGeom>
        </p:spPr>
      </p:pic>
      <p:pic>
        <p:nvPicPr>
          <p:cNvPr id="7" name="Picture 6"/>
          <p:cNvPicPr>
            <a:picLocks noChangeAspect="1"/>
          </p:cNvPicPr>
          <p:nvPr/>
        </p:nvPicPr>
        <p:blipFill>
          <a:blip r:embed="rId6"/>
          <a:stretch>
            <a:fillRect/>
          </a:stretch>
        </p:blipFill>
        <p:spPr>
          <a:xfrm>
            <a:off x="4757642" y="1677901"/>
            <a:ext cx="1524000" cy="2038350"/>
          </a:xfrm>
          <a:prstGeom prst="rect">
            <a:avLst/>
          </a:prstGeom>
        </p:spPr>
      </p:pic>
      <p:pic>
        <p:nvPicPr>
          <p:cNvPr id="8" name="Picture 7"/>
          <p:cNvPicPr>
            <a:picLocks noChangeAspect="1"/>
          </p:cNvPicPr>
          <p:nvPr/>
        </p:nvPicPr>
        <p:blipFill>
          <a:blip r:embed="rId7"/>
          <a:stretch>
            <a:fillRect/>
          </a:stretch>
        </p:blipFill>
        <p:spPr>
          <a:xfrm>
            <a:off x="5030702" y="3890388"/>
            <a:ext cx="1390650" cy="1990725"/>
          </a:xfrm>
          <a:prstGeom prst="rect">
            <a:avLst/>
          </a:prstGeom>
        </p:spPr>
      </p:pic>
      <p:pic>
        <p:nvPicPr>
          <p:cNvPr id="9" name="Picture 8"/>
          <p:cNvPicPr>
            <a:picLocks noChangeAspect="1"/>
          </p:cNvPicPr>
          <p:nvPr/>
        </p:nvPicPr>
        <p:blipFill>
          <a:blip r:embed="rId8"/>
          <a:stretch>
            <a:fillRect/>
          </a:stretch>
        </p:blipFill>
        <p:spPr>
          <a:xfrm>
            <a:off x="91334" y="3857110"/>
            <a:ext cx="1590675" cy="2200275"/>
          </a:xfrm>
          <a:prstGeom prst="rect">
            <a:avLst/>
          </a:prstGeom>
        </p:spPr>
      </p:pic>
      <p:pic>
        <p:nvPicPr>
          <p:cNvPr id="10" name="Picture 9"/>
          <p:cNvPicPr>
            <a:picLocks noChangeAspect="1"/>
          </p:cNvPicPr>
          <p:nvPr/>
        </p:nvPicPr>
        <p:blipFill>
          <a:blip r:embed="rId9"/>
          <a:stretch>
            <a:fillRect/>
          </a:stretch>
        </p:blipFill>
        <p:spPr>
          <a:xfrm>
            <a:off x="6367944" y="3850701"/>
            <a:ext cx="1733550" cy="2276475"/>
          </a:xfrm>
          <a:prstGeom prst="rect">
            <a:avLst/>
          </a:prstGeom>
        </p:spPr>
      </p:pic>
      <p:pic>
        <p:nvPicPr>
          <p:cNvPr id="11" name="Picture 10"/>
          <p:cNvPicPr>
            <a:picLocks noChangeAspect="1"/>
          </p:cNvPicPr>
          <p:nvPr/>
        </p:nvPicPr>
        <p:blipFill>
          <a:blip r:embed="rId10"/>
          <a:stretch>
            <a:fillRect/>
          </a:stretch>
        </p:blipFill>
        <p:spPr>
          <a:xfrm>
            <a:off x="1706189" y="1740182"/>
            <a:ext cx="1495635" cy="1887539"/>
          </a:xfrm>
          <a:prstGeom prst="rect">
            <a:avLst/>
          </a:prstGeom>
        </p:spPr>
      </p:pic>
      <p:pic>
        <p:nvPicPr>
          <p:cNvPr id="13" name="Picture 12"/>
          <p:cNvPicPr>
            <a:picLocks noChangeAspect="1"/>
          </p:cNvPicPr>
          <p:nvPr/>
        </p:nvPicPr>
        <p:blipFill>
          <a:blip r:embed="rId11"/>
          <a:stretch>
            <a:fillRect/>
          </a:stretch>
        </p:blipFill>
        <p:spPr>
          <a:xfrm>
            <a:off x="3436646" y="3857110"/>
            <a:ext cx="1556562" cy="1935408"/>
          </a:xfrm>
          <a:prstGeom prst="rect">
            <a:avLst/>
          </a:prstGeom>
        </p:spPr>
      </p:pic>
      <p:pic>
        <p:nvPicPr>
          <p:cNvPr id="14" name="Picture 13"/>
          <p:cNvPicPr>
            <a:picLocks noChangeAspect="1"/>
          </p:cNvPicPr>
          <p:nvPr/>
        </p:nvPicPr>
        <p:blipFill>
          <a:blip r:embed="rId12"/>
          <a:stretch>
            <a:fillRect/>
          </a:stretch>
        </p:blipFill>
        <p:spPr>
          <a:xfrm>
            <a:off x="6367944" y="1722750"/>
            <a:ext cx="1525994" cy="1911595"/>
          </a:xfrm>
          <a:prstGeom prst="rect">
            <a:avLst/>
          </a:prstGeom>
        </p:spPr>
      </p:pic>
      <p:sp>
        <p:nvSpPr>
          <p:cNvPr id="15" name="Content Placeholder 2"/>
          <p:cNvSpPr txBox="1">
            <a:spLocks/>
          </p:cNvSpPr>
          <p:nvPr/>
        </p:nvSpPr>
        <p:spPr>
          <a:xfrm>
            <a:off x="-2" y="6317821"/>
            <a:ext cx="11720148" cy="425205"/>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Your teachers would love to see this in our next zoom! Make it clear to read and eye-catching.</a:t>
            </a:r>
            <a:endParaRPr lang="en-GB" dirty="0"/>
          </a:p>
        </p:txBody>
      </p:sp>
      <p:pic>
        <p:nvPicPr>
          <p:cNvPr id="12" name="Picture 11"/>
          <p:cNvPicPr>
            <a:picLocks noChangeAspect="1"/>
          </p:cNvPicPr>
          <p:nvPr/>
        </p:nvPicPr>
        <p:blipFill>
          <a:blip r:embed="rId13"/>
          <a:stretch>
            <a:fillRect/>
          </a:stretch>
        </p:blipFill>
        <p:spPr>
          <a:xfrm>
            <a:off x="7887759" y="2215354"/>
            <a:ext cx="4331772" cy="3883658"/>
          </a:xfrm>
          <a:prstGeom prst="rect">
            <a:avLst/>
          </a:prstGeom>
        </p:spPr>
      </p:pic>
      <p:sp>
        <p:nvSpPr>
          <p:cNvPr id="16" name="TextBox 15"/>
          <p:cNvSpPr txBox="1"/>
          <p:nvPr/>
        </p:nvSpPr>
        <p:spPr>
          <a:xfrm>
            <a:off x="9671539" y="2524847"/>
            <a:ext cx="2242038" cy="307777"/>
          </a:xfrm>
          <a:prstGeom prst="rect">
            <a:avLst/>
          </a:prstGeom>
          <a:noFill/>
        </p:spPr>
        <p:txBody>
          <a:bodyPr wrap="square" rtlCol="0">
            <a:spAutoFit/>
          </a:bodyPr>
          <a:lstStyle/>
          <a:p>
            <a:r>
              <a:rPr lang="en-GB" sz="1400" dirty="0" smtClean="0"/>
              <a:t>Historical American Figures</a:t>
            </a:r>
            <a:endParaRPr lang="en-GB" sz="1400" dirty="0"/>
          </a:p>
        </p:txBody>
      </p:sp>
      <p:sp>
        <p:nvSpPr>
          <p:cNvPr id="17" name="TextBox 16"/>
          <p:cNvSpPr txBox="1"/>
          <p:nvPr/>
        </p:nvSpPr>
        <p:spPr>
          <a:xfrm>
            <a:off x="8283518" y="2919433"/>
            <a:ext cx="3540254" cy="430887"/>
          </a:xfrm>
          <a:prstGeom prst="rect">
            <a:avLst/>
          </a:prstGeom>
          <a:noFill/>
        </p:spPr>
        <p:txBody>
          <a:bodyPr wrap="square" rtlCol="0">
            <a:spAutoFit/>
          </a:bodyPr>
          <a:lstStyle/>
          <a:p>
            <a:r>
              <a:rPr lang="en-GB" sz="1100" dirty="0" smtClean="0"/>
              <a:t>Here are 10 important American figures through time and some of their achievements:</a:t>
            </a:r>
            <a:endParaRPr lang="en-GB" sz="1100" dirty="0"/>
          </a:p>
        </p:txBody>
      </p:sp>
      <p:sp>
        <p:nvSpPr>
          <p:cNvPr id="18" name="TextBox 17">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L4</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9" name="Rectangle 18"/>
          <p:cNvSpPr/>
          <p:nvPr/>
        </p:nvSpPr>
        <p:spPr>
          <a:xfrm>
            <a:off x="8229220" y="3437129"/>
            <a:ext cx="1522149" cy="769441"/>
          </a:xfrm>
          <a:prstGeom prst="rect">
            <a:avLst/>
          </a:prstGeom>
        </p:spPr>
        <p:txBody>
          <a:bodyPr wrap="square">
            <a:spAutoFit/>
          </a:bodyPr>
          <a:lstStyle/>
          <a:p>
            <a:r>
              <a:rPr lang="en-GB" sz="1100" b="0" i="0" dirty="0" smtClean="0">
                <a:solidFill>
                  <a:srgbClr val="000000"/>
                </a:solidFill>
                <a:effectLst/>
                <a:latin typeface="Linux Libertine"/>
              </a:rPr>
              <a:t>Sacagawea, born May 1788, was a famous native American explorer.</a:t>
            </a:r>
            <a:endParaRPr lang="en-GB" sz="1100" b="0" i="0" dirty="0">
              <a:solidFill>
                <a:srgbClr val="000000"/>
              </a:solidFill>
              <a:effectLst/>
              <a:latin typeface="Linux Libertine"/>
            </a:endParaRPr>
          </a:p>
        </p:txBody>
      </p:sp>
    </p:spTree>
    <p:extLst>
      <p:ext uri="{BB962C8B-B14F-4D97-AF65-F5344CB8AC3E}">
        <p14:creationId xmlns:p14="http://schemas.microsoft.com/office/powerpoint/2010/main" val="3558476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70076" y="1899139"/>
            <a:ext cx="5178670" cy="3139321"/>
          </a:xfrm>
          <a:prstGeom prst="rect">
            <a:avLst/>
          </a:prstGeom>
          <a:noFill/>
        </p:spPr>
        <p:txBody>
          <a:bodyPr wrap="square" rtlCol="0">
            <a:spAutoFit/>
          </a:bodyPr>
          <a:lstStyle/>
          <a:p>
            <a:r>
              <a:rPr lang="en-GB" dirty="0" smtClean="0">
                <a:latin typeface="Calibri" panose="020F0502020204030204" pitchFamily="34" charset="0"/>
                <a:cs typeface="Calibri" panose="020F0502020204030204" pitchFamily="34" charset="0"/>
              </a:rPr>
              <a:t>America, like every country, has both very positive and some negative history.</a:t>
            </a:r>
          </a:p>
          <a:p>
            <a:endParaRPr lang="en-GB" dirty="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Part of PSHE is to understand how we can make the future a brighter, fairer place for all of us.</a:t>
            </a:r>
          </a:p>
          <a:p>
            <a:endParaRPr lang="en-GB" dirty="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In order to do this, we must understand the way things are now and have been, so that we can learn and grow from it.</a:t>
            </a:r>
          </a:p>
          <a:p>
            <a:endParaRPr lang="en-GB" dirty="0">
              <a:latin typeface="Calibri" panose="020F0502020204030204" pitchFamily="34" charset="0"/>
              <a:cs typeface="Calibri" panose="020F0502020204030204" pitchFamily="34" charset="0"/>
            </a:endParaRPr>
          </a:p>
          <a:p>
            <a:r>
              <a:rPr lang="en-GB" i="1" dirty="0" smtClean="0">
                <a:latin typeface="Calibri" panose="020F0502020204030204" pitchFamily="34" charset="0"/>
                <a:cs typeface="Calibri" panose="020F0502020204030204" pitchFamily="34" charset="0"/>
              </a:rPr>
              <a:t>To ignore the past is to let history repeat itself.</a:t>
            </a:r>
            <a:endParaRPr lang="en-GB" i="1" dirty="0">
              <a:latin typeface="Calibri" panose="020F0502020204030204" pitchFamily="34" charset="0"/>
              <a:cs typeface="Calibri" panose="020F0502020204030204" pitchFamily="34" charset="0"/>
            </a:endParaRPr>
          </a:p>
        </p:txBody>
      </p:sp>
      <p:sp>
        <p:nvSpPr>
          <p:cNvPr id="3" name="TextBox 2"/>
          <p:cNvSpPr txBox="1"/>
          <p:nvPr/>
        </p:nvSpPr>
        <p:spPr>
          <a:xfrm>
            <a:off x="0" y="17585"/>
            <a:ext cx="4132384" cy="369332"/>
          </a:xfrm>
          <a:prstGeom prst="rect">
            <a:avLst/>
          </a:prstGeom>
          <a:noFill/>
        </p:spPr>
        <p:txBody>
          <a:bodyPr wrap="square" rtlCol="0">
            <a:spAutoFit/>
          </a:bodyPr>
          <a:lstStyle/>
          <a:p>
            <a:r>
              <a:rPr lang="en-GB" dirty="0" smtClean="0">
                <a:latin typeface="Calibri" panose="020F0502020204030204" pitchFamily="34" charset="0"/>
                <a:cs typeface="Calibri" panose="020F0502020204030204" pitchFamily="34" charset="0"/>
              </a:rPr>
              <a:t>MUST be completed with an adult.</a:t>
            </a:r>
            <a:endParaRPr lang="en-GB"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0053659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70125" y="2627313"/>
            <a:ext cx="5976938" cy="1879600"/>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panose="020F0502020204030204" pitchFamily="34" charset="0"/>
              <a:cs typeface="Calibri" panose="020F0502020204030204" pitchFamily="34" charset="0"/>
            </a:endParaRPr>
          </a:p>
        </p:txBody>
      </p:sp>
      <p:sp>
        <p:nvSpPr>
          <p:cNvPr id="9219" name="Title 20"/>
          <p:cNvSpPr>
            <a:spLocks noGrp="1"/>
          </p:cNvSpPr>
          <p:nvPr>
            <p:ph type="title"/>
          </p:nvPr>
        </p:nvSpPr>
        <p:spPr>
          <a:xfrm>
            <a:off x="2279650" y="765176"/>
            <a:ext cx="7632700" cy="993775"/>
          </a:xfrm>
        </p:spPr>
        <p:txBody>
          <a:bodyPr/>
          <a:lstStyle/>
          <a:p>
            <a:r>
              <a:rPr lang="en-GB" altLang="en-US" sz="3600">
                <a:latin typeface="Calibri" panose="020F0502020204030204" pitchFamily="34" charset="0"/>
                <a:cs typeface="Calibri" panose="020F0502020204030204" pitchFamily="34" charset="0"/>
              </a:rPr>
              <a:t>Who Is Ruby Bridges?</a:t>
            </a:r>
          </a:p>
        </p:txBody>
      </p:sp>
      <p:sp>
        <p:nvSpPr>
          <p:cNvPr id="5" name="Rectangle 4"/>
          <p:cNvSpPr>
            <a:spLocks noChangeArrowheads="1"/>
          </p:cNvSpPr>
          <p:nvPr/>
        </p:nvSpPr>
        <p:spPr bwMode="auto">
          <a:xfrm>
            <a:off x="2279650" y="2627313"/>
            <a:ext cx="3816350"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a:solidFill>
                  <a:srgbClr val="1C1C1C"/>
                </a:solidFill>
                <a:latin typeface="Calibri" panose="020F0502020204030204" pitchFamily="34" charset="0"/>
                <a:cs typeface="Calibri" panose="020F0502020204030204" pitchFamily="34" charset="0"/>
              </a:rPr>
              <a:t>Ruby Bridges, born in Tylertown, Mississippi, in 1954, was the first African-American child to go to a white school after desegregation in southern America. At this time, she was only six.</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2090739"/>
            <a:ext cx="4005263" cy="400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7307946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79650" y="1422400"/>
            <a:ext cx="7632700" cy="1639888"/>
          </a:xfrm>
          <a:prstGeom prst="rect">
            <a:avLst/>
          </a:prstGeom>
          <a:solidFill>
            <a:srgbClr val="EEBC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panose="020F0502020204030204" pitchFamily="34" charset="0"/>
              <a:cs typeface="Calibri" panose="020F0502020204030204" pitchFamily="34" charset="0"/>
            </a:endParaRPr>
          </a:p>
        </p:txBody>
      </p:sp>
      <p:sp>
        <p:nvSpPr>
          <p:cNvPr id="10243" name="Title 20"/>
          <p:cNvSpPr>
            <a:spLocks noGrp="1"/>
          </p:cNvSpPr>
          <p:nvPr>
            <p:ph type="title"/>
          </p:nvPr>
        </p:nvSpPr>
        <p:spPr>
          <a:xfrm>
            <a:off x="1981201" y="479426"/>
            <a:ext cx="8220075" cy="993775"/>
          </a:xfrm>
        </p:spPr>
        <p:txBody>
          <a:bodyPr/>
          <a:lstStyle/>
          <a:p>
            <a:r>
              <a:rPr lang="en-GB" altLang="en-US" sz="3600"/>
              <a:t>School Segregation</a:t>
            </a:r>
          </a:p>
        </p:txBody>
      </p:sp>
      <p:sp>
        <p:nvSpPr>
          <p:cNvPr id="5" name="Rectangle 4"/>
          <p:cNvSpPr>
            <a:spLocks noChangeArrowheads="1"/>
          </p:cNvSpPr>
          <p:nvPr/>
        </p:nvSpPr>
        <p:spPr bwMode="auto">
          <a:xfrm>
            <a:off x="2279650" y="1416050"/>
            <a:ext cx="7632700" cy="163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a:solidFill>
                  <a:srgbClr val="1C1C1C"/>
                </a:solidFill>
                <a:latin typeface="Calibri" panose="020F0502020204030204" pitchFamily="34" charset="0"/>
                <a:cs typeface="Calibri" panose="020F0502020204030204" pitchFamily="34" charset="0"/>
              </a:rPr>
              <a:t>In 1954, the Supreme Court in America ruled that schools should no longer be segregated. This was coincidentally the same year that Ruby was born. Even though it became law to desegregate schools, it took a number of years for African-American children to be able to go to white schools and, even then, there was a lot of resistance.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59213" y="3114675"/>
            <a:ext cx="4464050"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21"/>
          <p:cNvSpPr txBox="1">
            <a:spLocks noChangeArrowheads="1"/>
          </p:cNvSpPr>
          <p:nvPr/>
        </p:nvSpPr>
        <p:spPr bwMode="auto">
          <a:xfrm>
            <a:off x="3803650" y="6127751"/>
            <a:ext cx="4584700" cy="18097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defRPr/>
            </a:pPr>
            <a:r>
              <a:rPr lang="en-GB" altLang="en-US" sz="900" dirty="0">
                <a:solidFill>
                  <a:srgbClr val="1C1C1C"/>
                </a:solidFill>
                <a:ea typeface="Tuffy" panose="020B0603060100000000" pitchFamily="34" charset="0"/>
                <a:cs typeface="Calibri" panose="020F0502020204030204" pitchFamily="34" charset="0"/>
              </a:rPr>
              <a:t>Little Rock, 1959. Rally at state capitol, protesting the integration of Central High School.</a:t>
            </a:r>
          </a:p>
        </p:txBody>
      </p:sp>
      <p:sp>
        <p:nvSpPr>
          <p:cNvPr id="7" name="TextBox 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8215269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99759" y="4745894"/>
            <a:ext cx="7634287" cy="1325563"/>
          </a:xfrm>
          <a:prstGeom prst="rect">
            <a:avLst/>
          </a:prstGeom>
          <a:solidFill>
            <a:srgbClr val="EEBC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panose="020F0502020204030204" pitchFamily="34" charset="0"/>
              <a:cs typeface="Calibri" panose="020F0502020204030204" pitchFamily="34" charset="0"/>
            </a:endParaRPr>
          </a:p>
        </p:txBody>
      </p:sp>
      <p:sp>
        <p:nvSpPr>
          <p:cNvPr id="7" name="Rectangle 6"/>
          <p:cNvSpPr/>
          <p:nvPr/>
        </p:nvSpPr>
        <p:spPr>
          <a:xfrm>
            <a:off x="2279651" y="1473200"/>
            <a:ext cx="3825875" cy="3163888"/>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panose="020F0502020204030204" pitchFamily="34" charset="0"/>
              <a:cs typeface="Calibri" panose="020F0502020204030204" pitchFamily="34" charset="0"/>
            </a:endParaRPr>
          </a:p>
        </p:txBody>
      </p:sp>
      <p:sp>
        <p:nvSpPr>
          <p:cNvPr id="11268" name="Title 20"/>
          <p:cNvSpPr>
            <a:spLocks noGrp="1"/>
          </p:cNvSpPr>
          <p:nvPr>
            <p:ph type="title"/>
          </p:nvPr>
        </p:nvSpPr>
        <p:spPr>
          <a:xfrm>
            <a:off x="1981201" y="479426"/>
            <a:ext cx="8220075" cy="993775"/>
          </a:xfrm>
        </p:spPr>
        <p:txBody>
          <a:bodyPr/>
          <a:lstStyle/>
          <a:p>
            <a:r>
              <a:rPr lang="en-GB" altLang="en-US" sz="3600">
                <a:latin typeface="Calibri" panose="020F0502020204030204" pitchFamily="34" charset="0"/>
                <a:cs typeface="Calibri" panose="020F0502020204030204" pitchFamily="34" charset="0"/>
              </a:rPr>
              <a:t>The First Day at School</a:t>
            </a:r>
          </a:p>
        </p:txBody>
      </p:sp>
      <p:sp>
        <p:nvSpPr>
          <p:cNvPr id="5" name="Rectangle 4"/>
          <p:cNvSpPr>
            <a:spLocks noChangeArrowheads="1"/>
          </p:cNvSpPr>
          <p:nvPr/>
        </p:nvSpPr>
        <p:spPr bwMode="auto">
          <a:xfrm>
            <a:off x="2284413" y="1430338"/>
            <a:ext cx="3816350" cy="2988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dirty="0">
                <a:solidFill>
                  <a:srgbClr val="1C1C1C"/>
                </a:solidFill>
                <a:latin typeface="Calibri" panose="020F0502020204030204" pitchFamily="34" charset="0"/>
                <a:cs typeface="Calibri" panose="020F0502020204030204" pitchFamily="34" charset="0"/>
              </a:rPr>
              <a:t>People expected there to be trouble for Ruby when she started at the William Frantz School. To keep her safe, she was driven and walked into school by four US Federal Marshals. At school, there were crowds of people protesting, shouting rude names and throwing things because they did not want African-American children coming to the white school.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l="6903" t="3107" r="22350" b="16978"/>
          <a:stretch>
            <a:fillRect/>
          </a:stretch>
        </p:blipFill>
        <p:spPr bwMode="auto">
          <a:xfrm>
            <a:off x="6202364" y="1465264"/>
            <a:ext cx="3709987" cy="319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994996" y="4764454"/>
            <a:ext cx="7639050" cy="1049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dirty="0">
                <a:solidFill>
                  <a:srgbClr val="1C1C1C"/>
                </a:solidFill>
                <a:latin typeface="Calibri" panose="020F0502020204030204" pitchFamily="34" charset="0"/>
                <a:cs typeface="Calibri" panose="020F0502020204030204" pitchFamily="34" charset="0"/>
              </a:rPr>
              <a:t>There was so much trouble that the white children had been kept at home, so there were no classes that day. A famous painting was done by Norman Rockwell of this iconic walk to school called ‘The Problem We All Live With’.</a:t>
            </a:r>
          </a:p>
        </p:txBody>
      </p:sp>
      <p:pic>
        <p:nvPicPr>
          <p:cNvPr id="2" name="Picture 1"/>
          <p:cNvPicPr>
            <a:picLocks noChangeAspect="1"/>
          </p:cNvPicPr>
          <p:nvPr/>
        </p:nvPicPr>
        <p:blipFill>
          <a:blip r:embed="rId3"/>
          <a:stretch>
            <a:fillRect/>
          </a:stretch>
        </p:blipFill>
        <p:spPr>
          <a:xfrm>
            <a:off x="8634046" y="4665724"/>
            <a:ext cx="3557954" cy="2192275"/>
          </a:xfrm>
          <a:prstGeom prst="rect">
            <a:avLst/>
          </a:prstGeom>
        </p:spPr>
      </p:pic>
      <p:sp>
        <p:nvSpPr>
          <p:cNvPr id="9" name="TextBox 8">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940586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79650" y="1549401"/>
            <a:ext cx="7632700" cy="1878013"/>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panose="020F0502020204030204" pitchFamily="34" charset="0"/>
              <a:cs typeface="Calibri" panose="020F0502020204030204" pitchFamily="34" charset="0"/>
            </a:endParaRPr>
          </a:p>
        </p:txBody>
      </p:sp>
      <p:sp>
        <p:nvSpPr>
          <p:cNvPr id="7" name="Rectangle 6"/>
          <p:cNvSpPr/>
          <p:nvPr/>
        </p:nvSpPr>
        <p:spPr>
          <a:xfrm>
            <a:off x="2279650" y="4048125"/>
            <a:ext cx="7632700" cy="1327150"/>
          </a:xfrm>
          <a:prstGeom prst="rect">
            <a:avLst/>
          </a:prstGeom>
          <a:solidFill>
            <a:srgbClr val="EEBC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panose="020F0502020204030204" pitchFamily="34" charset="0"/>
              <a:cs typeface="Calibri" panose="020F0502020204030204" pitchFamily="34" charset="0"/>
            </a:endParaRPr>
          </a:p>
        </p:txBody>
      </p:sp>
      <p:sp>
        <p:nvSpPr>
          <p:cNvPr id="12292" name="Title 20"/>
          <p:cNvSpPr>
            <a:spLocks noGrp="1"/>
          </p:cNvSpPr>
          <p:nvPr>
            <p:ph type="title"/>
          </p:nvPr>
        </p:nvSpPr>
        <p:spPr>
          <a:xfrm>
            <a:off x="1981201" y="479426"/>
            <a:ext cx="8220075" cy="993775"/>
          </a:xfrm>
        </p:spPr>
        <p:txBody>
          <a:bodyPr/>
          <a:lstStyle/>
          <a:p>
            <a:r>
              <a:rPr lang="en-GB" altLang="en-US" sz="3600">
                <a:latin typeface="Calibri" panose="020F0502020204030204" pitchFamily="34" charset="0"/>
                <a:cs typeface="Calibri" panose="020F0502020204030204" pitchFamily="34" charset="0"/>
              </a:rPr>
              <a:t>The First Year</a:t>
            </a:r>
          </a:p>
        </p:txBody>
      </p:sp>
      <p:sp>
        <p:nvSpPr>
          <p:cNvPr id="5" name="Rectangle 4"/>
          <p:cNvSpPr>
            <a:spLocks noChangeArrowheads="1"/>
          </p:cNvSpPr>
          <p:nvPr/>
        </p:nvSpPr>
        <p:spPr bwMode="auto">
          <a:xfrm>
            <a:off x="2279650" y="1549401"/>
            <a:ext cx="7632700" cy="1603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a:solidFill>
                  <a:srgbClr val="1C1C1C"/>
                </a:solidFill>
                <a:latin typeface="Calibri" panose="020F0502020204030204" pitchFamily="34" charset="0"/>
                <a:cs typeface="Calibri" panose="020F0502020204030204" pitchFamily="34" charset="0"/>
              </a:rPr>
              <a:t>Only one white teacher, Mrs Henry, agreed to teach Ruby. Mrs Henry’s choices also made her unpopular with the white parents, but she did not care and saw Ruby as an important individual. Other parents kept their white children away from Ruby, so, for a whole year, there was only Ruby and Mrs Henry together in one classroom for lessons, break times and even for meals. </a:t>
            </a:r>
          </a:p>
        </p:txBody>
      </p:sp>
      <p:sp>
        <p:nvSpPr>
          <p:cNvPr id="4" name="Rectangle 3"/>
          <p:cNvSpPr>
            <a:spLocks noChangeArrowheads="1"/>
          </p:cNvSpPr>
          <p:nvPr/>
        </p:nvSpPr>
        <p:spPr bwMode="auto">
          <a:xfrm>
            <a:off x="2279650" y="4049713"/>
            <a:ext cx="76327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a:solidFill>
                  <a:srgbClr val="1C1C1C"/>
                </a:solidFill>
                <a:latin typeface="Calibri" panose="020F0502020204030204" pitchFamily="34" charset="0"/>
                <a:cs typeface="Calibri" panose="020F0502020204030204" pitchFamily="34" charset="0"/>
              </a:rPr>
              <a:t>Thankfully, after the first year, white children started to return to Ruby’s class and the Federal Marshals stopped taking her to school. She had found the first year very hard and knew that children did not want to play with her because of the colour of her skin.</a:t>
            </a:r>
          </a:p>
        </p:txBody>
      </p:sp>
      <p:sp>
        <p:nvSpPr>
          <p:cNvPr id="8" name="TextBox 7">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4755399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79650" y="765175"/>
            <a:ext cx="7632700" cy="1049338"/>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5" name="Rectangle 4"/>
          <p:cNvSpPr>
            <a:spLocks noChangeArrowheads="1"/>
          </p:cNvSpPr>
          <p:nvPr/>
        </p:nvSpPr>
        <p:spPr bwMode="auto">
          <a:xfrm>
            <a:off x="2279650" y="765175"/>
            <a:ext cx="7632700"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fontAlgn="base">
              <a:spcBef>
                <a:spcPct val="0"/>
              </a:spcBef>
              <a:spcAft>
                <a:spcPct val="0"/>
              </a:spcAft>
            </a:pPr>
            <a:r>
              <a:rPr lang="en-GB" altLang="en-US" dirty="0">
                <a:solidFill>
                  <a:srgbClr val="1C1C1C"/>
                </a:solidFill>
                <a:latin typeface="Calibri" panose="020F0502020204030204" pitchFamily="34" charset="0"/>
                <a:cs typeface="Calibri" panose="020F0502020204030204" pitchFamily="34" charset="0"/>
              </a:rPr>
              <a:t>Ruby went on to be successful. She graduated from high school and had a good career. She had four sons and is now a civil rights activist </a:t>
            </a:r>
            <a:r>
              <a:rPr lang="en-GB" altLang="en-US" dirty="0" smtClean="0">
                <a:solidFill>
                  <a:srgbClr val="1C1C1C"/>
                </a:solidFill>
                <a:latin typeface="Calibri" panose="020F0502020204030204" pitchFamily="34" charset="0"/>
                <a:cs typeface="Calibri" panose="020F0502020204030204" pitchFamily="34" charset="0"/>
              </a:rPr>
              <a:t>focusing </a:t>
            </a:r>
            <a:r>
              <a:rPr lang="en-GB" altLang="en-US" dirty="0">
                <a:solidFill>
                  <a:srgbClr val="1C1C1C"/>
                </a:solidFill>
                <a:latin typeface="Calibri" panose="020F0502020204030204" pitchFamily="34" charset="0"/>
                <a:cs typeface="Calibri" panose="020F0502020204030204" pitchFamily="34" charset="0"/>
              </a:rPr>
              <a:t>on making life fair for black and white people living together.</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24389" y="2055813"/>
            <a:ext cx="4264025" cy="426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8825170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53916" y="0"/>
            <a:ext cx="4999996" cy="6858000"/>
          </a:xfrm>
          <a:prstGeom prst="rect">
            <a:avLst/>
          </a:prstGeom>
        </p:spPr>
      </p:pic>
      <p:pic>
        <p:nvPicPr>
          <p:cNvPr id="3" name="Picture 2"/>
          <p:cNvPicPr>
            <a:picLocks noChangeAspect="1"/>
          </p:cNvPicPr>
          <p:nvPr/>
        </p:nvPicPr>
        <p:blipFill>
          <a:blip r:embed="rId4"/>
          <a:stretch>
            <a:fillRect/>
          </a:stretch>
        </p:blipFill>
        <p:spPr>
          <a:xfrm>
            <a:off x="6761285" y="0"/>
            <a:ext cx="4992502" cy="6858000"/>
          </a:xfrm>
          <a:prstGeom prst="rect">
            <a:avLst/>
          </a:prstGeom>
        </p:spPr>
      </p:pic>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3681133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t="1270"/>
          <a:stretch/>
        </p:blipFill>
        <p:spPr>
          <a:xfrm>
            <a:off x="-1" y="-1"/>
            <a:ext cx="5117123" cy="6827581"/>
          </a:xfrm>
          <a:prstGeom prst="rect">
            <a:avLst/>
          </a:prstGeom>
        </p:spPr>
      </p:pic>
      <p:sp>
        <p:nvSpPr>
          <p:cNvPr id="3" name="TextBox 2"/>
          <p:cNvSpPr txBox="1"/>
          <p:nvPr/>
        </p:nvSpPr>
        <p:spPr>
          <a:xfrm>
            <a:off x="6550270" y="2883877"/>
            <a:ext cx="4035669" cy="646331"/>
          </a:xfrm>
          <a:prstGeom prst="rect">
            <a:avLst/>
          </a:prstGeom>
          <a:noFill/>
        </p:spPr>
        <p:txBody>
          <a:bodyPr wrap="square" rtlCol="0">
            <a:spAutoFit/>
          </a:bodyPr>
          <a:lstStyle/>
          <a:p>
            <a:pPr algn="ctr"/>
            <a:r>
              <a:rPr lang="en-GB" dirty="0" smtClean="0"/>
              <a:t>Write this out and answer into your workbooks, or print the resource.</a:t>
            </a:r>
            <a:endParaRPr lang="en-GB" dirty="0"/>
          </a:p>
        </p:txBody>
      </p:sp>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461768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4888523" cy="6808181"/>
          </a:xfrm>
          <a:prstGeom prst="rect">
            <a:avLst/>
          </a:prstGeom>
        </p:spPr>
      </p:pic>
      <p:sp>
        <p:nvSpPr>
          <p:cNvPr id="3" name="TextBox 2">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L5</a:t>
            </a: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163592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FC4D24AE-B82D-49D5-AA97-650C39607F57}" vid="{2556A2E1-8D37-4DB8-A0B9-DC45615DA9AB}"/>
    </a:ext>
  </a:extLst>
</a:theme>
</file>

<file path=ppt/theme/theme3.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2452</Words>
  <Application>Microsoft Office PowerPoint</Application>
  <PresentationFormat>Widescreen</PresentationFormat>
  <Paragraphs>244</Paragraphs>
  <Slides>32</Slides>
  <Notes>7</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32</vt:i4>
      </vt:variant>
    </vt:vector>
  </HeadingPairs>
  <TitlesOfParts>
    <vt:vector size="49" baseType="lpstr">
      <vt:lpstr>SimSun</vt:lpstr>
      <vt:lpstr>Arial</vt:lpstr>
      <vt:lpstr>Bahnschrift Condensed</vt:lpstr>
      <vt:lpstr>Calibri</vt:lpstr>
      <vt:lpstr>Calibri Light</vt:lpstr>
      <vt:lpstr>Comic Sans MS</vt:lpstr>
      <vt:lpstr>Kalam Bold</vt:lpstr>
      <vt:lpstr>Linux Libertine</vt:lpstr>
      <vt:lpstr>Sassoon Infant Rg</vt:lpstr>
      <vt:lpstr>Tuffy</vt:lpstr>
      <vt:lpstr>Tuffy-TTF</vt:lpstr>
      <vt:lpstr>Twinkl</vt:lpstr>
      <vt:lpstr>Twinkl SemiBold</vt:lpstr>
      <vt:lpstr>Wingdings</vt:lpstr>
      <vt:lpstr>Office Theme</vt:lpstr>
      <vt:lpstr>1_Office Theme</vt:lpstr>
      <vt:lpstr>2_Office Theme</vt:lpstr>
      <vt:lpstr>Road Trip, USA!</vt:lpstr>
      <vt:lpstr>Guide for parents/carers,</vt:lpstr>
      <vt:lpstr>Science – Electricity </vt:lpstr>
      <vt:lpstr>Have a look around the room you are in…</vt:lpstr>
      <vt:lpstr>What sort of electrical items might you pack in your suitcase for a road trip to the USA?</vt:lpstr>
      <vt:lpstr>Computing</vt:lpstr>
      <vt:lpstr>How We Communicate</vt:lpstr>
      <vt:lpstr>Some Ways We Communicate:</vt:lpstr>
      <vt:lpstr>Sending Mail</vt:lpstr>
      <vt:lpstr>Email</vt:lpstr>
      <vt:lpstr>Why Is Email a Good Thing?</vt:lpstr>
      <vt:lpstr>How to Send an Email</vt:lpstr>
      <vt:lpstr>How to Send an Email</vt:lpstr>
      <vt:lpstr>Opening Emails</vt:lpstr>
      <vt:lpstr>Opening Emails</vt:lpstr>
      <vt:lpstr>Opening Emails</vt:lpstr>
      <vt:lpstr>How to Send an Email</vt:lpstr>
      <vt:lpstr>How to Send an Email</vt:lpstr>
      <vt:lpstr>Emergency Email</vt:lpstr>
      <vt:lpstr>Literacy – writing an email</vt:lpstr>
      <vt:lpstr>Literacy – writing an email</vt:lpstr>
      <vt:lpstr>History – Timeline of American Icons</vt:lpstr>
      <vt:lpstr>History – Timeline of American Icons</vt:lpstr>
      <vt:lpstr>PowerPoint Presentation</vt:lpstr>
      <vt:lpstr>Who Is Ruby Bridges?</vt:lpstr>
      <vt:lpstr>School Segregation</vt:lpstr>
      <vt:lpstr>The First Day at School</vt:lpstr>
      <vt:lpstr>The First Year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 Trip, USA!</dc:title>
  <dc:creator>Rianne Foster</dc:creator>
  <cp:lastModifiedBy>Rianne Foster</cp:lastModifiedBy>
  <cp:revision>18</cp:revision>
  <dcterms:created xsi:type="dcterms:W3CDTF">2020-06-22T10:39:27Z</dcterms:created>
  <dcterms:modified xsi:type="dcterms:W3CDTF">2020-06-22T13:45:51Z</dcterms:modified>
</cp:coreProperties>
</file>