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6" r:id="rId3"/>
    <p:sldId id="258" r:id="rId4"/>
    <p:sldId id="260" r:id="rId5"/>
    <p:sldId id="261" r:id="rId6"/>
    <p:sldId id="262" r:id="rId7"/>
    <p:sldId id="263" r:id="rId8"/>
    <p:sldId id="257" r:id="rId9"/>
    <p:sldId id="267" r:id="rId10"/>
    <p:sldId id="268" r:id="rId11"/>
    <p:sldId id="272" r:id="rId12"/>
    <p:sldId id="271" r:id="rId13"/>
    <p:sldId id="274" r:id="rId14"/>
    <p:sldId id="269" r:id="rId15"/>
    <p:sldId id="275" r:id="rId16"/>
    <p:sldId id="270" r:id="rId17"/>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6" autoAdjust="0"/>
    <p:restoredTop sz="94425" autoAdjust="0"/>
  </p:normalViewPr>
  <p:slideViewPr>
    <p:cSldViewPr snapToGrid="0">
      <p:cViewPr varScale="1">
        <p:scale>
          <a:sx n="109" d="100"/>
          <a:sy n="109" d="100"/>
        </p:scale>
        <p:origin x="390"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670BC030-6108-497D-A89D-9D0FD376899E}" type="datetimeFigureOut">
              <a:rPr lang="en-GB" smtClean="0"/>
              <a:t>03/04/2025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4CE980E9-3185-42F8-8FBD-27763A01D1E7}" type="slidenum">
              <a:rPr lang="en-GB" smtClean="0"/>
              <a:t>‹#›</a:t>
            </a:fld>
            <a:endParaRPr lang="en-GB"/>
          </a:p>
        </p:txBody>
      </p:sp>
    </p:spTree>
    <p:extLst>
      <p:ext uri="{BB962C8B-B14F-4D97-AF65-F5344CB8AC3E}">
        <p14:creationId xmlns:p14="http://schemas.microsoft.com/office/powerpoint/2010/main" val="2693488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E980E9-3185-42F8-8FBD-27763A01D1E7}" type="slidenum">
              <a:rPr lang="en-GB" smtClean="0"/>
              <a:t>3</a:t>
            </a:fld>
            <a:endParaRPr lang="en-GB"/>
          </a:p>
        </p:txBody>
      </p:sp>
    </p:spTree>
    <p:extLst>
      <p:ext uri="{BB962C8B-B14F-4D97-AF65-F5344CB8AC3E}">
        <p14:creationId xmlns:p14="http://schemas.microsoft.com/office/powerpoint/2010/main" val="2865882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E980E9-3185-42F8-8FBD-27763A01D1E7}" type="slidenum">
              <a:rPr lang="en-GB" smtClean="0"/>
              <a:t>4</a:t>
            </a:fld>
            <a:endParaRPr lang="en-GB"/>
          </a:p>
        </p:txBody>
      </p:sp>
    </p:spTree>
    <p:extLst>
      <p:ext uri="{BB962C8B-B14F-4D97-AF65-F5344CB8AC3E}">
        <p14:creationId xmlns:p14="http://schemas.microsoft.com/office/powerpoint/2010/main" val="132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E980E9-3185-42F8-8FBD-27763A01D1E7}" type="slidenum">
              <a:rPr lang="en-GB" smtClean="0"/>
              <a:t>6</a:t>
            </a:fld>
            <a:endParaRPr lang="en-GB"/>
          </a:p>
        </p:txBody>
      </p:sp>
    </p:spTree>
    <p:extLst>
      <p:ext uri="{BB962C8B-B14F-4D97-AF65-F5344CB8AC3E}">
        <p14:creationId xmlns:p14="http://schemas.microsoft.com/office/powerpoint/2010/main" val="4061247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E980E9-3185-42F8-8FBD-27763A01D1E7}" type="slidenum">
              <a:rPr lang="en-GB" smtClean="0"/>
              <a:t>8</a:t>
            </a:fld>
            <a:endParaRPr lang="en-GB"/>
          </a:p>
        </p:txBody>
      </p:sp>
    </p:spTree>
    <p:extLst>
      <p:ext uri="{BB962C8B-B14F-4D97-AF65-F5344CB8AC3E}">
        <p14:creationId xmlns:p14="http://schemas.microsoft.com/office/powerpoint/2010/main" val="549806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E980E9-3185-42F8-8FBD-27763A01D1E7}" type="slidenum">
              <a:rPr lang="en-GB" smtClean="0"/>
              <a:t>12</a:t>
            </a:fld>
            <a:endParaRPr lang="en-GB"/>
          </a:p>
        </p:txBody>
      </p:sp>
    </p:spTree>
    <p:extLst>
      <p:ext uri="{BB962C8B-B14F-4D97-AF65-F5344CB8AC3E}">
        <p14:creationId xmlns:p14="http://schemas.microsoft.com/office/powerpoint/2010/main" val="825786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E980E9-3185-42F8-8FBD-27763A01D1E7}" type="slidenum">
              <a:rPr lang="en-GB" smtClean="0"/>
              <a:t>13</a:t>
            </a:fld>
            <a:endParaRPr lang="en-GB"/>
          </a:p>
        </p:txBody>
      </p:sp>
    </p:spTree>
    <p:extLst>
      <p:ext uri="{BB962C8B-B14F-4D97-AF65-F5344CB8AC3E}">
        <p14:creationId xmlns:p14="http://schemas.microsoft.com/office/powerpoint/2010/main" val="459727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E980E9-3185-42F8-8FBD-27763A01D1E7}" type="slidenum">
              <a:rPr lang="en-GB" smtClean="0"/>
              <a:t>15</a:t>
            </a:fld>
            <a:endParaRPr lang="en-GB"/>
          </a:p>
        </p:txBody>
      </p:sp>
    </p:spTree>
    <p:extLst>
      <p:ext uri="{BB962C8B-B14F-4D97-AF65-F5344CB8AC3E}">
        <p14:creationId xmlns:p14="http://schemas.microsoft.com/office/powerpoint/2010/main" val="4086041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3CD12C7-B00D-48BC-8197-9577D0CD02E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887763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CD12C7-B00D-48BC-8197-9577D0CD02E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1396064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CD12C7-B00D-48BC-8197-9577D0CD02E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1479485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3CD12C7-B00D-48BC-8197-9577D0CD02E1}" type="datetimeFigureOut">
              <a:rPr lang="en-GB" smtClean="0"/>
              <a:t>03/04/2025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2943107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3CD12C7-B00D-48BC-8197-9577D0CD02E1}" type="datetimeFigureOut">
              <a:rPr lang="en-GB" smtClean="0"/>
              <a:t>03/04/2025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2899393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3CD12C7-B00D-48BC-8197-9577D0CD02E1}" type="datetimeFigureOut">
              <a:rPr lang="en-GB" smtClean="0"/>
              <a:t>03/04/2025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2714299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CD12C7-B00D-48BC-8197-9577D0CD02E1}" type="datetimeFigureOut">
              <a:rPr lang="en-GB" smtClean="0"/>
              <a:t>03/04/2025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1064608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CD12C7-B00D-48BC-8197-9577D0CD02E1}" type="datetimeFigureOut">
              <a:rPr lang="en-GB" smtClean="0"/>
              <a:t>03/04/2025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3699432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CD12C7-B00D-48BC-8197-9577D0CD02E1}" type="datetimeFigureOut">
              <a:rPr lang="en-GB" smtClean="0"/>
              <a:t>03/04/2025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4232353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CD12C7-B00D-48BC-8197-9577D0CD02E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4049441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CD12C7-B00D-48BC-8197-9577D0CD02E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61BED7-333B-4B8E-820E-65C4B9CD0E71}" type="slidenum">
              <a:rPr lang="en-GB" smtClean="0"/>
              <a:t>‹#›</a:t>
            </a:fld>
            <a:endParaRPr lang="en-GB"/>
          </a:p>
        </p:txBody>
      </p:sp>
    </p:spTree>
    <p:extLst>
      <p:ext uri="{BB962C8B-B14F-4D97-AF65-F5344CB8AC3E}">
        <p14:creationId xmlns:p14="http://schemas.microsoft.com/office/powerpoint/2010/main" val="1588730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D12C7-B00D-48BC-8197-9577D0CD02E1}" type="datetimeFigureOut">
              <a:rPr lang="en-GB" smtClean="0"/>
              <a:t>03/04/2025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61BED7-333B-4B8E-820E-65C4B9CD0E71}" type="slidenum">
              <a:rPr lang="en-GB" smtClean="0"/>
              <a:t>‹#›</a:t>
            </a:fld>
            <a:endParaRPr lang="en-GB"/>
          </a:p>
        </p:txBody>
      </p:sp>
    </p:spTree>
    <p:extLst>
      <p:ext uri="{BB962C8B-B14F-4D97-AF65-F5344CB8AC3E}">
        <p14:creationId xmlns:p14="http://schemas.microsoft.com/office/powerpoint/2010/main" val="4179811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s>
</file>

<file path=ppt/slides/_rels/slide6.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png"/><Relationship Id="rId7" Type="http://schemas.openxmlformats.org/officeDocument/2006/relationships/image" Target="../media/image3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33.jpeg"/><Relationship Id="rId9" Type="http://schemas.openxmlformats.org/officeDocument/2006/relationships/image" Target="../media/image38.jpeg"/></Relationships>
</file>

<file path=ppt/slides/_rels/slide7.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 Id="rId9" Type="http://schemas.openxmlformats.org/officeDocument/2006/relationships/image" Target="../media/image46.jpeg"/></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emf"/></Relationships>
</file>

<file path=ppt/slides/_rels/slide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1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1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2648" y="406400"/>
            <a:ext cx="11673190" cy="6159770"/>
          </a:xfrm>
          <a:prstGeom prst="rect">
            <a:avLst/>
          </a:prstGeom>
          <a:gradFill>
            <a:gsLst>
              <a:gs pos="0">
                <a:schemeClr val="accent1">
                  <a:lumMod val="5000"/>
                  <a:lumOff val="95000"/>
                </a:schemeClr>
              </a:gs>
              <a:gs pos="74000">
                <a:schemeClr val="accent5">
                  <a:lumMod val="20000"/>
                  <a:lumOff val="80000"/>
                </a:schemeClr>
              </a:gs>
              <a:gs pos="83000">
                <a:schemeClr val="accent5">
                  <a:lumMod val="60000"/>
                  <a:lumOff val="40000"/>
                </a:schemeClr>
              </a:gs>
              <a:gs pos="100000">
                <a:schemeClr val="accent5">
                  <a:lumMod val="50000"/>
                </a:schemeClr>
              </a:gs>
            </a:gsLst>
            <a:lin ang="5400000" scaled="1"/>
          </a:gradFill>
          <a:ln w="38100">
            <a:solidFill>
              <a:srgbClr val="0070C0"/>
            </a:solidFill>
          </a:ln>
        </p:spPr>
        <p:txBody>
          <a:bodyPr wrap="square" rtlCol="0">
            <a:spAutoFit/>
          </a:bodyPr>
          <a:lstStyle/>
          <a:p>
            <a:endParaRPr lang="en-GB" dirty="0"/>
          </a:p>
        </p:txBody>
      </p:sp>
      <p:sp>
        <p:nvSpPr>
          <p:cNvPr id="4" name="Rectangle 3"/>
          <p:cNvSpPr/>
          <p:nvPr/>
        </p:nvSpPr>
        <p:spPr>
          <a:xfrm>
            <a:off x="4962941" y="898636"/>
            <a:ext cx="6471137" cy="5078313"/>
          </a:xfrm>
          <a:prstGeom prst="rect">
            <a:avLst/>
          </a:prstGeom>
          <a:noFill/>
        </p:spPr>
        <p:txBody>
          <a:bodyPr wrap="square" lIns="91440" tIns="45720" rIns="91440" bIns="45720">
            <a:spAutoFit/>
          </a:bodyPr>
          <a:lstStyle/>
          <a:p>
            <a:pPr algn="ctr"/>
            <a:r>
              <a:rPr lang="en-US" sz="7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Year 6 PGL </a:t>
            </a:r>
          </a:p>
          <a:p>
            <a:pPr algn="ctr"/>
            <a:r>
              <a:rPr lang="en-US" sz="7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Presentation</a:t>
            </a: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23rd May – 26th May</a:t>
            </a: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2025</a:t>
            </a:r>
          </a:p>
          <a:p>
            <a:pPr algn="ctr"/>
            <a:endParaRPr lang="en-US" sz="7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3074" name="Picture 2" descr="https://www.englandnetball.co.uk/app/uploads/2016/01/PGL-Logo-320x190.png"/>
          <p:cNvPicPr>
            <a:picLocks noChangeAspect="1" noChangeArrowheads="1"/>
          </p:cNvPicPr>
          <p:nvPr/>
        </p:nvPicPr>
        <p:blipFill rotWithShape="1">
          <a:blip r:embed="rId2">
            <a:extLst>
              <a:ext uri="{28A0092B-C50C-407E-A947-70E740481C1C}">
                <a14:useLocalDpi xmlns:a14="http://schemas.microsoft.com/office/drawing/2010/main" val="0"/>
              </a:ext>
            </a:extLst>
          </a:blip>
          <a:srcRect l="8049" t="10473" r="6973" b="9626"/>
          <a:stretch/>
        </p:blipFill>
        <p:spPr bwMode="auto">
          <a:xfrm>
            <a:off x="905435" y="1093695"/>
            <a:ext cx="2653553" cy="1488140"/>
          </a:xfrm>
          <a:prstGeom prst="ellipse">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050" y="3437793"/>
            <a:ext cx="4152274" cy="2768182"/>
          </a:xfrm>
          <a:prstGeom prst="rect">
            <a:avLst/>
          </a:prstGeom>
        </p:spPr>
      </p:pic>
    </p:spTree>
    <p:extLst>
      <p:ext uri="{BB962C8B-B14F-4D97-AF65-F5344CB8AC3E}">
        <p14:creationId xmlns:p14="http://schemas.microsoft.com/office/powerpoint/2010/main" val="1903240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3BEE33-971F-4EF4-9F93-D474C73E38DC}"/>
              </a:ext>
            </a:extLst>
          </p:cNvPr>
          <p:cNvPicPr>
            <a:picLocks noChangeAspect="1"/>
          </p:cNvPicPr>
          <p:nvPr/>
        </p:nvPicPr>
        <p:blipFill>
          <a:blip r:embed="rId2"/>
          <a:stretch>
            <a:fillRect/>
          </a:stretch>
        </p:blipFill>
        <p:spPr>
          <a:xfrm>
            <a:off x="240284" y="170329"/>
            <a:ext cx="11711431" cy="6490447"/>
          </a:xfrm>
          <a:prstGeom prst="rect">
            <a:avLst/>
          </a:prstGeom>
        </p:spPr>
      </p:pic>
      <p:pic>
        <p:nvPicPr>
          <p:cNvPr id="2050" name="Picture 2" descr="http://www.pgl.co.uk/Files/Files/Adventure%20Holidays/Centres/Marchants%20Hill/Gallery%20Images%20(1600x900)/AH-G-Centre-MH-aeri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75" y="292100"/>
            <a:ext cx="6705601" cy="37719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www.pgl.co.uk/Files/Files/Adventure%20Holidays/Centres/Marchants%20Hill/Gallery%20Images%20(1600x900)/AH-G-Marchants-Hill-Accommoda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9260" y="2362201"/>
            <a:ext cx="7473242" cy="42036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17189" y="4613870"/>
            <a:ext cx="2197974"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Setting</a:t>
            </a:r>
          </a:p>
        </p:txBody>
      </p:sp>
      <p:sp>
        <p:nvSpPr>
          <p:cNvPr id="6" name="Rectangle 5"/>
          <p:cNvSpPr/>
          <p:nvPr/>
        </p:nvSpPr>
        <p:spPr>
          <a:xfrm>
            <a:off x="7038976" y="859135"/>
            <a:ext cx="5069773" cy="923330"/>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Accommodation</a:t>
            </a:r>
          </a:p>
        </p:txBody>
      </p:sp>
    </p:spTree>
    <p:extLst>
      <p:ext uri="{BB962C8B-B14F-4D97-AF65-F5344CB8AC3E}">
        <p14:creationId xmlns:p14="http://schemas.microsoft.com/office/powerpoint/2010/main" val="2855081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5F11BB-F988-496A-ADE5-50A09C6E4732}"/>
              </a:ext>
            </a:extLst>
          </p:cNvPr>
          <p:cNvPicPr>
            <a:picLocks noChangeAspect="1"/>
          </p:cNvPicPr>
          <p:nvPr/>
        </p:nvPicPr>
        <p:blipFill>
          <a:blip r:embed="rId3"/>
          <a:stretch>
            <a:fillRect/>
          </a:stretch>
        </p:blipFill>
        <p:spPr>
          <a:xfrm>
            <a:off x="191728" y="241788"/>
            <a:ext cx="11759988" cy="6374424"/>
          </a:xfrm>
          <a:prstGeom prst="rect">
            <a:avLst/>
          </a:prstGeom>
        </p:spPr>
      </p:pic>
      <p:sp>
        <p:nvSpPr>
          <p:cNvPr id="5" name="Rectangle 4"/>
          <p:cNvSpPr/>
          <p:nvPr/>
        </p:nvSpPr>
        <p:spPr>
          <a:xfrm>
            <a:off x="1806721" y="110372"/>
            <a:ext cx="3607078"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Giant Swing</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p:cNvSpPr/>
          <p:nvPr/>
        </p:nvSpPr>
        <p:spPr>
          <a:xfrm>
            <a:off x="7679930" y="3692361"/>
            <a:ext cx="3871060"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Raft Building</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32193" t="48590" r="21994"/>
          <a:stretch/>
        </p:blipFill>
        <p:spPr>
          <a:xfrm>
            <a:off x="3506826" y="1008313"/>
            <a:ext cx="2936631" cy="2196994"/>
          </a:xfrm>
          <a:prstGeom prst="rect">
            <a:avLst/>
          </a:prstGeom>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4463" t="55128" r="17036"/>
          <a:stretch/>
        </p:blipFill>
        <p:spPr>
          <a:xfrm>
            <a:off x="289782" y="4040051"/>
            <a:ext cx="3562000" cy="2196994"/>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25954" t="11923" r="20968"/>
          <a:stretch/>
        </p:blipFill>
        <p:spPr>
          <a:xfrm>
            <a:off x="3949836" y="3373018"/>
            <a:ext cx="2700080" cy="2987045"/>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382751" y="5158153"/>
            <a:ext cx="1749671" cy="1166447"/>
          </a:xfrm>
          <a:prstGeom prst="rect">
            <a:avLst/>
          </a:prstGeom>
        </p:spPr>
      </p:pic>
      <p:pic>
        <p:nvPicPr>
          <p:cNvPr id="15" name="Picture 14"/>
          <p:cNvPicPr>
            <a:picLocks noChangeAspect="1"/>
          </p:cNvPicPr>
          <p:nvPr/>
        </p:nvPicPr>
        <p:blipFill rotWithShape="1">
          <a:blip r:embed="rId8" cstate="print">
            <a:extLst>
              <a:ext uri="{28A0092B-C50C-407E-A947-70E740481C1C}">
                <a14:useLocalDpi xmlns:a14="http://schemas.microsoft.com/office/drawing/2010/main" val="0"/>
              </a:ext>
            </a:extLst>
          </a:blip>
          <a:srcRect l="1766" r="44045" b="13846"/>
          <a:stretch/>
        </p:blipFill>
        <p:spPr>
          <a:xfrm>
            <a:off x="417911" y="1001016"/>
            <a:ext cx="2743200" cy="2907619"/>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33355" y="291023"/>
            <a:ext cx="2746421" cy="1830947"/>
          </a:xfrm>
          <a:prstGeom prst="rect">
            <a:avLst/>
          </a:prstGeom>
        </p:spPr>
      </p:pic>
      <p:pic>
        <p:nvPicPr>
          <p:cNvPr id="17" name="Picture 16"/>
          <p:cNvPicPr>
            <a:picLocks noChangeAspect="1"/>
          </p:cNvPicPr>
          <p:nvPr/>
        </p:nvPicPr>
        <p:blipFill rotWithShape="1">
          <a:blip r:embed="rId10" cstate="print">
            <a:extLst>
              <a:ext uri="{28A0092B-C50C-407E-A947-70E740481C1C}">
                <a14:useLocalDpi xmlns:a14="http://schemas.microsoft.com/office/drawing/2010/main" val="0"/>
              </a:ext>
            </a:extLst>
          </a:blip>
          <a:srcRect t="32564" r="4644"/>
          <a:stretch/>
        </p:blipFill>
        <p:spPr>
          <a:xfrm>
            <a:off x="7393603" y="4521147"/>
            <a:ext cx="4443715" cy="2095065"/>
          </a:xfrm>
          <a:prstGeom prst="rect">
            <a:avLst/>
          </a:prstGeom>
        </p:spPr>
      </p:pic>
      <p:pic>
        <p:nvPicPr>
          <p:cNvPr id="18" name="Picture 17"/>
          <p:cNvPicPr>
            <a:picLocks noChangeAspect="1"/>
          </p:cNvPicPr>
          <p:nvPr/>
        </p:nvPicPr>
        <p:blipFill rotWithShape="1">
          <a:blip r:embed="rId11" cstate="print">
            <a:extLst>
              <a:ext uri="{28A0092B-C50C-407E-A947-70E740481C1C}">
                <a14:useLocalDpi xmlns:a14="http://schemas.microsoft.com/office/drawing/2010/main" val="0"/>
              </a:ext>
            </a:extLst>
          </a:blip>
          <a:srcRect t="20033" r="4145"/>
          <a:stretch/>
        </p:blipFill>
        <p:spPr>
          <a:xfrm>
            <a:off x="8280447" y="1632660"/>
            <a:ext cx="3356409" cy="1866710"/>
          </a:xfrm>
          <a:prstGeom prst="rect">
            <a:avLst/>
          </a:prstGeom>
        </p:spPr>
      </p:pic>
      <p:pic>
        <p:nvPicPr>
          <p:cNvPr id="19" name="Picture 18"/>
          <p:cNvPicPr>
            <a:picLocks noChangeAspect="1"/>
          </p:cNvPicPr>
          <p:nvPr/>
        </p:nvPicPr>
        <p:blipFill rotWithShape="1">
          <a:blip r:embed="rId12" cstate="print">
            <a:extLst>
              <a:ext uri="{28A0092B-C50C-407E-A947-70E740481C1C}">
                <a14:useLocalDpi xmlns:a14="http://schemas.microsoft.com/office/drawing/2010/main" val="0"/>
              </a:ext>
            </a:extLst>
          </a:blip>
          <a:srcRect l="22194" t="17180" r="13362"/>
          <a:stretch/>
        </p:blipFill>
        <p:spPr>
          <a:xfrm>
            <a:off x="6717338" y="2388778"/>
            <a:ext cx="1736023" cy="1487362"/>
          </a:xfrm>
          <a:prstGeom prst="rect">
            <a:avLst/>
          </a:prstGeom>
        </p:spPr>
      </p:pic>
      <p:pic>
        <p:nvPicPr>
          <p:cNvPr id="20" name="Picture 19"/>
          <p:cNvPicPr>
            <a:picLocks noChangeAspect="1"/>
          </p:cNvPicPr>
          <p:nvPr/>
        </p:nvPicPr>
        <p:blipFill rotWithShape="1">
          <a:blip r:embed="rId13" cstate="print">
            <a:extLst>
              <a:ext uri="{28A0092B-C50C-407E-A947-70E740481C1C}">
                <a14:useLocalDpi xmlns:a14="http://schemas.microsoft.com/office/drawing/2010/main" val="0"/>
              </a:ext>
            </a:extLst>
          </a:blip>
          <a:srcRect l="20314" t="12308" r="8320"/>
          <a:stretch/>
        </p:blipFill>
        <p:spPr>
          <a:xfrm>
            <a:off x="9544734" y="301252"/>
            <a:ext cx="1514634" cy="1240730"/>
          </a:xfrm>
          <a:prstGeom prst="rect">
            <a:avLst/>
          </a:prstGeom>
        </p:spPr>
      </p:pic>
    </p:spTree>
    <p:extLst>
      <p:ext uri="{BB962C8B-B14F-4D97-AF65-F5344CB8AC3E}">
        <p14:creationId xmlns:p14="http://schemas.microsoft.com/office/powerpoint/2010/main" val="3072585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13AF68-8C9E-46DC-B8CD-DC6BD6E5FC7A}"/>
              </a:ext>
            </a:extLst>
          </p:cNvPr>
          <p:cNvPicPr>
            <a:picLocks noChangeAspect="1"/>
          </p:cNvPicPr>
          <p:nvPr/>
        </p:nvPicPr>
        <p:blipFill>
          <a:blip r:embed="rId3"/>
          <a:stretch>
            <a:fillRect/>
          </a:stretch>
        </p:blipFill>
        <p:spPr>
          <a:xfrm>
            <a:off x="240284" y="186635"/>
            <a:ext cx="11711431" cy="6391965"/>
          </a:xfrm>
          <a:prstGeom prst="rect">
            <a:avLst/>
          </a:prstGeom>
        </p:spPr>
      </p:pic>
      <p:sp>
        <p:nvSpPr>
          <p:cNvPr id="4" name="Rectangle 3"/>
          <p:cNvSpPr/>
          <p:nvPr/>
        </p:nvSpPr>
        <p:spPr>
          <a:xfrm>
            <a:off x="2039001" y="186635"/>
            <a:ext cx="4505897" cy="769441"/>
          </a:xfrm>
          <a:prstGeom prst="rect">
            <a:avLst/>
          </a:prstGeom>
          <a:noFill/>
        </p:spPr>
        <p:txBody>
          <a:bodyPr wrap="square" lIns="91440" tIns="45720" rIns="91440" bIns="45720">
            <a:spAutoFit/>
          </a:bodyPr>
          <a:lstStyle/>
          <a:p>
            <a:pPr algn="ctr"/>
            <a:r>
              <a:rPr lang="en-US"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Challenge Course</a:t>
            </a:r>
            <a:endParaRPr lang="en-US" sz="4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7038" y="957542"/>
            <a:ext cx="3829050" cy="255270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9069" b="10188"/>
          <a:stretch/>
        </p:blipFill>
        <p:spPr>
          <a:xfrm>
            <a:off x="484094" y="3935085"/>
            <a:ext cx="3605655" cy="2374179"/>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l="29702" t="13890" r="25032" b="9073"/>
          <a:stretch/>
        </p:blipFill>
        <p:spPr>
          <a:xfrm>
            <a:off x="2831122" y="2798807"/>
            <a:ext cx="2092570" cy="2374178"/>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23833" y="3109724"/>
            <a:ext cx="3327890" cy="2218594"/>
          </a:xfrm>
          <a:prstGeom prst="rect">
            <a:avLst/>
          </a:prstGeom>
        </p:spPr>
      </p:pic>
      <p:sp>
        <p:nvSpPr>
          <p:cNvPr id="12" name="Rectangle 11"/>
          <p:cNvSpPr/>
          <p:nvPr/>
        </p:nvSpPr>
        <p:spPr>
          <a:xfrm>
            <a:off x="7016079" y="5635652"/>
            <a:ext cx="4138312"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Climbing Wall</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4827707" y="1586915"/>
            <a:ext cx="2890472" cy="1926981"/>
          </a:xfrm>
          <a:prstGeom prst="rect">
            <a:avLst/>
          </a:prstGeom>
        </p:spPr>
      </p:pic>
      <p:pic>
        <p:nvPicPr>
          <p:cNvPr id="14" name="Picture 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10121298" y="3851219"/>
            <a:ext cx="2066187" cy="1377458"/>
          </a:xfrm>
          <a:prstGeom prst="rect">
            <a:avLst/>
          </a:prstGeom>
        </p:spPr>
      </p:pic>
      <p:pic>
        <p:nvPicPr>
          <p:cNvPr id="16" name="Picture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764602" y="450284"/>
            <a:ext cx="3522785" cy="2348523"/>
          </a:xfrm>
          <a:prstGeom prst="rect">
            <a:avLst/>
          </a:prstGeom>
        </p:spPr>
      </p:pic>
      <p:pic>
        <p:nvPicPr>
          <p:cNvPr id="17" name="Picture 16"/>
          <p:cNvPicPr>
            <a:picLocks noChangeAspect="1"/>
          </p:cNvPicPr>
          <p:nvPr/>
        </p:nvPicPr>
        <p:blipFill rotWithShape="1">
          <a:blip r:embed="rId11" cstate="print">
            <a:extLst>
              <a:ext uri="{28A0092B-C50C-407E-A947-70E740481C1C}">
                <a14:useLocalDpi xmlns:a14="http://schemas.microsoft.com/office/drawing/2010/main" val="0"/>
              </a:ext>
            </a:extLst>
          </a:blip>
          <a:srcRect l="26923" t="16794" r="36026" b="23589"/>
          <a:stretch/>
        </p:blipFill>
        <p:spPr>
          <a:xfrm rot="5400000">
            <a:off x="4915869" y="4467719"/>
            <a:ext cx="1988049" cy="2132508"/>
          </a:xfrm>
          <a:prstGeom prst="rect">
            <a:avLst/>
          </a:prstGeom>
        </p:spPr>
      </p:pic>
    </p:spTree>
    <p:extLst>
      <p:ext uri="{BB962C8B-B14F-4D97-AF65-F5344CB8AC3E}">
        <p14:creationId xmlns:p14="http://schemas.microsoft.com/office/powerpoint/2010/main" val="1347076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4CC4F99-B13A-46E9-A042-A65642B986E7}"/>
              </a:ext>
            </a:extLst>
          </p:cNvPr>
          <p:cNvPicPr>
            <a:picLocks noChangeAspect="1"/>
          </p:cNvPicPr>
          <p:nvPr/>
        </p:nvPicPr>
        <p:blipFill>
          <a:blip r:embed="rId2"/>
          <a:stretch>
            <a:fillRect/>
          </a:stretch>
        </p:blipFill>
        <p:spPr>
          <a:xfrm>
            <a:off x="240284" y="194521"/>
            <a:ext cx="11711431" cy="6468958"/>
          </a:xfrm>
          <a:prstGeom prst="rect">
            <a:avLst/>
          </a:prstGeom>
        </p:spPr>
      </p:pic>
      <p:sp>
        <p:nvSpPr>
          <p:cNvPr id="4" name="Rectangle 3"/>
          <p:cNvSpPr/>
          <p:nvPr/>
        </p:nvSpPr>
        <p:spPr>
          <a:xfrm>
            <a:off x="1454533" y="194521"/>
            <a:ext cx="2800574" cy="1754326"/>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Abseiling</a:t>
            </a: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2" name="Rectangle 1"/>
          <p:cNvSpPr/>
          <p:nvPr/>
        </p:nvSpPr>
        <p:spPr>
          <a:xfrm>
            <a:off x="6003635" y="2967335"/>
            <a:ext cx="184730" cy="923330"/>
          </a:xfrm>
          <a:prstGeom prst="rect">
            <a:avLst/>
          </a:prstGeom>
          <a:noFill/>
        </p:spPr>
        <p:txBody>
          <a:bodyPr wrap="none" lIns="91440" tIns="45720" rIns="91440" bIns="45720">
            <a:spAutoFit/>
          </a:bodyPr>
          <a:lstStyle/>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3" name="Rectangle 2"/>
          <p:cNvSpPr/>
          <p:nvPr/>
        </p:nvSpPr>
        <p:spPr>
          <a:xfrm>
            <a:off x="9205562" y="5124271"/>
            <a:ext cx="1757212" cy="1200329"/>
          </a:xfrm>
          <a:prstGeom prst="rect">
            <a:avLst/>
          </a:prstGeom>
        </p:spPr>
        <p:txBody>
          <a:bodyPr wrap="none">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Rifles</a:t>
            </a:r>
          </a:p>
          <a:p>
            <a:pPr algn="ctr"/>
            <a:endParaRPr lang="en-US"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19373" r="28063"/>
          <a:stretch/>
        </p:blipFill>
        <p:spPr>
          <a:xfrm>
            <a:off x="500533" y="1310054"/>
            <a:ext cx="1670707" cy="2118946"/>
          </a:xfrm>
          <a:prstGeom prst="rect">
            <a:avLst/>
          </a:prstGeom>
        </p:spPr>
      </p:pic>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13224" t="-131" r="26819" b="13202"/>
          <a:stretch/>
        </p:blipFill>
        <p:spPr>
          <a:xfrm>
            <a:off x="2770637" y="1146040"/>
            <a:ext cx="3461090" cy="3345385"/>
          </a:xfrm>
          <a:prstGeom prst="rect">
            <a:avLst/>
          </a:prstGeom>
        </p:spPr>
      </p:pic>
      <p:pic>
        <p:nvPicPr>
          <p:cNvPr id="12" name="Picture 11"/>
          <p:cNvPicPr>
            <a:picLocks noChangeAspect="1"/>
          </p:cNvPicPr>
          <p:nvPr/>
        </p:nvPicPr>
        <p:blipFill rotWithShape="1">
          <a:blip r:embed="rId5" cstate="print">
            <a:extLst>
              <a:ext uri="{28A0092B-C50C-407E-A947-70E740481C1C}">
                <a14:useLocalDpi xmlns:a14="http://schemas.microsoft.com/office/drawing/2010/main" val="0"/>
              </a:ext>
            </a:extLst>
          </a:blip>
          <a:srcRect l="15099" r="38063"/>
          <a:stretch/>
        </p:blipFill>
        <p:spPr>
          <a:xfrm>
            <a:off x="1454533" y="3244362"/>
            <a:ext cx="2268662" cy="3229118"/>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1159" t="35686" r="39020"/>
          <a:stretch/>
        </p:blipFill>
        <p:spPr>
          <a:xfrm>
            <a:off x="440483" y="4205410"/>
            <a:ext cx="1577485" cy="2268070"/>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84409" y="4766143"/>
            <a:ext cx="2561006" cy="1707337"/>
          </a:xfrm>
          <a:prstGeom prst="rect">
            <a:avLst/>
          </a:prstGeom>
        </p:spPr>
      </p:pic>
      <p:pic>
        <p:nvPicPr>
          <p:cNvPr id="17" name="Picture 16"/>
          <p:cNvPicPr>
            <a:picLocks noChangeAspect="1"/>
          </p:cNvPicPr>
          <p:nvPr/>
        </p:nvPicPr>
        <p:blipFill rotWithShape="1">
          <a:blip r:embed="rId8" cstate="print">
            <a:extLst>
              <a:ext uri="{28A0092B-C50C-407E-A947-70E740481C1C}">
                <a14:useLocalDpi xmlns:a14="http://schemas.microsoft.com/office/drawing/2010/main" val="0"/>
              </a:ext>
            </a:extLst>
          </a:blip>
          <a:srcRect l="20228" t="20513" r="20711"/>
          <a:stretch/>
        </p:blipFill>
        <p:spPr>
          <a:xfrm>
            <a:off x="5868588" y="458663"/>
            <a:ext cx="2795955" cy="2508672"/>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01403" y="2343151"/>
            <a:ext cx="3470031" cy="2313354"/>
          </a:xfrm>
          <a:prstGeom prst="rect">
            <a:avLst/>
          </a:prstGeom>
        </p:spPr>
      </p:pic>
      <p:pic>
        <p:nvPicPr>
          <p:cNvPr id="19" name="Picture 1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6245691" y="4061656"/>
            <a:ext cx="2976197" cy="1984131"/>
          </a:xfrm>
          <a:prstGeom prst="rect">
            <a:avLst/>
          </a:prstGeom>
        </p:spPr>
      </p:pic>
      <p:pic>
        <p:nvPicPr>
          <p:cNvPr id="20" name="Picture 19"/>
          <p:cNvPicPr>
            <a:picLocks noChangeAspect="1"/>
          </p:cNvPicPr>
          <p:nvPr/>
        </p:nvPicPr>
        <p:blipFill rotWithShape="1">
          <a:blip r:embed="rId11" cstate="print">
            <a:extLst>
              <a:ext uri="{28A0092B-C50C-407E-A947-70E740481C1C}">
                <a14:useLocalDpi xmlns:a14="http://schemas.microsoft.com/office/drawing/2010/main" val="0"/>
              </a:ext>
            </a:extLst>
          </a:blip>
          <a:srcRect t="25256" r="7294"/>
          <a:stretch/>
        </p:blipFill>
        <p:spPr>
          <a:xfrm>
            <a:off x="8793151" y="600505"/>
            <a:ext cx="2978283" cy="1600804"/>
          </a:xfrm>
          <a:prstGeom prst="rect">
            <a:avLst/>
          </a:prstGeom>
        </p:spPr>
      </p:pic>
    </p:spTree>
    <p:extLst>
      <p:ext uri="{BB962C8B-B14F-4D97-AF65-F5344CB8AC3E}">
        <p14:creationId xmlns:p14="http://schemas.microsoft.com/office/powerpoint/2010/main" val="3541610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DBBB23-C928-42F4-A238-B2B6D8482702}"/>
              </a:ext>
            </a:extLst>
          </p:cNvPr>
          <p:cNvPicPr>
            <a:picLocks noChangeAspect="1"/>
          </p:cNvPicPr>
          <p:nvPr/>
        </p:nvPicPr>
        <p:blipFill>
          <a:blip r:embed="rId3"/>
          <a:stretch>
            <a:fillRect/>
          </a:stretch>
        </p:blipFill>
        <p:spPr>
          <a:xfrm>
            <a:off x="240284" y="220212"/>
            <a:ext cx="11711431" cy="6417575"/>
          </a:xfrm>
          <a:prstGeom prst="rect">
            <a:avLst/>
          </a:prstGeom>
        </p:spPr>
      </p:pic>
      <p:sp>
        <p:nvSpPr>
          <p:cNvPr id="11" name="Rectangle 10"/>
          <p:cNvSpPr/>
          <p:nvPr/>
        </p:nvSpPr>
        <p:spPr>
          <a:xfrm>
            <a:off x="3576826" y="0"/>
            <a:ext cx="2600648"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Zip Wire</a:t>
            </a: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12371" r="10769"/>
          <a:stretch/>
        </p:blipFill>
        <p:spPr>
          <a:xfrm rot="5400000">
            <a:off x="186220" y="3581620"/>
            <a:ext cx="3653529" cy="2391942"/>
          </a:xfrm>
          <a:prstGeom prst="rect">
            <a:avLst/>
          </a:prstGeom>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29359" t="35449" r="17051"/>
          <a:stretch/>
        </p:blipFill>
        <p:spPr>
          <a:xfrm rot="5400000">
            <a:off x="8547080" y="3263563"/>
            <a:ext cx="3591041" cy="2883712"/>
          </a:xfrm>
          <a:prstGeom prst="rect">
            <a:avLst/>
          </a:prstGeom>
        </p:spPr>
      </p:pic>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l="25256" r="17436" b="29359"/>
          <a:stretch/>
        </p:blipFill>
        <p:spPr>
          <a:xfrm rot="5400000">
            <a:off x="3121325" y="1318963"/>
            <a:ext cx="3355133" cy="2757164"/>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5381934" y="3424257"/>
            <a:ext cx="3591039" cy="2394026"/>
          </a:xfrm>
          <a:prstGeom prst="rect">
            <a:avLst/>
          </a:prstGeom>
        </p:spPr>
      </p:pic>
      <p:pic>
        <p:nvPicPr>
          <p:cNvPr id="14" name="Picture 13"/>
          <p:cNvPicPr>
            <a:picLocks noChangeAspect="1"/>
          </p:cNvPicPr>
          <p:nvPr/>
        </p:nvPicPr>
        <p:blipFill rotWithShape="1">
          <a:blip r:embed="rId8" cstate="print">
            <a:extLst>
              <a:ext uri="{28A0092B-C50C-407E-A947-70E740481C1C}">
                <a14:useLocalDpi xmlns:a14="http://schemas.microsoft.com/office/drawing/2010/main" val="0"/>
              </a:ext>
            </a:extLst>
          </a:blip>
          <a:srcRect t="21795"/>
          <a:stretch/>
        </p:blipFill>
        <p:spPr>
          <a:xfrm>
            <a:off x="7029676" y="461665"/>
            <a:ext cx="4384431" cy="2285900"/>
          </a:xfrm>
          <a:prstGeom prst="rect">
            <a:avLst/>
          </a:prstGeom>
        </p:spPr>
      </p:pic>
      <p:pic>
        <p:nvPicPr>
          <p:cNvPr id="15" name="Picture 14"/>
          <p:cNvPicPr>
            <a:picLocks noChangeAspect="1"/>
          </p:cNvPicPr>
          <p:nvPr/>
        </p:nvPicPr>
        <p:blipFill rotWithShape="1">
          <a:blip r:embed="rId9" cstate="print">
            <a:extLst>
              <a:ext uri="{28A0092B-C50C-407E-A947-70E740481C1C}">
                <a14:useLocalDpi xmlns:a14="http://schemas.microsoft.com/office/drawing/2010/main" val="0"/>
              </a:ext>
            </a:extLst>
          </a:blip>
          <a:srcRect l="4360" t="32372" r="31539"/>
          <a:stretch/>
        </p:blipFill>
        <p:spPr>
          <a:xfrm rot="5400000">
            <a:off x="3489870" y="4425133"/>
            <a:ext cx="2321170" cy="1830443"/>
          </a:xfrm>
          <a:prstGeom prst="rect">
            <a:avLst/>
          </a:prstGeom>
        </p:spPr>
      </p:pic>
      <p:pic>
        <p:nvPicPr>
          <p:cNvPr id="17" name="Picture 16"/>
          <p:cNvPicPr>
            <a:picLocks noChangeAspect="1"/>
          </p:cNvPicPr>
          <p:nvPr/>
        </p:nvPicPr>
        <p:blipFill rotWithShape="1">
          <a:blip r:embed="rId10" cstate="print">
            <a:extLst>
              <a:ext uri="{28A0092B-C50C-407E-A947-70E740481C1C}">
                <a14:useLocalDpi xmlns:a14="http://schemas.microsoft.com/office/drawing/2010/main" val="0"/>
              </a:ext>
            </a:extLst>
          </a:blip>
          <a:srcRect l="13647" r="24302" b="12436"/>
          <a:stretch/>
        </p:blipFill>
        <p:spPr>
          <a:xfrm>
            <a:off x="443350" y="220212"/>
            <a:ext cx="2769577" cy="2605538"/>
          </a:xfrm>
          <a:prstGeom prst="rect">
            <a:avLst/>
          </a:prstGeom>
        </p:spPr>
      </p:pic>
    </p:spTree>
    <p:extLst>
      <p:ext uri="{BB962C8B-B14F-4D97-AF65-F5344CB8AC3E}">
        <p14:creationId xmlns:p14="http://schemas.microsoft.com/office/powerpoint/2010/main" val="1670275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3FB264-C9A6-4256-B0EE-0EA58FD5ACCC}"/>
              </a:ext>
            </a:extLst>
          </p:cNvPr>
          <p:cNvPicPr>
            <a:picLocks noChangeAspect="1"/>
          </p:cNvPicPr>
          <p:nvPr/>
        </p:nvPicPr>
        <p:blipFill>
          <a:blip r:embed="rId2"/>
          <a:stretch>
            <a:fillRect/>
          </a:stretch>
        </p:blipFill>
        <p:spPr>
          <a:xfrm>
            <a:off x="240284" y="162911"/>
            <a:ext cx="11711431" cy="6363125"/>
          </a:xfrm>
          <a:prstGeom prst="rect">
            <a:avLst/>
          </a:prstGeom>
        </p:spPr>
      </p:pic>
      <p:sp>
        <p:nvSpPr>
          <p:cNvPr id="4" name="Rectangle 3"/>
          <p:cNvSpPr/>
          <p:nvPr/>
        </p:nvSpPr>
        <p:spPr>
          <a:xfrm>
            <a:off x="1972408" y="162911"/>
            <a:ext cx="7012432"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Evening Entertainments</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28846" r="16353"/>
          <a:stretch/>
        </p:blipFill>
        <p:spPr>
          <a:xfrm>
            <a:off x="424962" y="1086241"/>
            <a:ext cx="3619500" cy="2052612"/>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42364" t="24744"/>
          <a:stretch/>
        </p:blipFill>
        <p:spPr>
          <a:xfrm>
            <a:off x="2839916" y="2269532"/>
            <a:ext cx="2927838" cy="2548652"/>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20142" t="24616" r="22849"/>
          <a:stretch/>
        </p:blipFill>
        <p:spPr>
          <a:xfrm>
            <a:off x="424962" y="3646091"/>
            <a:ext cx="3094892" cy="2728331"/>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65177" y="1104137"/>
            <a:ext cx="3812931" cy="2541954"/>
          </a:xfrm>
          <a:prstGeom prst="rect">
            <a:avLst/>
          </a:prstGeom>
        </p:spPr>
      </p:pic>
      <p:pic>
        <p:nvPicPr>
          <p:cNvPr id="13" name="Picture 12"/>
          <p:cNvPicPr>
            <a:picLocks noChangeAspect="1"/>
          </p:cNvPicPr>
          <p:nvPr/>
        </p:nvPicPr>
        <p:blipFill rotWithShape="1">
          <a:blip r:embed="rId7" cstate="print">
            <a:extLst>
              <a:ext uri="{28A0092B-C50C-407E-A947-70E740481C1C}">
                <a14:useLocalDpi xmlns:a14="http://schemas.microsoft.com/office/drawing/2010/main" val="0"/>
              </a:ext>
            </a:extLst>
          </a:blip>
          <a:srcRect l="18091" t="23718" r="46781"/>
          <a:stretch/>
        </p:blipFill>
        <p:spPr>
          <a:xfrm>
            <a:off x="9718548" y="387419"/>
            <a:ext cx="2091553" cy="3027917"/>
          </a:xfrm>
          <a:prstGeom prst="rect">
            <a:avLst/>
          </a:prstGeom>
        </p:spPr>
      </p:pic>
      <p:pic>
        <p:nvPicPr>
          <p:cNvPr id="14" name="Picture 13"/>
          <p:cNvPicPr>
            <a:picLocks noChangeAspect="1"/>
          </p:cNvPicPr>
          <p:nvPr/>
        </p:nvPicPr>
        <p:blipFill rotWithShape="1">
          <a:blip r:embed="rId8" cstate="print">
            <a:extLst>
              <a:ext uri="{28A0092B-C50C-407E-A947-70E740481C1C}">
                <a14:useLocalDpi xmlns:a14="http://schemas.microsoft.com/office/drawing/2010/main" val="0"/>
              </a:ext>
            </a:extLst>
          </a:blip>
          <a:srcRect l="5527" t="11282" r="24986"/>
          <a:stretch/>
        </p:blipFill>
        <p:spPr>
          <a:xfrm>
            <a:off x="7751152" y="3478226"/>
            <a:ext cx="3453912" cy="2939861"/>
          </a:xfrm>
          <a:prstGeom prst="rect">
            <a:avLst/>
          </a:prstGeom>
        </p:spPr>
      </p:pic>
      <p:pic>
        <p:nvPicPr>
          <p:cNvPr id="15" name="Picture 14"/>
          <p:cNvPicPr>
            <a:picLocks noChangeAspect="1"/>
          </p:cNvPicPr>
          <p:nvPr/>
        </p:nvPicPr>
        <p:blipFill rotWithShape="1">
          <a:blip r:embed="rId9" cstate="print">
            <a:extLst>
              <a:ext uri="{28A0092B-C50C-407E-A947-70E740481C1C}">
                <a14:useLocalDpi xmlns:a14="http://schemas.microsoft.com/office/drawing/2010/main" val="0"/>
              </a:ext>
            </a:extLst>
          </a:blip>
          <a:srcRect l="9031" t="30384" r="41824" b="20384"/>
          <a:stretch/>
        </p:blipFill>
        <p:spPr>
          <a:xfrm>
            <a:off x="4422532" y="4392338"/>
            <a:ext cx="3033346" cy="2025749"/>
          </a:xfrm>
          <a:prstGeom prst="rect">
            <a:avLst/>
          </a:prstGeom>
        </p:spPr>
      </p:pic>
    </p:spTree>
    <p:extLst>
      <p:ext uri="{BB962C8B-B14F-4D97-AF65-F5344CB8AC3E}">
        <p14:creationId xmlns:p14="http://schemas.microsoft.com/office/powerpoint/2010/main" val="1632487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5FE41B-88FF-41B1-AE96-8D4CC9B9A823}"/>
              </a:ext>
            </a:extLst>
          </p:cNvPr>
          <p:cNvPicPr>
            <a:picLocks noChangeAspect="1"/>
          </p:cNvPicPr>
          <p:nvPr/>
        </p:nvPicPr>
        <p:blipFill>
          <a:blip r:embed="rId3"/>
          <a:stretch>
            <a:fillRect/>
          </a:stretch>
        </p:blipFill>
        <p:spPr>
          <a:xfrm>
            <a:off x="237236" y="267950"/>
            <a:ext cx="11717528" cy="6322100"/>
          </a:xfrm>
          <a:prstGeom prst="rect">
            <a:avLst/>
          </a:prstGeom>
        </p:spPr>
      </p:pic>
      <p:pic>
        <p:nvPicPr>
          <p:cNvPr id="13" name="Picture 12"/>
          <p:cNvPicPr>
            <a:picLocks noChangeAspect="1"/>
          </p:cNvPicPr>
          <p:nvPr/>
        </p:nvPicPr>
        <p:blipFill>
          <a:blip r:embed="rId4"/>
          <a:stretch>
            <a:fillRect/>
          </a:stretch>
        </p:blipFill>
        <p:spPr>
          <a:xfrm>
            <a:off x="5618927" y="3252547"/>
            <a:ext cx="954145" cy="352906"/>
          </a:xfrm>
          <a:prstGeom prst="rect">
            <a:avLst/>
          </a:prstGeom>
        </p:spPr>
      </p:pic>
      <p:sp>
        <p:nvSpPr>
          <p:cNvPr id="16" name="Rectangle 15"/>
          <p:cNvSpPr/>
          <p:nvPr/>
        </p:nvSpPr>
        <p:spPr>
          <a:xfrm>
            <a:off x="1240041" y="288308"/>
            <a:ext cx="2192973" cy="769441"/>
          </a:xfrm>
          <a:prstGeom prst="rect">
            <a:avLst/>
          </a:prstGeom>
          <a:noFill/>
        </p:spPr>
        <p:txBody>
          <a:bodyPr wrap="none" lIns="91440" tIns="45720" rIns="91440" bIns="45720">
            <a:spAutoFit/>
          </a:bodyPr>
          <a:lstStyle/>
          <a:p>
            <a:pPr algn="ctr"/>
            <a:r>
              <a:rPr lang="en-US" sz="4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Itinerary</a:t>
            </a:r>
          </a:p>
        </p:txBody>
      </p:sp>
      <p:pic>
        <p:nvPicPr>
          <p:cNvPr id="4" name="Picture 3">
            <a:extLst>
              <a:ext uri="{FF2B5EF4-FFF2-40B4-BE49-F238E27FC236}">
                <a16:creationId xmlns:a16="http://schemas.microsoft.com/office/drawing/2014/main" id="{71733B9B-654D-464D-B66E-71B3226809D8}"/>
              </a:ext>
            </a:extLst>
          </p:cNvPr>
          <p:cNvPicPr>
            <a:picLocks noChangeAspect="1"/>
          </p:cNvPicPr>
          <p:nvPr/>
        </p:nvPicPr>
        <p:blipFill>
          <a:blip r:embed="rId5"/>
          <a:stretch>
            <a:fillRect/>
          </a:stretch>
        </p:blipFill>
        <p:spPr>
          <a:xfrm>
            <a:off x="1639980" y="1078107"/>
            <a:ext cx="9126224" cy="5191850"/>
          </a:xfrm>
          <a:prstGeom prst="rect">
            <a:avLst/>
          </a:prstGeom>
        </p:spPr>
      </p:pic>
    </p:spTree>
    <p:extLst>
      <p:ext uri="{BB962C8B-B14F-4D97-AF65-F5344CB8AC3E}">
        <p14:creationId xmlns:p14="http://schemas.microsoft.com/office/powerpoint/2010/main" val="517921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25C784-98F9-47B7-BFD1-7E159C25A62D}"/>
              </a:ext>
            </a:extLst>
          </p:cNvPr>
          <p:cNvPicPr>
            <a:picLocks noChangeAspect="1"/>
          </p:cNvPicPr>
          <p:nvPr/>
        </p:nvPicPr>
        <p:blipFill>
          <a:blip r:embed="rId2"/>
          <a:stretch>
            <a:fillRect/>
          </a:stretch>
        </p:blipFill>
        <p:spPr>
          <a:xfrm>
            <a:off x="240284" y="206433"/>
            <a:ext cx="11711431" cy="6319604"/>
          </a:xfrm>
          <a:prstGeom prst="rect">
            <a:avLst/>
          </a:prstGeom>
        </p:spPr>
      </p:pic>
      <p:pic>
        <p:nvPicPr>
          <p:cNvPr id="5" name="Picture 4"/>
          <p:cNvPicPr>
            <a:picLocks noChangeAspect="1"/>
          </p:cNvPicPr>
          <p:nvPr/>
        </p:nvPicPr>
        <p:blipFill>
          <a:blip r:embed="rId3"/>
          <a:stretch>
            <a:fillRect/>
          </a:stretch>
        </p:blipFill>
        <p:spPr>
          <a:xfrm>
            <a:off x="10991453" y="380275"/>
            <a:ext cx="850923" cy="1076874"/>
          </a:xfrm>
          <a:prstGeom prst="rect">
            <a:avLst/>
          </a:prstGeom>
        </p:spPr>
      </p:pic>
      <p:sp>
        <p:nvSpPr>
          <p:cNvPr id="7" name="TextBox 6"/>
          <p:cNvSpPr txBox="1"/>
          <p:nvPr/>
        </p:nvSpPr>
        <p:spPr>
          <a:xfrm>
            <a:off x="349624" y="206432"/>
            <a:ext cx="10381464" cy="6647974"/>
          </a:xfrm>
          <a:prstGeom prst="rect">
            <a:avLst/>
          </a:prstGeom>
          <a:noFill/>
        </p:spPr>
        <p:txBody>
          <a:bodyPr wrap="square" rtlCol="0">
            <a:spAutoFit/>
          </a:bodyPr>
          <a:lstStyle/>
          <a:p>
            <a:r>
              <a:rPr lang="en-GB" sz="2400" dirty="0"/>
              <a:t>Friday 23rd May 2025</a:t>
            </a:r>
          </a:p>
          <a:p>
            <a:endParaRPr lang="en-GB" sz="2400" dirty="0"/>
          </a:p>
          <a:p>
            <a:r>
              <a:rPr lang="en-GB" sz="2400" dirty="0"/>
              <a:t>12:45 </a:t>
            </a:r>
          </a:p>
          <a:p>
            <a:r>
              <a:rPr lang="en-GB" sz="2400" dirty="0"/>
              <a:t>All Children to arrive at school with their holiday belongings and go to the Learning Hub room- Sorry no parents, please say your goodbyes at the gate. You are welcome to wait until the coach departs, so that you can get a final hug and wave them off.</a:t>
            </a:r>
          </a:p>
          <a:p>
            <a:endParaRPr lang="en-GB" sz="2400" dirty="0"/>
          </a:p>
          <a:p>
            <a:r>
              <a:rPr lang="en-GB" sz="2400" dirty="0"/>
              <a:t>Register with Mrs Mitchener</a:t>
            </a:r>
          </a:p>
          <a:p>
            <a:r>
              <a:rPr lang="en-GB" sz="2400" dirty="0"/>
              <a:t>Hand all medicines to Mrs Gant</a:t>
            </a:r>
          </a:p>
          <a:p>
            <a:r>
              <a:rPr lang="en-GB" sz="2400" dirty="0"/>
              <a:t>Hand all money to Miss Dench.</a:t>
            </a:r>
          </a:p>
          <a:p>
            <a:endParaRPr lang="en-GB" sz="2400" dirty="0"/>
          </a:p>
          <a:p>
            <a:r>
              <a:rPr lang="en-GB" sz="2400" dirty="0"/>
              <a:t>1:15 Coach departs</a:t>
            </a:r>
          </a:p>
          <a:p>
            <a:r>
              <a:rPr lang="en-GB" sz="2400" dirty="0"/>
              <a:t>3:30 Settle into the accommodation </a:t>
            </a:r>
          </a:p>
          <a:p>
            <a:r>
              <a:rPr lang="en-GB" sz="2400" dirty="0"/>
              <a:t>5:20 Three-course evening meal</a:t>
            </a:r>
          </a:p>
          <a:p>
            <a:r>
              <a:rPr lang="en-GB" sz="2400" dirty="0"/>
              <a:t>7:30 – 9:00 Evening activity – Passport to the World</a:t>
            </a:r>
          </a:p>
          <a:p>
            <a:r>
              <a:rPr lang="en-GB" sz="2400" dirty="0"/>
              <a:t>10:00 Lights out</a:t>
            </a:r>
          </a:p>
          <a:p>
            <a:endParaRPr lang="en-GB" dirty="0"/>
          </a:p>
        </p:txBody>
      </p:sp>
      <p:pic>
        <p:nvPicPr>
          <p:cNvPr id="8" name="Picture 7"/>
          <p:cNvPicPr>
            <a:picLocks noChangeAspect="1"/>
          </p:cNvPicPr>
          <p:nvPr/>
        </p:nvPicPr>
        <p:blipFill>
          <a:blip r:embed="rId4"/>
          <a:stretch>
            <a:fillRect/>
          </a:stretch>
        </p:blipFill>
        <p:spPr>
          <a:xfrm>
            <a:off x="7895763" y="4509660"/>
            <a:ext cx="3596990" cy="1864833"/>
          </a:xfrm>
          <a:prstGeom prst="rect">
            <a:avLst/>
          </a:prstGeom>
        </p:spPr>
      </p:pic>
    </p:spTree>
    <p:extLst>
      <p:ext uri="{BB962C8B-B14F-4D97-AF65-F5344CB8AC3E}">
        <p14:creationId xmlns:p14="http://schemas.microsoft.com/office/powerpoint/2010/main" val="45412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DCE149-B681-4E0F-90D6-33894F4056A9}"/>
              </a:ext>
            </a:extLst>
          </p:cNvPr>
          <p:cNvPicPr>
            <a:picLocks noChangeAspect="1"/>
          </p:cNvPicPr>
          <p:nvPr/>
        </p:nvPicPr>
        <p:blipFill>
          <a:blip r:embed="rId2"/>
          <a:stretch>
            <a:fillRect/>
          </a:stretch>
        </p:blipFill>
        <p:spPr>
          <a:xfrm>
            <a:off x="240284" y="199177"/>
            <a:ext cx="11711431" cy="6326860"/>
          </a:xfrm>
          <a:prstGeom prst="rect">
            <a:avLst/>
          </a:prstGeom>
        </p:spPr>
      </p:pic>
      <p:sp>
        <p:nvSpPr>
          <p:cNvPr id="2" name="Title 1"/>
          <p:cNvSpPr>
            <a:spLocks noGrp="1"/>
          </p:cNvSpPr>
          <p:nvPr>
            <p:ph type="title"/>
          </p:nvPr>
        </p:nvSpPr>
        <p:spPr>
          <a:xfrm>
            <a:off x="838200" y="365126"/>
            <a:ext cx="10515600" cy="1298212"/>
          </a:xfrm>
        </p:spPr>
        <p:txBody>
          <a:bodyPr>
            <a:normAutofit fontScale="90000"/>
          </a:bodyPr>
          <a:lstStyle/>
          <a:p>
            <a:pPr lvl="0" fontAlgn="base">
              <a:lnSpc>
                <a:spcPct val="100000"/>
              </a:lnSpc>
              <a:spcAft>
                <a:spcPct val="0"/>
              </a:spcAft>
            </a:pPr>
            <a:r>
              <a:rPr lang="en-GB" altLang="en-US" sz="1800" b="1" dirty="0">
                <a:solidFill>
                  <a:srgbClr val="000000"/>
                </a:solidFill>
                <a:latin typeface="Arial" panose="020B0604020202020204" pitchFamily="34" charset="0"/>
                <a:ea typeface="+mn-ea"/>
                <a:cs typeface="Arial" panose="020B0604020202020204" pitchFamily="34" charset="0"/>
              </a:rPr>
              <a:t>Pupils:</a:t>
            </a:r>
            <a:r>
              <a:rPr lang="en-GB" altLang="en-US" sz="1800" dirty="0">
                <a:solidFill>
                  <a:srgbClr val="000000"/>
                </a:solidFill>
                <a:latin typeface="Arial" panose="020B0604020202020204" pitchFamily="34" charset="0"/>
                <a:ea typeface="+mn-ea"/>
                <a:cs typeface="Arial" panose="020B0604020202020204" pitchFamily="34" charset="0"/>
              </a:rPr>
              <a:t> </a:t>
            </a:r>
            <a:r>
              <a:rPr lang="en-GB" altLang="en-US" sz="1800" dirty="0" err="1">
                <a:solidFill>
                  <a:srgbClr val="000000"/>
                </a:solidFill>
                <a:latin typeface="Arial" panose="020B0604020202020204" pitchFamily="34" charset="0"/>
                <a:ea typeface="+mn-ea"/>
                <a:cs typeface="Arial" panose="020B0604020202020204" pitchFamily="34" charset="0"/>
              </a:rPr>
              <a:t>En</a:t>
            </a:r>
            <a:r>
              <a:rPr lang="en-GB" altLang="en-US" sz="1800" dirty="0">
                <a:solidFill>
                  <a:srgbClr val="000000"/>
                </a:solidFill>
                <a:latin typeface="Arial" panose="020B0604020202020204" pitchFamily="34" charset="0"/>
                <a:ea typeface="+mn-ea"/>
                <a:cs typeface="Arial" panose="020B0604020202020204" pitchFamily="34" charset="0"/>
              </a:rPr>
              <a:t> suite rooms sleeping 5/6 per room.</a:t>
            </a:r>
            <a:br>
              <a:rPr lang="en-GB" altLang="en-US" sz="1800" dirty="0">
                <a:solidFill>
                  <a:srgbClr val="000000"/>
                </a:solidFill>
                <a:latin typeface="Arial" panose="020B0604020202020204" pitchFamily="34" charset="0"/>
                <a:ea typeface="+mn-ea"/>
                <a:cs typeface="Arial" panose="020B0604020202020204" pitchFamily="34" charset="0"/>
              </a:rPr>
            </a:br>
            <a:r>
              <a:rPr lang="en-GB" altLang="en-US" sz="1800" b="1" dirty="0">
                <a:solidFill>
                  <a:srgbClr val="000000"/>
                </a:solidFill>
                <a:latin typeface="Arial" panose="020B0604020202020204" pitchFamily="34" charset="0"/>
                <a:ea typeface="+mn-ea"/>
                <a:cs typeface="Arial" panose="020B0604020202020204" pitchFamily="34" charset="0"/>
              </a:rPr>
              <a:t>Adults: </a:t>
            </a:r>
            <a:r>
              <a:rPr lang="en-GB" altLang="en-US" sz="1800" dirty="0" err="1">
                <a:solidFill>
                  <a:srgbClr val="000000"/>
                </a:solidFill>
                <a:latin typeface="Arial" panose="020B0604020202020204" pitchFamily="34" charset="0"/>
                <a:ea typeface="+mn-ea"/>
                <a:cs typeface="Arial" panose="020B0604020202020204" pitchFamily="34" charset="0"/>
              </a:rPr>
              <a:t>En</a:t>
            </a:r>
            <a:r>
              <a:rPr lang="en-GB" altLang="en-US" sz="1800" dirty="0">
                <a:solidFill>
                  <a:srgbClr val="000000"/>
                </a:solidFill>
                <a:latin typeface="Arial" panose="020B0604020202020204" pitchFamily="34" charset="0"/>
                <a:ea typeface="+mn-ea"/>
                <a:cs typeface="Arial" panose="020B0604020202020204" pitchFamily="34" charset="0"/>
              </a:rPr>
              <a:t> suite single room at the edge/middle of children’s accommodation</a:t>
            </a:r>
            <a:r>
              <a:rPr lang="en-GB" altLang="en-US" sz="1800" b="1" dirty="0">
                <a:solidFill>
                  <a:srgbClr val="000000"/>
                </a:solidFill>
                <a:latin typeface="Arial" panose="020B0604020202020204" pitchFamily="34" charset="0"/>
                <a:ea typeface="+mn-ea"/>
                <a:cs typeface="Arial" panose="020B0604020202020204" pitchFamily="34" charset="0"/>
              </a:rPr>
              <a:t/>
            </a:r>
            <a:br>
              <a:rPr lang="en-GB" altLang="en-US" sz="1800" b="1" dirty="0">
                <a:solidFill>
                  <a:srgbClr val="000000"/>
                </a:solidFill>
                <a:latin typeface="Arial" panose="020B0604020202020204" pitchFamily="34" charset="0"/>
                <a:ea typeface="+mn-ea"/>
                <a:cs typeface="Arial" panose="020B0604020202020204" pitchFamily="34" charset="0"/>
              </a:rPr>
            </a:br>
            <a:endParaRPr lang="en-GB" dirty="0"/>
          </a:p>
        </p:txBody>
      </p:sp>
      <p:sp>
        <p:nvSpPr>
          <p:cNvPr id="6" name="Rectangle 5"/>
          <p:cNvSpPr/>
          <p:nvPr/>
        </p:nvSpPr>
        <p:spPr>
          <a:xfrm>
            <a:off x="705394" y="4868825"/>
            <a:ext cx="10852292" cy="1477328"/>
          </a:xfrm>
          <a:prstGeom prst="rect">
            <a:avLst/>
          </a:prstGeom>
        </p:spPr>
        <p:txBody>
          <a:bodyPr wrap="square">
            <a:spAutoFit/>
          </a:bodyPr>
          <a:lstStyle/>
          <a:p>
            <a:pPr lvl="0" eaLnBrk="0" fontAlgn="base" hangingPunct="0">
              <a:spcBef>
                <a:spcPct val="0"/>
              </a:spcBef>
              <a:spcAft>
                <a:spcPct val="0"/>
              </a:spcAft>
            </a:pPr>
            <a:r>
              <a:rPr lang="en-GB" altLang="en-US" dirty="0">
                <a:solidFill>
                  <a:srgbClr val="000000"/>
                </a:solidFill>
                <a:latin typeface="Arial" panose="020B0604020202020204" pitchFamily="34" charset="0"/>
                <a:cs typeface="Arial" panose="020B0604020202020204" pitchFamily="34" charset="0"/>
              </a:rPr>
              <a:t>The Dining Room offer a variety of main courses and side options, like soup, bread and salad. Water and juice is also available at every meal.</a:t>
            </a:r>
          </a:p>
          <a:p>
            <a:pPr lvl="0" eaLnBrk="0" fontAlgn="base" hangingPunct="0">
              <a:spcBef>
                <a:spcPct val="0"/>
              </a:spcBef>
              <a:spcAft>
                <a:spcPct val="0"/>
              </a:spcAft>
            </a:pPr>
            <a:r>
              <a:rPr lang="en-GB" altLang="en-US" dirty="0">
                <a:solidFill>
                  <a:srgbClr val="000000"/>
                </a:solidFill>
                <a:latin typeface="Arial" panose="020B0604020202020204" pitchFamily="34" charset="0"/>
                <a:cs typeface="Arial" panose="020B0604020202020204" pitchFamily="34" charset="0"/>
              </a:rPr>
              <a:t>A  menu board at the entrance advises children about food content and gives allergy information. The children must make sensible selections if they have any allergy concerns. Please complete the allergy part on the medical form.</a:t>
            </a:r>
          </a:p>
        </p:txBody>
      </p:sp>
      <p:pic>
        <p:nvPicPr>
          <p:cNvPr id="7" name="Picture 6"/>
          <p:cNvPicPr>
            <a:picLocks noChangeAspect="1"/>
          </p:cNvPicPr>
          <p:nvPr/>
        </p:nvPicPr>
        <p:blipFill>
          <a:blip r:embed="rId3"/>
          <a:stretch>
            <a:fillRect/>
          </a:stretch>
        </p:blipFill>
        <p:spPr>
          <a:xfrm>
            <a:off x="4416428" y="2444394"/>
            <a:ext cx="3359142" cy="2294316"/>
          </a:xfrm>
          <a:prstGeom prst="rect">
            <a:avLst/>
          </a:prstGeom>
        </p:spPr>
      </p:pic>
      <p:pic>
        <p:nvPicPr>
          <p:cNvPr id="4" name="Picture 3"/>
          <p:cNvPicPr>
            <a:picLocks noChangeAspect="1"/>
          </p:cNvPicPr>
          <p:nvPr/>
        </p:nvPicPr>
        <p:blipFill>
          <a:blip r:embed="rId4"/>
          <a:stretch>
            <a:fillRect/>
          </a:stretch>
        </p:blipFill>
        <p:spPr>
          <a:xfrm>
            <a:off x="991955" y="2415420"/>
            <a:ext cx="2803925" cy="2378895"/>
          </a:xfrm>
          <a:prstGeom prst="rect">
            <a:avLst/>
          </a:prstGeom>
        </p:spPr>
      </p:pic>
      <p:pic>
        <p:nvPicPr>
          <p:cNvPr id="5" name="Picture 4"/>
          <p:cNvPicPr>
            <a:picLocks noChangeAspect="1"/>
          </p:cNvPicPr>
          <p:nvPr/>
        </p:nvPicPr>
        <p:blipFill>
          <a:blip r:embed="rId5"/>
          <a:stretch>
            <a:fillRect/>
          </a:stretch>
        </p:blipFill>
        <p:spPr>
          <a:xfrm>
            <a:off x="8129854" y="2654302"/>
            <a:ext cx="3614218" cy="2034639"/>
          </a:xfrm>
          <a:prstGeom prst="rect">
            <a:avLst/>
          </a:prstGeom>
        </p:spPr>
      </p:pic>
      <p:pic>
        <p:nvPicPr>
          <p:cNvPr id="11" name="Picture 10">
            <a:extLst>
              <a:ext uri="{FF2B5EF4-FFF2-40B4-BE49-F238E27FC236}">
                <a16:creationId xmlns:a16="http://schemas.microsoft.com/office/drawing/2014/main" id="{DC081745-483F-46F4-B2B8-09F1EC5D050E}"/>
              </a:ext>
            </a:extLst>
          </p:cNvPr>
          <p:cNvPicPr>
            <a:picLocks noChangeAspect="1"/>
          </p:cNvPicPr>
          <p:nvPr/>
        </p:nvPicPr>
        <p:blipFill>
          <a:blip r:embed="rId6"/>
          <a:stretch>
            <a:fillRect/>
          </a:stretch>
        </p:blipFill>
        <p:spPr>
          <a:xfrm>
            <a:off x="838200" y="1053886"/>
            <a:ext cx="8608541" cy="1256160"/>
          </a:xfrm>
          <a:prstGeom prst="rect">
            <a:avLst/>
          </a:prstGeom>
        </p:spPr>
      </p:pic>
    </p:spTree>
    <p:extLst>
      <p:ext uri="{BB962C8B-B14F-4D97-AF65-F5344CB8AC3E}">
        <p14:creationId xmlns:p14="http://schemas.microsoft.com/office/powerpoint/2010/main" val="2454806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C4FA4BA-4AEA-4A35-8C3E-E5D63F475F7F}"/>
              </a:ext>
            </a:extLst>
          </p:cNvPr>
          <p:cNvPicPr>
            <a:picLocks noChangeAspect="1"/>
          </p:cNvPicPr>
          <p:nvPr/>
        </p:nvPicPr>
        <p:blipFill>
          <a:blip r:embed="rId2"/>
          <a:stretch>
            <a:fillRect/>
          </a:stretch>
        </p:blipFill>
        <p:spPr>
          <a:xfrm>
            <a:off x="240284" y="217283"/>
            <a:ext cx="11711431" cy="6418907"/>
          </a:xfrm>
          <a:prstGeom prst="rect">
            <a:avLst/>
          </a:prstGeom>
        </p:spPr>
      </p:pic>
      <p:sp>
        <p:nvSpPr>
          <p:cNvPr id="4" name="TextBox 3"/>
          <p:cNvSpPr txBox="1"/>
          <p:nvPr/>
        </p:nvSpPr>
        <p:spPr>
          <a:xfrm>
            <a:off x="539014" y="830431"/>
            <a:ext cx="10582275" cy="5724644"/>
          </a:xfrm>
          <a:prstGeom prst="rect">
            <a:avLst/>
          </a:prstGeom>
          <a:solidFill>
            <a:schemeClr val="bg1"/>
          </a:solidFill>
        </p:spPr>
        <p:txBody>
          <a:bodyPr wrap="square" rtlCol="0">
            <a:spAutoFit/>
          </a:bodyPr>
          <a:lstStyle/>
          <a:p>
            <a:endParaRPr lang="en-GB" dirty="0"/>
          </a:p>
          <a:p>
            <a:r>
              <a:rPr lang="en-GB" sz="2000" dirty="0"/>
              <a:t>The behaviour expectations are the same as expected in school.</a:t>
            </a:r>
          </a:p>
          <a:p>
            <a:r>
              <a:rPr lang="en-GB" sz="2000" dirty="0"/>
              <a:t>Your child must listen and comply with all instructions first time. </a:t>
            </a:r>
          </a:p>
          <a:p>
            <a:r>
              <a:rPr lang="en-GB" sz="2000" dirty="0"/>
              <a:t>They must be respectful to all the St Chad’s and PGL staff.</a:t>
            </a:r>
          </a:p>
          <a:p>
            <a:r>
              <a:rPr lang="en-GB" sz="2000" dirty="0"/>
              <a:t>They should be kind and considerate to the other children on the trip.</a:t>
            </a:r>
          </a:p>
          <a:p>
            <a:r>
              <a:rPr lang="en-GB" sz="2000" dirty="0"/>
              <a:t>They must not engage in any silly or dangerous behaviour.</a:t>
            </a:r>
          </a:p>
          <a:p>
            <a:r>
              <a:rPr lang="en-GB" sz="2000" dirty="0"/>
              <a:t>They should wear suitable clothing for the activity.</a:t>
            </a:r>
          </a:p>
          <a:p>
            <a:r>
              <a:rPr lang="en-GB" sz="2000" dirty="0"/>
              <a:t>They should allow others in their room to sleep uninterrupted.</a:t>
            </a:r>
          </a:p>
          <a:p>
            <a:endParaRPr lang="en-GB" sz="2400" dirty="0"/>
          </a:p>
          <a:p>
            <a:endParaRPr lang="en-GB" sz="2400" dirty="0"/>
          </a:p>
          <a:p>
            <a:r>
              <a:rPr lang="en-GB" sz="2000" dirty="0"/>
              <a:t>If your child does not adhere to one or more of these, possible consequences are:</a:t>
            </a:r>
          </a:p>
          <a:p>
            <a:r>
              <a:rPr lang="en-GB" sz="2000" dirty="0"/>
              <a:t>Missing an activity</a:t>
            </a:r>
          </a:p>
          <a:p>
            <a:r>
              <a:rPr lang="en-GB" sz="2000" dirty="0"/>
              <a:t>Missing out on free time</a:t>
            </a:r>
          </a:p>
          <a:p>
            <a:r>
              <a:rPr lang="en-GB" sz="2000" dirty="0"/>
              <a:t>Group or room change</a:t>
            </a:r>
          </a:p>
          <a:p>
            <a:r>
              <a:rPr lang="en-GB" sz="2000" dirty="0"/>
              <a:t>Not being able to chose where to sit during meal times</a:t>
            </a:r>
          </a:p>
          <a:p>
            <a:r>
              <a:rPr lang="en-GB" sz="2000" dirty="0"/>
              <a:t>Standing/sitting outside their room.</a:t>
            </a:r>
          </a:p>
          <a:p>
            <a:r>
              <a:rPr lang="en-GB" sz="2000" dirty="0"/>
              <a:t>Not being allowed in the shop</a:t>
            </a:r>
          </a:p>
          <a:p>
            <a:r>
              <a:rPr lang="en-GB" sz="2000" dirty="0"/>
              <a:t>In extreme circumstances, being sent home, with transport being arranged by you, the parent.</a:t>
            </a:r>
          </a:p>
        </p:txBody>
      </p:sp>
      <p:sp>
        <p:nvSpPr>
          <p:cNvPr id="6" name="Rectangle 5"/>
          <p:cNvSpPr/>
          <p:nvPr/>
        </p:nvSpPr>
        <p:spPr>
          <a:xfrm>
            <a:off x="661645" y="152218"/>
            <a:ext cx="5327741" cy="707886"/>
          </a:xfrm>
          <a:prstGeom prst="rect">
            <a:avLst/>
          </a:prstGeom>
          <a:noFill/>
        </p:spPr>
        <p:txBody>
          <a:bodyPr wrap="none" lIns="91440" tIns="45720" rIns="91440" bIns="45720">
            <a:spAutoFit/>
          </a:bodyPr>
          <a:lstStyle/>
          <a:p>
            <a:pPr algn="ctr"/>
            <a:r>
              <a:rPr lang="en-US" sz="4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Behaviour expectations:</a:t>
            </a:r>
            <a:endParaRPr lang="en-US" sz="4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7" name="Rectangle 6"/>
          <p:cNvSpPr/>
          <p:nvPr/>
        </p:nvSpPr>
        <p:spPr>
          <a:xfrm>
            <a:off x="534896" y="3338810"/>
            <a:ext cx="3374642" cy="707886"/>
          </a:xfrm>
          <a:prstGeom prst="rect">
            <a:avLst/>
          </a:prstGeom>
          <a:noFill/>
        </p:spPr>
        <p:txBody>
          <a:bodyPr wrap="none" lIns="91440" tIns="45720" rIns="91440" bIns="45720">
            <a:spAutoFit/>
          </a:bodyPr>
          <a:lstStyle/>
          <a:p>
            <a:pPr algn="ctr"/>
            <a:r>
              <a:rPr lang="en-US" sz="4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Consequences:</a:t>
            </a:r>
            <a:endParaRPr lang="en-US" sz="4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411113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96367E-CD0D-4668-A4A3-5E46FBEF5761}"/>
              </a:ext>
            </a:extLst>
          </p:cNvPr>
          <p:cNvPicPr>
            <a:picLocks noChangeAspect="1"/>
          </p:cNvPicPr>
          <p:nvPr/>
        </p:nvPicPr>
        <p:blipFill>
          <a:blip r:embed="rId3"/>
          <a:stretch>
            <a:fillRect/>
          </a:stretch>
        </p:blipFill>
        <p:spPr>
          <a:xfrm>
            <a:off x="240284" y="99589"/>
            <a:ext cx="11711431" cy="6690510"/>
          </a:xfrm>
          <a:prstGeom prst="rect">
            <a:avLst/>
          </a:prstGeom>
        </p:spPr>
      </p:pic>
      <p:sp>
        <p:nvSpPr>
          <p:cNvPr id="4" name="Rectangle 3"/>
          <p:cNvSpPr/>
          <p:nvPr/>
        </p:nvSpPr>
        <p:spPr>
          <a:xfrm>
            <a:off x="285966" y="0"/>
            <a:ext cx="5426421" cy="646331"/>
          </a:xfrm>
          <a:prstGeom prst="rect">
            <a:avLst/>
          </a:prstGeom>
          <a:noFill/>
        </p:spPr>
        <p:txBody>
          <a:bodyPr wrap="none" lIns="91440" tIns="45720" rIns="91440" bIns="45720">
            <a:spAutoFit/>
          </a:bodyPr>
          <a:lstStyle/>
          <a:p>
            <a:pPr algn="ct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Frequently asked questions</a:t>
            </a:r>
          </a:p>
        </p:txBody>
      </p:sp>
      <p:sp>
        <p:nvSpPr>
          <p:cNvPr id="8" name="TextBox 2"/>
          <p:cNvSpPr txBox="1">
            <a:spLocks noChangeArrowheads="1"/>
          </p:cNvSpPr>
          <p:nvPr/>
        </p:nvSpPr>
        <p:spPr bwMode="auto">
          <a:xfrm>
            <a:off x="264609" y="533831"/>
            <a:ext cx="11662780" cy="652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latin typeface="+mn-lt"/>
              </a:rPr>
              <a:t>What communication can I expect to receive?</a:t>
            </a:r>
          </a:p>
          <a:p>
            <a:pPr eaLnBrk="1" hangingPunct="1">
              <a:spcBef>
                <a:spcPct val="0"/>
              </a:spcBef>
              <a:buFontTx/>
              <a:buNone/>
            </a:pPr>
            <a:r>
              <a:rPr lang="en-GB" altLang="en-US" sz="1600" dirty="0">
                <a:solidFill>
                  <a:srgbClr val="0070C0"/>
                </a:solidFill>
                <a:latin typeface="+mn-lt"/>
              </a:rPr>
              <a:t>On our safe arrival you will receive a text from the school. When we are 1hr away and 30 </a:t>
            </a:r>
            <a:r>
              <a:rPr lang="en-GB" altLang="en-US" sz="1600" dirty="0" err="1">
                <a:solidFill>
                  <a:srgbClr val="0070C0"/>
                </a:solidFill>
                <a:latin typeface="+mn-lt"/>
              </a:rPr>
              <a:t>mins</a:t>
            </a:r>
            <a:r>
              <a:rPr lang="en-GB" altLang="en-US" sz="1600" dirty="0">
                <a:solidFill>
                  <a:srgbClr val="0070C0"/>
                </a:solidFill>
                <a:latin typeface="+mn-lt"/>
              </a:rPr>
              <a:t> away from returning to the school you will receive a message from your class reps on the class </a:t>
            </a:r>
            <a:r>
              <a:rPr lang="en-GB" altLang="en-US" sz="1600" dirty="0" err="1" smtClean="0">
                <a:solidFill>
                  <a:srgbClr val="0070C0"/>
                </a:solidFill>
                <a:latin typeface="+mn-lt"/>
              </a:rPr>
              <a:t>whatapp</a:t>
            </a:r>
            <a:r>
              <a:rPr lang="en-GB" altLang="en-US" sz="1600" dirty="0" smtClean="0">
                <a:solidFill>
                  <a:srgbClr val="0070C0"/>
                </a:solidFill>
                <a:latin typeface="+mn-lt"/>
              </a:rPr>
              <a:t> </a:t>
            </a:r>
            <a:r>
              <a:rPr lang="en-GB" altLang="en-US" sz="1600" dirty="0">
                <a:solidFill>
                  <a:srgbClr val="0070C0"/>
                </a:solidFill>
                <a:latin typeface="+mn-lt"/>
              </a:rPr>
              <a:t>group. </a:t>
            </a:r>
          </a:p>
          <a:p>
            <a:pPr eaLnBrk="1" hangingPunct="1">
              <a:spcBef>
                <a:spcPct val="0"/>
              </a:spcBef>
              <a:buFontTx/>
              <a:buNone/>
            </a:pPr>
            <a:r>
              <a:rPr lang="en-GB" altLang="en-US" sz="1600" dirty="0">
                <a:latin typeface="+mn-lt"/>
              </a:rPr>
              <a:t>Can my child bring their mobile phone?</a:t>
            </a:r>
          </a:p>
          <a:p>
            <a:pPr eaLnBrk="1" hangingPunct="1">
              <a:spcBef>
                <a:spcPct val="0"/>
              </a:spcBef>
              <a:buFontTx/>
              <a:buNone/>
            </a:pPr>
            <a:r>
              <a:rPr lang="en-GB" altLang="en-US" sz="1600" b="1" dirty="0">
                <a:solidFill>
                  <a:srgbClr val="0070C0"/>
                </a:solidFill>
                <a:latin typeface="+mn-lt"/>
              </a:rPr>
              <a:t>No </a:t>
            </a:r>
            <a:r>
              <a:rPr lang="en-GB" altLang="en-US" sz="1600" dirty="0">
                <a:solidFill>
                  <a:srgbClr val="0070C0"/>
                </a:solidFill>
                <a:latin typeface="+mn-lt"/>
              </a:rPr>
              <a:t>– All mobile phones must be left at home. If a child is found in possession of their mobile phone, it will be confiscated and they will miss an activity.</a:t>
            </a:r>
          </a:p>
          <a:p>
            <a:pPr eaLnBrk="1" hangingPunct="1">
              <a:spcBef>
                <a:spcPct val="0"/>
              </a:spcBef>
              <a:buFontTx/>
              <a:buNone/>
            </a:pPr>
            <a:r>
              <a:rPr lang="en-GB" altLang="en-US" sz="1600" dirty="0">
                <a:latin typeface="+mn-lt"/>
              </a:rPr>
              <a:t>Can my child bring their electronic device / digital camera? </a:t>
            </a:r>
          </a:p>
          <a:p>
            <a:pPr eaLnBrk="1" hangingPunct="1">
              <a:spcBef>
                <a:spcPct val="0"/>
              </a:spcBef>
              <a:buFontTx/>
              <a:buNone/>
            </a:pPr>
            <a:r>
              <a:rPr lang="en-GB" altLang="en-US" sz="1600" b="1" dirty="0">
                <a:solidFill>
                  <a:srgbClr val="0070C0"/>
                </a:solidFill>
                <a:latin typeface="+mn-lt"/>
              </a:rPr>
              <a:t>No </a:t>
            </a:r>
            <a:r>
              <a:rPr lang="en-GB" altLang="en-US" sz="1600" dirty="0">
                <a:solidFill>
                  <a:srgbClr val="0070C0"/>
                </a:solidFill>
                <a:latin typeface="+mn-lt"/>
              </a:rPr>
              <a:t>electronic devices, other than a digital camera are allowed. The camera must be labelled and your son/daughter is responsible for looking after it .</a:t>
            </a:r>
          </a:p>
          <a:p>
            <a:pPr eaLnBrk="1" hangingPunct="1">
              <a:spcBef>
                <a:spcPct val="0"/>
              </a:spcBef>
              <a:buFontTx/>
              <a:buNone/>
            </a:pPr>
            <a:r>
              <a:rPr lang="en-GB" altLang="en-US" sz="1600" dirty="0">
                <a:latin typeface="+mn-lt"/>
              </a:rPr>
              <a:t>In the event of an emergency, how can I contact my child’s group leader?</a:t>
            </a:r>
          </a:p>
          <a:p>
            <a:pPr eaLnBrk="1" hangingPunct="1">
              <a:spcBef>
                <a:spcPct val="0"/>
              </a:spcBef>
              <a:buFontTx/>
              <a:buNone/>
            </a:pPr>
            <a:r>
              <a:rPr lang="en-GB" altLang="en-US" sz="1600" dirty="0">
                <a:solidFill>
                  <a:srgbClr val="0070C0"/>
                </a:solidFill>
                <a:latin typeface="+mn-lt"/>
              </a:rPr>
              <a:t>In the event of an emergency, please telephone the school mobile, Number: 07808301317</a:t>
            </a:r>
          </a:p>
          <a:p>
            <a:pPr eaLnBrk="1" hangingPunct="1">
              <a:spcBef>
                <a:spcPct val="0"/>
              </a:spcBef>
              <a:buFontTx/>
              <a:buNone/>
            </a:pPr>
            <a:r>
              <a:rPr lang="en-GB" altLang="en-US" sz="1600" dirty="0">
                <a:latin typeface="+mn-lt"/>
              </a:rPr>
              <a:t>Will they get enough food to eat?</a:t>
            </a:r>
          </a:p>
          <a:p>
            <a:pPr eaLnBrk="1" hangingPunct="1">
              <a:spcBef>
                <a:spcPct val="0"/>
              </a:spcBef>
              <a:buFontTx/>
              <a:buNone/>
            </a:pPr>
            <a:r>
              <a:rPr lang="en-GB" altLang="en-US" sz="1600" dirty="0">
                <a:solidFill>
                  <a:srgbClr val="0070C0"/>
                </a:solidFill>
                <a:latin typeface="+mn-lt"/>
              </a:rPr>
              <a:t>There is plenty of hot and cold choices in the dining hall. </a:t>
            </a:r>
          </a:p>
          <a:p>
            <a:pPr eaLnBrk="1" hangingPunct="1">
              <a:spcBef>
                <a:spcPct val="0"/>
              </a:spcBef>
              <a:buFontTx/>
              <a:buNone/>
            </a:pPr>
            <a:r>
              <a:rPr lang="en-GB" altLang="en-US" sz="1600" dirty="0">
                <a:latin typeface="+mn-lt"/>
              </a:rPr>
              <a:t>Which members of staff are going with the group?</a:t>
            </a:r>
          </a:p>
          <a:p>
            <a:pPr eaLnBrk="1" hangingPunct="1">
              <a:spcBef>
                <a:spcPct val="0"/>
              </a:spcBef>
              <a:buFontTx/>
              <a:buNone/>
            </a:pPr>
            <a:r>
              <a:rPr lang="en-GB" altLang="en-US" sz="1600" dirty="0">
                <a:solidFill>
                  <a:srgbClr val="0070C0"/>
                </a:solidFill>
                <a:latin typeface="+mn-lt"/>
              </a:rPr>
              <a:t>Mrs Mooney, Mrs Mitchener, Mrs Gant, Miss Dench &amp; Miss McNicholas</a:t>
            </a:r>
          </a:p>
          <a:p>
            <a:pPr eaLnBrk="1" hangingPunct="1">
              <a:spcBef>
                <a:spcPct val="0"/>
              </a:spcBef>
              <a:buFontTx/>
              <a:buNone/>
            </a:pPr>
            <a:r>
              <a:rPr lang="en-GB" altLang="en-US" sz="1600" dirty="0">
                <a:latin typeface="+mn-lt"/>
              </a:rPr>
              <a:t>Are there first aiders on site?</a:t>
            </a:r>
          </a:p>
          <a:p>
            <a:pPr eaLnBrk="1" hangingPunct="1">
              <a:spcBef>
                <a:spcPct val="0"/>
              </a:spcBef>
              <a:buFontTx/>
              <a:buNone/>
            </a:pPr>
            <a:r>
              <a:rPr lang="en-GB" altLang="en-US" sz="1600" dirty="0">
                <a:solidFill>
                  <a:srgbClr val="0070C0"/>
                </a:solidFill>
                <a:latin typeface="+mn-lt"/>
              </a:rPr>
              <a:t>All PGL instructors are trained in first aid and there are first aiders available at all times.</a:t>
            </a:r>
          </a:p>
          <a:p>
            <a:pPr eaLnBrk="1" hangingPunct="1">
              <a:spcBef>
                <a:spcPct val="0"/>
              </a:spcBef>
              <a:buFontTx/>
              <a:buNone/>
            </a:pPr>
            <a:r>
              <a:rPr lang="en-GB" altLang="en-US" sz="1600" dirty="0">
                <a:latin typeface="+mn-lt"/>
              </a:rPr>
              <a:t>My child has medication – what do I need to do next? </a:t>
            </a:r>
          </a:p>
          <a:p>
            <a:pPr eaLnBrk="1" hangingPunct="1">
              <a:spcBef>
                <a:spcPct val="0"/>
              </a:spcBef>
              <a:buFontTx/>
              <a:buNone/>
            </a:pPr>
            <a:r>
              <a:rPr lang="en-GB" altLang="en-US" sz="1600" dirty="0">
                <a:solidFill>
                  <a:schemeClr val="accent5">
                    <a:lumMod val="75000"/>
                  </a:schemeClr>
                </a:solidFill>
                <a:latin typeface="+mn-lt"/>
              </a:rPr>
              <a:t>All medication must be placed in the correct box, which contains the prescription information on it. It must be in date and should be labelled clearly with your child’s name on both the box and bottle/tablets.</a:t>
            </a:r>
          </a:p>
          <a:p>
            <a:pPr eaLnBrk="1" hangingPunct="1">
              <a:spcBef>
                <a:spcPct val="0"/>
              </a:spcBef>
              <a:buFontTx/>
              <a:buNone/>
            </a:pPr>
            <a:r>
              <a:rPr lang="en-GB" altLang="en-US" sz="1600" dirty="0">
                <a:latin typeface="+mn-lt"/>
              </a:rPr>
              <a:t>Can my child bring money with them?</a:t>
            </a:r>
          </a:p>
          <a:p>
            <a:pPr eaLnBrk="1" hangingPunct="1">
              <a:spcBef>
                <a:spcPct val="0"/>
              </a:spcBef>
              <a:buFontTx/>
              <a:buNone/>
            </a:pPr>
            <a:r>
              <a:rPr lang="en-GB" altLang="en-US" sz="1600" b="1" dirty="0">
                <a:solidFill>
                  <a:schemeClr val="bg1"/>
                </a:solidFill>
                <a:latin typeface="+mn-lt"/>
              </a:rPr>
              <a:t>Yes</a:t>
            </a:r>
            <a:r>
              <a:rPr lang="en-GB" altLang="en-US" sz="1600" dirty="0">
                <a:solidFill>
                  <a:schemeClr val="bg1"/>
                </a:solidFill>
                <a:latin typeface="+mn-lt"/>
              </a:rPr>
              <a:t>, your child can bring up to £7.50, (preferably in pound coins). This must be in a purse/wallet that is clearly labelled with your child’s name. </a:t>
            </a:r>
            <a:r>
              <a:rPr lang="en-GB" altLang="en-US" sz="1600" b="1" dirty="0">
                <a:solidFill>
                  <a:schemeClr val="bg1"/>
                </a:solidFill>
                <a:latin typeface="+mn-lt"/>
              </a:rPr>
              <a:t>No</a:t>
            </a:r>
            <a:r>
              <a:rPr lang="en-GB" altLang="en-US" sz="1600" dirty="0">
                <a:solidFill>
                  <a:schemeClr val="bg1"/>
                </a:solidFill>
                <a:latin typeface="+mn-lt"/>
              </a:rPr>
              <a:t> child is allowed to bring more than £7.50. </a:t>
            </a:r>
          </a:p>
          <a:p>
            <a:pPr eaLnBrk="1" hangingPunct="1">
              <a:spcBef>
                <a:spcPct val="0"/>
              </a:spcBef>
              <a:buFontTx/>
              <a:buNone/>
            </a:pPr>
            <a:r>
              <a:rPr lang="en-GB" altLang="en-US" sz="1600" dirty="0">
                <a:latin typeface="+mn-lt"/>
              </a:rPr>
              <a:t>What if my child becomes homesick?</a:t>
            </a:r>
          </a:p>
          <a:p>
            <a:pPr eaLnBrk="1" hangingPunct="1">
              <a:spcBef>
                <a:spcPct val="0"/>
              </a:spcBef>
              <a:buFontTx/>
              <a:buNone/>
            </a:pPr>
            <a:r>
              <a:rPr lang="en-GB" altLang="en-US" sz="1600" dirty="0">
                <a:solidFill>
                  <a:schemeClr val="bg1"/>
                </a:solidFill>
                <a:latin typeface="+mn-lt"/>
              </a:rPr>
              <a:t>The staff on the trip are extremely experienced and will deal with all incidents of homesickness with compassion.</a:t>
            </a:r>
          </a:p>
          <a:p>
            <a:pPr eaLnBrk="1" hangingPunct="1">
              <a:spcBef>
                <a:spcPct val="0"/>
              </a:spcBef>
              <a:buFontTx/>
              <a:buNone/>
            </a:pPr>
            <a:endParaRPr lang="en-GB" altLang="en-US" sz="1800" dirty="0"/>
          </a:p>
        </p:txBody>
      </p:sp>
    </p:spTree>
    <p:extLst>
      <p:ext uri="{BB962C8B-B14F-4D97-AF65-F5344CB8AC3E}">
        <p14:creationId xmlns:p14="http://schemas.microsoft.com/office/powerpoint/2010/main" val="4149641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36D98F-F976-474C-A049-368E81A74EF7}"/>
              </a:ext>
            </a:extLst>
          </p:cNvPr>
          <p:cNvPicPr>
            <a:picLocks noChangeAspect="1"/>
          </p:cNvPicPr>
          <p:nvPr/>
        </p:nvPicPr>
        <p:blipFill>
          <a:blip r:embed="rId3"/>
          <a:stretch>
            <a:fillRect/>
          </a:stretch>
        </p:blipFill>
        <p:spPr>
          <a:xfrm>
            <a:off x="240284" y="145857"/>
            <a:ext cx="11711431" cy="6643778"/>
          </a:xfrm>
          <a:prstGeom prst="rect">
            <a:avLst/>
          </a:prstGeom>
        </p:spPr>
      </p:pic>
      <p:pic>
        <p:nvPicPr>
          <p:cNvPr id="7" name="Picture 6">
            <a:extLst>
              <a:ext uri="{FF2B5EF4-FFF2-40B4-BE49-F238E27FC236}">
                <a16:creationId xmlns:a16="http://schemas.microsoft.com/office/drawing/2014/main" id="{6D73F55E-650C-4E88-9AA6-B67AB29DE278}"/>
              </a:ext>
            </a:extLst>
          </p:cNvPr>
          <p:cNvPicPr>
            <a:picLocks noChangeAspect="1"/>
          </p:cNvPicPr>
          <p:nvPr/>
        </p:nvPicPr>
        <p:blipFill rotWithShape="1">
          <a:blip r:embed="rId4"/>
          <a:srcRect t="3103"/>
          <a:stretch/>
        </p:blipFill>
        <p:spPr>
          <a:xfrm>
            <a:off x="2037030" y="3675574"/>
            <a:ext cx="7360468" cy="2030153"/>
          </a:xfrm>
          <a:prstGeom prst="rect">
            <a:avLst/>
          </a:prstGeom>
        </p:spPr>
      </p:pic>
      <p:pic>
        <p:nvPicPr>
          <p:cNvPr id="3" name="Picture 2">
            <a:extLst>
              <a:ext uri="{FF2B5EF4-FFF2-40B4-BE49-F238E27FC236}">
                <a16:creationId xmlns:a16="http://schemas.microsoft.com/office/drawing/2014/main" id="{94DEE171-6BE9-48A2-A9C8-011CE963811B}"/>
              </a:ext>
            </a:extLst>
          </p:cNvPr>
          <p:cNvPicPr>
            <a:picLocks noChangeAspect="1"/>
          </p:cNvPicPr>
          <p:nvPr/>
        </p:nvPicPr>
        <p:blipFill>
          <a:blip r:embed="rId5"/>
          <a:stretch>
            <a:fillRect/>
          </a:stretch>
        </p:blipFill>
        <p:spPr>
          <a:xfrm>
            <a:off x="1966559" y="244192"/>
            <a:ext cx="8188411" cy="6369616"/>
          </a:xfrm>
          <a:prstGeom prst="rect">
            <a:avLst/>
          </a:prstGeom>
        </p:spPr>
      </p:pic>
    </p:spTree>
    <p:extLst>
      <p:ext uri="{BB962C8B-B14F-4D97-AF65-F5344CB8AC3E}">
        <p14:creationId xmlns:p14="http://schemas.microsoft.com/office/powerpoint/2010/main" val="4119165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326E71-3E4F-4203-AB59-6F2541FA2964}"/>
              </a:ext>
            </a:extLst>
          </p:cNvPr>
          <p:cNvPicPr>
            <a:picLocks noChangeAspect="1"/>
          </p:cNvPicPr>
          <p:nvPr/>
        </p:nvPicPr>
        <p:blipFill>
          <a:blip r:embed="rId2"/>
          <a:stretch>
            <a:fillRect/>
          </a:stretch>
        </p:blipFill>
        <p:spPr>
          <a:xfrm>
            <a:off x="240284" y="208231"/>
            <a:ext cx="11711431" cy="6317806"/>
          </a:xfrm>
          <a:prstGeom prst="rect">
            <a:avLst/>
          </a:prstGeom>
        </p:spPr>
      </p:pic>
      <p:pic>
        <p:nvPicPr>
          <p:cNvPr id="4" name="Picture 3"/>
          <p:cNvPicPr>
            <a:picLocks noChangeAspect="1"/>
          </p:cNvPicPr>
          <p:nvPr/>
        </p:nvPicPr>
        <p:blipFill>
          <a:blip r:embed="rId3"/>
          <a:stretch>
            <a:fillRect/>
          </a:stretch>
        </p:blipFill>
        <p:spPr>
          <a:xfrm>
            <a:off x="837744" y="2767526"/>
            <a:ext cx="10516511" cy="1322947"/>
          </a:xfrm>
          <a:prstGeom prst="rect">
            <a:avLst/>
          </a:prstGeom>
        </p:spPr>
      </p:pic>
      <p:pic>
        <p:nvPicPr>
          <p:cNvPr id="5" name="Picture 4"/>
          <p:cNvPicPr>
            <a:picLocks noChangeAspect="1"/>
          </p:cNvPicPr>
          <p:nvPr/>
        </p:nvPicPr>
        <p:blipFill>
          <a:blip r:embed="rId4"/>
          <a:stretch>
            <a:fillRect/>
          </a:stretch>
        </p:blipFill>
        <p:spPr>
          <a:xfrm>
            <a:off x="909462" y="331023"/>
            <a:ext cx="7779170" cy="536494"/>
          </a:xfrm>
          <a:prstGeom prst="rect">
            <a:avLst/>
          </a:prstGeom>
        </p:spPr>
      </p:pic>
      <p:sp>
        <p:nvSpPr>
          <p:cNvPr id="6" name="Rectangle 5"/>
          <p:cNvSpPr/>
          <p:nvPr/>
        </p:nvSpPr>
        <p:spPr>
          <a:xfrm>
            <a:off x="837744" y="1125497"/>
            <a:ext cx="7506156" cy="5247590"/>
          </a:xfrm>
          <a:prstGeom prst="rect">
            <a:avLst/>
          </a:prstGeom>
        </p:spPr>
        <p:txBody>
          <a:bodyPr wrap="square">
            <a:spAutoFit/>
          </a:bodyPr>
          <a:lstStyle/>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Suitable nightwear x2</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Underwear (extra is advisable)</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Socks (that cover ankles for many activities)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Trousers/leggings for activities (not jeans)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Shorts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1 pair of trainers for activities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1 pair of waterproof shoes (old trainers are ideal)</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Dry shoes for evening activities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Fleeces/sweatshirts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Long sleeved shirt/t-shirt (for activities where arms need to be covered)</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T-shirts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Waterproof jacket (and trousers if you have them)</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Baseball hat/sun hat</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1 or 2 sets of clothes for the evening</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1 towel for showering</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1 ‘old’ towel for wet activities</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Plastic drinks bottle</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Sun cream</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Small rucksack/bag</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Labelled bin bag for wet and dirty clothing</a:t>
            </a:r>
          </a:p>
          <a:p>
            <a:pPr lvl="0" fontAlgn="base">
              <a:spcBef>
                <a:spcPct val="0"/>
              </a:spcBef>
              <a:spcAft>
                <a:spcPct val="0"/>
              </a:spcAft>
            </a:pPr>
            <a:r>
              <a:rPr lang="en-GB" altLang="en-US" sz="1500" dirty="0">
                <a:solidFill>
                  <a:srgbClr val="000000"/>
                </a:solidFill>
                <a:latin typeface="Arial" panose="020B0604020202020204" pitchFamily="34" charset="0"/>
                <a:cs typeface="Arial" panose="020B0604020202020204" pitchFamily="34" charset="0"/>
              </a:rPr>
              <a:t>Wash bag with flannel, soap, shampoo, toothbrush, toothpaste</a:t>
            </a:r>
          </a:p>
          <a:p>
            <a:pPr lvl="0" fontAlgn="base">
              <a:spcBef>
                <a:spcPct val="0"/>
              </a:spcBef>
              <a:spcAft>
                <a:spcPct val="0"/>
              </a:spcAft>
            </a:pPr>
            <a:r>
              <a:rPr lang="en-GB" altLang="en-US" sz="2000" b="1" dirty="0">
                <a:solidFill>
                  <a:schemeClr val="bg1"/>
                </a:solidFill>
                <a:latin typeface="Arial" panose="020B0604020202020204" pitchFamily="34" charset="0"/>
                <a:cs typeface="Arial" panose="020B0604020202020204" pitchFamily="34" charset="0"/>
              </a:rPr>
              <a:t>Sleeping bag and pillow </a:t>
            </a:r>
          </a:p>
        </p:txBody>
      </p:sp>
    </p:spTree>
    <p:extLst>
      <p:ext uri="{BB962C8B-B14F-4D97-AF65-F5344CB8AC3E}">
        <p14:creationId xmlns:p14="http://schemas.microsoft.com/office/powerpoint/2010/main" val="4049813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8C9FD0-BBFF-4546-989A-A58ACA0E7B0B}"/>
              </a:ext>
            </a:extLst>
          </p:cNvPr>
          <p:cNvPicPr>
            <a:picLocks noChangeAspect="1"/>
          </p:cNvPicPr>
          <p:nvPr/>
        </p:nvPicPr>
        <p:blipFill>
          <a:blip r:embed="rId3"/>
          <a:stretch>
            <a:fillRect/>
          </a:stretch>
        </p:blipFill>
        <p:spPr>
          <a:xfrm>
            <a:off x="240284" y="226337"/>
            <a:ext cx="11711431" cy="6473227"/>
          </a:xfrm>
          <a:prstGeom prst="rect">
            <a:avLst/>
          </a:prstGeom>
        </p:spPr>
      </p:pic>
      <p:pic>
        <p:nvPicPr>
          <p:cNvPr id="3" name="Picture 2">
            <a:extLst>
              <a:ext uri="{FF2B5EF4-FFF2-40B4-BE49-F238E27FC236}">
                <a16:creationId xmlns:a16="http://schemas.microsoft.com/office/drawing/2014/main" id="{B21BE4AA-26E8-482C-BEA6-3F4169547562}"/>
              </a:ext>
            </a:extLst>
          </p:cNvPr>
          <p:cNvPicPr>
            <a:picLocks noChangeAspect="1"/>
          </p:cNvPicPr>
          <p:nvPr/>
        </p:nvPicPr>
        <p:blipFill>
          <a:blip r:embed="rId4"/>
          <a:stretch>
            <a:fillRect/>
          </a:stretch>
        </p:blipFill>
        <p:spPr>
          <a:xfrm>
            <a:off x="3403673" y="374609"/>
            <a:ext cx="4363661" cy="6176682"/>
          </a:xfrm>
          <a:prstGeom prst="rect">
            <a:avLst/>
          </a:prstGeom>
        </p:spPr>
      </p:pic>
    </p:spTree>
    <p:extLst>
      <p:ext uri="{BB962C8B-B14F-4D97-AF65-F5344CB8AC3E}">
        <p14:creationId xmlns:p14="http://schemas.microsoft.com/office/powerpoint/2010/main" val="1727976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612D5D-76D6-4CF6-AB47-0763DB24ECFE}"/>
              </a:ext>
            </a:extLst>
          </p:cNvPr>
          <p:cNvPicPr>
            <a:picLocks noChangeAspect="1"/>
          </p:cNvPicPr>
          <p:nvPr/>
        </p:nvPicPr>
        <p:blipFill>
          <a:blip r:embed="rId2"/>
          <a:stretch>
            <a:fillRect/>
          </a:stretch>
        </p:blipFill>
        <p:spPr>
          <a:xfrm>
            <a:off x="240284" y="240400"/>
            <a:ext cx="11711431" cy="6377200"/>
          </a:xfrm>
          <a:prstGeom prst="rect">
            <a:avLst/>
          </a:prstGeom>
        </p:spPr>
      </p:pic>
      <p:sp>
        <p:nvSpPr>
          <p:cNvPr id="3" name="Content Placeholder 2"/>
          <p:cNvSpPr>
            <a:spLocks noGrp="1"/>
          </p:cNvSpPr>
          <p:nvPr>
            <p:ph idx="1"/>
          </p:nvPr>
        </p:nvSpPr>
        <p:spPr>
          <a:xfrm>
            <a:off x="554318" y="2028457"/>
            <a:ext cx="5314950" cy="3660775"/>
          </a:xfrm>
        </p:spPr>
        <p:txBody>
          <a:bodyPr/>
          <a:lstStyle/>
          <a:p>
            <a:r>
              <a:rPr lang="en-GB" altLang="en-US" sz="2400" kern="0" dirty="0">
                <a:solidFill>
                  <a:srgbClr val="000000"/>
                </a:solidFill>
                <a:latin typeface="Arial"/>
                <a:ea typeface="+mj-ea"/>
                <a:cs typeface="Arial"/>
              </a:rPr>
              <a:t>Monday 26th May</a:t>
            </a:r>
            <a:r>
              <a:rPr lang="en-GB" altLang="en-US" sz="1800" kern="0" dirty="0">
                <a:solidFill>
                  <a:srgbClr val="000000"/>
                </a:solidFill>
                <a:latin typeface="Arial"/>
                <a:ea typeface="+mj-ea"/>
                <a:cs typeface="Arial"/>
              </a:rPr>
              <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Children will have to pack their bags (consider this when you pack for them)</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07:45 Breakfast and lunch will be provided</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12:10 Children will complete final activities</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13:30 Depart</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
            </a:r>
            <a:br>
              <a:rPr lang="en-GB" altLang="en-US" sz="1800" kern="0" dirty="0">
                <a:solidFill>
                  <a:srgbClr val="000000"/>
                </a:solidFill>
                <a:latin typeface="Arial"/>
                <a:ea typeface="+mj-ea"/>
                <a:cs typeface="Arial"/>
              </a:rPr>
            </a:br>
            <a:r>
              <a:rPr lang="en-GB" altLang="en-US" sz="1800" kern="0" dirty="0">
                <a:solidFill>
                  <a:srgbClr val="000000"/>
                </a:solidFill>
                <a:latin typeface="Arial"/>
                <a:ea typeface="+mj-ea"/>
                <a:cs typeface="Arial"/>
              </a:rPr>
              <a:t>15:00 Scheduled to return to school</a:t>
            </a:r>
          </a:p>
          <a:p>
            <a:r>
              <a:rPr lang="en-GB" sz="1800" kern="0" dirty="0">
                <a:solidFill>
                  <a:srgbClr val="000000"/>
                </a:solidFill>
                <a:latin typeface="Arial"/>
                <a:ea typeface="+mj-ea"/>
                <a:cs typeface="Arial"/>
              </a:rPr>
              <a:t>Please be on time!</a:t>
            </a:r>
            <a:endParaRPr lang="en-GB" dirty="0"/>
          </a:p>
        </p:txBody>
      </p:sp>
      <p:pic>
        <p:nvPicPr>
          <p:cNvPr id="4" name="Picture 3"/>
          <p:cNvPicPr>
            <a:picLocks noChangeAspect="1"/>
          </p:cNvPicPr>
          <p:nvPr/>
        </p:nvPicPr>
        <p:blipFill>
          <a:blip r:embed="rId3"/>
          <a:stretch>
            <a:fillRect/>
          </a:stretch>
        </p:blipFill>
        <p:spPr>
          <a:xfrm>
            <a:off x="554318" y="422689"/>
            <a:ext cx="853514" cy="107908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2734" y="3715423"/>
            <a:ext cx="3944815" cy="2629877"/>
          </a:xfrm>
          <a:prstGeom prst="rect">
            <a:avLst/>
          </a:prstGeom>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10228" t="2941" r="4986"/>
          <a:stretch/>
        </p:blipFill>
        <p:spPr>
          <a:xfrm>
            <a:off x="7233309" y="459433"/>
            <a:ext cx="3907900" cy="2990017"/>
          </a:xfrm>
          <a:prstGeom prst="rect">
            <a:avLst/>
          </a:prstGeom>
        </p:spPr>
      </p:pic>
    </p:spTree>
    <p:extLst>
      <p:ext uri="{BB962C8B-B14F-4D97-AF65-F5344CB8AC3E}">
        <p14:creationId xmlns:p14="http://schemas.microsoft.com/office/powerpoint/2010/main" val="30587783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71991</TotalTime>
  <Words>862</Words>
  <Application>Microsoft Office PowerPoint</Application>
  <PresentationFormat>Widescreen</PresentationFormat>
  <Paragraphs>104</Paragraphs>
  <Slides>16</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Pupils: En suite rooms sleeping 5/6 per room. Adults: En suite single room at the edge/middle of children’s accommodation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Mooney</dc:creator>
  <cp:lastModifiedBy>Jennifer Mooney</cp:lastModifiedBy>
  <cp:revision>59</cp:revision>
  <cp:lastPrinted>2024-04-25T15:01:14Z</cp:lastPrinted>
  <dcterms:created xsi:type="dcterms:W3CDTF">2016-06-15T09:05:27Z</dcterms:created>
  <dcterms:modified xsi:type="dcterms:W3CDTF">2025-04-03T13:11:23Z</dcterms:modified>
</cp:coreProperties>
</file>