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3" r:id="rId2"/>
  </p:sldMasterIdLst>
  <p:notesMasterIdLst>
    <p:notesMasterId r:id="rId14"/>
  </p:notesMasterIdLst>
  <p:sldIdLst>
    <p:sldId id="256" r:id="rId3"/>
    <p:sldId id="260" r:id="rId4"/>
    <p:sldId id="266" r:id="rId5"/>
    <p:sldId id="278" r:id="rId6"/>
    <p:sldId id="279" r:id="rId7"/>
    <p:sldId id="280" r:id="rId8"/>
    <p:sldId id="281" r:id="rId9"/>
    <p:sldId id="282" r:id="rId10"/>
    <p:sldId id="286" r:id="rId11"/>
    <p:sldId id="287" r:id="rId12"/>
    <p:sldId id="285"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D01"/>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FDA46D-34C7-4CB6-A2B6-9B4DD4DA2FF5}" type="datetimeFigureOut">
              <a:rPr lang="en-GB" smtClean="0"/>
              <a:t>27/04/2020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B03CC0-981A-468B-B69F-D765530D2B26}" type="slidenum">
              <a:rPr lang="en-GB" smtClean="0"/>
              <a:t>‹#›</a:t>
            </a:fld>
            <a:endParaRPr lang="en-GB"/>
          </a:p>
        </p:txBody>
      </p:sp>
    </p:spTree>
    <p:extLst>
      <p:ext uri="{BB962C8B-B14F-4D97-AF65-F5344CB8AC3E}">
        <p14:creationId xmlns:p14="http://schemas.microsoft.com/office/powerpoint/2010/main" val="37567865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30EC71E-2E94-4FD4-A21F-D95EFA166CD6}"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30846150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30EC71E-2E94-4FD4-A21F-D95EFA166CD6}"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3536327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30EC71E-2E94-4FD4-A21F-D95EFA166CD6}"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10188494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30EC71E-2E94-4FD4-A21F-D95EFA166CD6}"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9755305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30EC71E-2E94-4FD4-A21F-D95EFA166CD6}" type="datetimeFigureOut">
              <a:rPr lang="en-GB" smtClean="0"/>
              <a:t>27/04/2020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21497856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30EC71E-2E94-4FD4-A21F-D95EFA166CD6}" type="datetimeFigureOut">
              <a:rPr lang="en-GB" smtClean="0"/>
              <a:t>27/04/2020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41930385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0EC71E-2E94-4FD4-A21F-D95EFA166CD6}" type="datetimeFigureOut">
              <a:rPr lang="en-GB" smtClean="0"/>
              <a:t>27/04/2020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31360111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30EC71E-2E94-4FD4-A21F-D95EFA166CD6}"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5327494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30EC71E-2E94-4FD4-A21F-D95EFA166CD6}" type="datetimeFigureOut">
              <a:rPr lang="en-GB" smtClean="0"/>
              <a:t>27/04/2020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7040836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30EC71E-2E94-4FD4-A21F-D95EFA166CD6}"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13666284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30EC71E-2E94-4FD4-A21F-D95EFA166CD6}" type="datetimeFigureOut">
              <a:rPr lang="en-GB" smtClean="0"/>
              <a:t>27/04/2020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021672-E9DF-4AE3-A10F-41B5BBB3BE4E}" type="slidenum">
              <a:rPr lang="en-GB" smtClean="0"/>
              <a:t>‹#›</a:t>
            </a:fld>
            <a:endParaRPr lang="en-GB"/>
          </a:p>
        </p:txBody>
      </p:sp>
    </p:spTree>
    <p:extLst>
      <p:ext uri="{BB962C8B-B14F-4D97-AF65-F5344CB8AC3E}">
        <p14:creationId xmlns:p14="http://schemas.microsoft.com/office/powerpoint/2010/main" val="41869262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73667" y="1905001"/>
            <a:ext cx="10242551" cy="1523495"/>
          </a:xfrm>
        </p:spPr>
        <p:txBody>
          <a:bodyPr>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973666" y="4344989"/>
            <a:ext cx="10242551"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Tree>
    <p:extLst>
      <p:ext uri="{BB962C8B-B14F-4D97-AF65-F5344CB8AC3E}">
        <p14:creationId xmlns:p14="http://schemas.microsoft.com/office/powerpoint/2010/main" val="874603479"/>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825625" y="649805"/>
            <a:ext cx="9390944" cy="1523494"/>
          </a:xfrm>
        </p:spPr>
        <p:txBody>
          <a:bodyPr anchor="ctr" anchorCtr="0">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825273" y="4344989"/>
            <a:ext cx="9390944"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962732" y="2355850"/>
            <a:ext cx="10253485"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FF9929">
                        <a:lumMod val="20000"/>
                        <a:lumOff val="80000"/>
                      </a:srgbClr>
                    </a:gs>
                    <a:gs pos="28000">
                      <a:srgbClr val="F8F57B"/>
                    </a:gs>
                    <a:gs pos="62000">
                      <a:srgbClr val="D5B953"/>
                    </a:gs>
                    <a:gs pos="88000">
                      <a:srgbClr val="D1943B"/>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extLst>
      <p:ext uri="{BB962C8B-B14F-4D97-AF65-F5344CB8AC3E}">
        <p14:creationId xmlns:p14="http://schemas.microsoft.com/office/powerpoint/2010/main" val="1417959370"/>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6" name="Text Placeholder 5"/>
          <p:cNvSpPr>
            <a:spLocks noGrp="1"/>
          </p:cNvSpPr>
          <p:nvPr>
            <p:ph type="body" sz="quarter" idx="10"/>
          </p:nvPr>
        </p:nvSpPr>
        <p:spPr>
          <a:xfrm>
            <a:off x="508000" y="1411552"/>
            <a:ext cx="11176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474080428"/>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508000" y="1412875"/>
            <a:ext cx="11176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699445315"/>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08000" y="1411553"/>
            <a:ext cx="5486400" cy="1742015"/>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97600" y="1411553"/>
            <a:ext cx="5486400" cy="1742015"/>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998234252"/>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508000" y="1757802"/>
            <a:ext cx="5486400" cy="346249"/>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07999" y="2174875"/>
            <a:ext cx="5486400"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94642" y="1757802"/>
            <a:ext cx="5489359" cy="346249"/>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490632" cy="1537344"/>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4217747897"/>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885954023"/>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62230010"/>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WALKIN - Prints in GRAYSCAL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86698254"/>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2_Title and Content">
    <p:bg bwMode="black">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508000" y="1411553"/>
            <a:ext cx="11176000" cy="2200602"/>
          </a:xfrm>
        </p:spPr>
        <p:txBody>
          <a:bodyPr/>
          <a:lstStyle>
            <a:lvl1pPr>
              <a:buClr>
                <a:schemeClr val="tx1"/>
              </a:buClr>
              <a:buSzPct val="70000"/>
              <a:buFont typeface="Wingdings" pitchFamily="2" charset="2"/>
              <a:buChar char="l"/>
              <a:defRPr/>
            </a:lvl1pPr>
            <a:lvl2pPr>
              <a:buClr>
                <a:schemeClr val="tx1"/>
              </a:buClr>
              <a:buSzPct val="70000"/>
              <a:buFont typeface="Wingdings" pitchFamily="2" charset="2"/>
              <a:buChar char="l"/>
              <a:defRPr/>
            </a:lvl2pPr>
            <a:lvl3pPr>
              <a:buClr>
                <a:schemeClr val="tx1"/>
              </a:buClr>
              <a:buSzPct val="70000"/>
              <a:buFont typeface="Wingdings" pitchFamily="2" charset="2"/>
              <a:buChar char="l"/>
              <a:defRPr/>
            </a:lvl3pPr>
            <a:lvl4pPr>
              <a:buClr>
                <a:schemeClr val="tx1"/>
              </a:buClr>
              <a:buSzPct val="70000"/>
              <a:buFont typeface="Wingdings" pitchFamily="2" charset="2"/>
              <a:buChar char="l"/>
              <a:defRPr/>
            </a:lvl4pPr>
            <a:lvl5pPr>
              <a:buClr>
                <a:schemeClr val="tx1"/>
              </a:buClr>
              <a:buSzPct val="70000"/>
              <a:buFont typeface="Wingdings" pitchFamily="2" charset="2"/>
              <a:buChar char="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923743917"/>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3_Title and Content">
    <p:bg bwMode="black">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p>
            <a:r>
              <a:rPr lang="en-US" smtClean="0"/>
              <a:t>Click to edit Master title style</a:t>
            </a:r>
            <a:endParaRPr lang="en-US" dirty="0"/>
          </a:p>
        </p:txBody>
      </p:sp>
      <p:sp>
        <p:nvSpPr>
          <p:cNvPr id="6" name="Text Placeholder 5"/>
          <p:cNvSpPr>
            <a:spLocks noGrp="1"/>
          </p:cNvSpPr>
          <p:nvPr>
            <p:ph type="body" sz="quarter" idx="10"/>
          </p:nvPr>
        </p:nvSpPr>
        <p:spPr bwMode="white">
          <a:xfrm>
            <a:off x="508000" y="1411553"/>
            <a:ext cx="11176000" cy="2200602"/>
          </a:xfrm>
        </p:spPr>
        <p:txBody>
          <a:bodyPr/>
          <a:lstStyle>
            <a:lvl1pPr>
              <a:buClr>
                <a:schemeClr val="tx1"/>
              </a:buClr>
              <a:buSzPct val="70000"/>
              <a:buFont typeface="Wingdings" pitchFamily="2" charset="2"/>
              <a:buChar char="l"/>
              <a:defRPr/>
            </a:lvl1pPr>
            <a:lvl2pPr>
              <a:buClr>
                <a:schemeClr val="tx1"/>
              </a:buClr>
              <a:buSzPct val="70000"/>
              <a:buFont typeface="Wingdings" pitchFamily="2" charset="2"/>
              <a:buChar char="l"/>
              <a:defRPr/>
            </a:lvl2pPr>
            <a:lvl3pPr>
              <a:buClr>
                <a:schemeClr val="tx1"/>
              </a:buClr>
              <a:buSzPct val="70000"/>
              <a:buFont typeface="Wingdings" pitchFamily="2" charset="2"/>
              <a:buChar char="l"/>
              <a:defRPr/>
            </a:lvl3pPr>
            <a:lvl4pPr>
              <a:buClr>
                <a:schemeClr val="tx1"/>
              </a:buClr>
              <a:buSzPct val="70000"/>
              <a:buFont typeface="Wingdings" pitchFamily="2" charset="2"/>
              <a:buChar char="l"/>
              <a:defRPr/>
            </a:lvl4pPr>
            <a:lvl5pPr>
              <a:buClr>
                <a:schemeClr val="tx1"/>
              </a:buClr>
              <a:buSzPct val="70000"/>
              <a:buFont typeface="Wingdings" pitchFamily="2" charset="2"/>
              <a:buChar char="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6"/>
          <p:cNvSpPr>
            <a:spLocks noGrp="1"/>
          </p:cNvSpPr>
          <p:nvPr>
            <p:ph type="body" sz="quarter" idx="11"/>
          </p:nvPr>
        </p:nvSpPr>
        <p:spPr>
          <a:xfrm>
            <a:off x="1" y="6238876"/>
            <a:ext cx="12192001" cy="619125"/>
          </a:xfrm>
          <a:solidFill>
            <a:srgbClr val="FFFF99"/>
          </a:solidFill>
        </p:spPr>
        <p:txBody>
          <a:bodyPr wrap="square" lIns="152394" tIns="76197" rIns="152394" bIns="76197" anchor="b" anchorCtr="0">
            <a:noAutofit/>
          </a:bodyPr>
          <a:lstStyle>
            <a:lvl1pPr algn="r">
              <a:buFont typeface="Arial" pitchFamily="34" charset="0"/>
              <a:buNone/>
              <a:defRPr>
                <a:solidFill>
                  <a:srgbClr val="000000"/>
                </a:solidFill>
                <a:effectLst/>
                <a:latin typeface="+mj-lt"/>
              </a:defRPr>
            </a:lvl1pPr>
          </a:lstStyle>
          <a:p>
            <a:pPr lvl="0"/>
            <a:r>
              <a:rPr lang="en-US" smtClean="0"/>
              <a:t>Click to edit Master text styles</a:t>
            </a:r>
          </a:p>
        </p:txBody>
      </p:sp>
    </p:spTree>
    <p:extLst>
      <p:ext uri="{BB962C8B-B14F-4D97-AF65-F5344CB8AC3E}">
        <p14:creationId xmlns:p14="http://schemas.microsoft.com/office/powerpoint/2010/main" val="2511206614"/>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825625" y="649805"/>
            <a:ext cx="9390944" cy="1523494"/>
          </a:xfrm>
        </p:spPr>
        <p:txBody>
          <a:bodyPr anchor="ctr" anchorCtr="0">
            <a:noAutofit/>
          </a:bodyPr>
          <a:lstStyle>
            <a:lvl1pPr>
              <a:lnSpc>
                <a:spcPct val="90000"/>
              </a:lnSpc>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825273" y="4344989"/>
            <a:ext cx="9390944" cy="461665"/>
          </a:xfrm>
        </p:spPr>
        <p:txBody>
          <a:bodyPr>
            <a:noAutofit/>
          </a:bodyPr>
          <a:lstStyle>
            <a:lvl1pPr marL="0" indent="0" algn="l">
              <a:lnSpc>
                <a:spcPct val="90000"/>
              </a:lnSpc>
              <a:spcBef>
                <a:spcPts val="0"/>
              </a:spcBef>
              <a:buNone/>
              <a:defRPr>
                <a:solidFill>
                  <a:schemeClr val="tx1">
                    <a:tint val="75000"/>
                  </a:schemeClr>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n-US" smtClean="0"/>
              <a:t>Click to edit Master subtitle style</a:t>
            </a:r>
            <a:endParaRPr lang="en-US" dirty="0"/>
          </a:p>
        </p:txBody>
      </p:sp>
      <p:sp>
        <p:nvSpPr>
          <p:cNvPr id="7" name="Text Placeholder 6"/>
          <p:cNvSpPr>
            <a:spLocks noGrp="1"/>
          </p:cNvSpPr>
          <p:nvPr>
            <p:ph type="body" sz="quarter" idx="10" hasCustomPrompt="1"/>
          </p:nvPr>
        </p:nvSpPr>
        <p:spPr>
          <a:xfrm>
            <a:off x="962732" y="2355850"/>
            <a:ext cx="10253485"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FF9929">
                        <a:lumMod val="20000"/>
                        <a:lumOff val="80000"/>
                      </a:srgbClr>
                    </a:gs>
                    <a:gs pos="28000">
                      <a:srgbClr val="F8F57B"/>
                    </a:gs>
                    <a:gs pos="62000">
                      <a:srgbClr val="D5B953"/>
                    </a:gs>
                    <a:gs pos="88000">
                      <a:srgbClr val="D1943B"/>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extLst>
      <p:ext uri="{BB962C8B-B14F-4D97-AF65-F5344CB8AC3E}">
        <p14:creationId xmlns:p14="http://schemas.microsoft.com/office/powerpoint/2010/main" val="3636246177"/>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2.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0EC71E-2E94-4FD4-A21F-D95EFA166CD6}" type="datetimeFigureOut">
              <a:rPr lang="en-GB" smtClean="0"/>
              <a:t>27/04/2020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021672-E9DF-4AE3-A10F-41B5BBB3BE4E}" type="slidenum">
              <a:rPr lang="en-GB" smtClean="0"/>
              <a:t>‹#›</a:t>
            </a:fld>
            <a:endParaRPr lang="en-GB"/>
          </a:p>
        </p:txBody>
      </p:sp>
    </p:spTree>
    <p:extLst>
      <p:ext uri="{BB962C8B-B14F-4D97-AF65-F5344CB8AC3E}">
        <p14:creationId xmlns:p14="http://schemas.microsoft.com/office/powerpoint/2010/main" val="10537466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08000" y="230189"/>
            <a:ext cx="11176000" cy="664797"/>
          </a:xfrm>
          <a:prstGeom prst="rect">
            <a:avLst/>
          </a:prstGeom>
        </p:spPr>
        <p:txBody>
          <a:bodyPr vert="horz" wrap="square" lIns="0" tIns="0" rIns="0" bIns="0" rtlCol="0" anchor="t">
            <a:spAutoFit/>
          </a:bodyPr>
          <a:lstStyle/>
          <a:p>
            <a:r>
              <a:rPr lang="en-US" smtClean="0"/>
              <a:t>Click to edit Master title style</a:t>
            </a:r>
            <a:endParaRPr lang="en-US" dirty="0"/>
          </a:p>
        </p:txBody>
      </p:sp>
      <p:sp>
        <p:nvSpPr>
          <p:cNvPr id="3" name="Text Placeholder 2"/>
          <p:cNvSpPr>
            <a:spLocks noGrp="1"/>
          </p:cNvSpPr>
          <p:nvPr>
            <p:ph type="body" idx="1"/>
          </p:nvPr>
        </p:nvSpPr>
        <p:spPr>
          <a:xfrm>
            <a:off x="508000" y="1412876"/>
            <a:ext cx="11176000" cy="2135969"/>
          </a:xfrm>
          <a:prstGeom prst="rect">
            <a:avLst/>
          </a:prstGeom>
        </p:spPr>
        <p:txBody>
          <a:bodyPr vert="horz" lIns="0" tIns="0" rIns="0" bIns="0" rtlCol="0">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876250136"/>
      </p:ext>
    </p:extLst>
  </p:cSld>
  <p:clrMap bg1="dk1" tx1="lt1" bg2="dk2" tx2="lt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ransition>
    <p:fade/>
  </p:transition>
  <p:txStyles>
    <p:titleStyle>
      <a:lvl1pPr algn="l" defTabSz="914363" rtl="0" eaLnBrk="1" latinLnBrk="0" hangingPunct="1">
        <a:lnSpc>
          <a:spcPct val="90000"/>
        </a:lnSpc>
        <a:spcBef>
          <a:spcPct val="0"/>
        </a:spcBef>
        <a:buNone/>
        <a:defRPr lang="en-US" sz="4800" b="0" kern="1200" cap="none" spc="-150" dirty="0" smtClean="0">
          <a:ln w="3175">
            <a:noFill/>
          </a:ln>
          <a:gradFill flip="none" rotWithShape="1">
            <a:gsLst>
              <a:gs pos="0">
                <a:srgbClr val="FFFFB9"/>
              </a:gs>
              <a:gs pos="36000">
                <a:srgbClr val="FFFF99"/>
              </a:gs>
              <a:gs pos="86000">
                <a:srgbClr val="F6AE1E"/>
              </a:gs>
            </a:gsLst>
            <a:lin ang="5400000" scaled="0"/>
            <a:tileRect/>
          </a:gradFill>
          <a:effectLst>
            <a:outerShdw blurRad="50800" dist="38100" dir="2700000" algn="tl" rotWithShape="0">
              <a:prstClr val="black">
                <a:alpha val="40000"/>
              </a:prstClr>
            </a:outerShdw>
          </a:effectLst>
          <a:latin typeface="+mj-lt"/>
          <a:ea typeface="+mn-ea"/>
          <a:cs typeface="Arial" charset="0"/>
        </a:defRPr>
      </a:lvl1pPr>
    </p:titleStyle>
    <p:bodyStyle>
      <a:lvl1pPr marL="396875" indent="-396875" algn="l" defTabSz="914363" rtl="0" eaLnBrk="1" latinLnBrk="0" hangingPunct="1">
        <a:lnSpc>
          <a:spcPct val="90000"/>
        </a:lnSpc>
        <a:spcBef>
          <a:spcPct val="20000"/>
        </a:spcBef>
        <a:buFontTx/>
        <a:buBlip>
          <a:blip r:embed="rId15"/>
        </a:buBlip>
        <a:defRPr sz="3200" kern="1200">
          <a:solidFill>
            <a:schemeClr val="tx1"/>
          </a:solidFill>
          <a:latin typeface="+mn-lt"/>
          <a:ea typeface="+mn-ea"/>
          <a:cs typeface="+mn-cs"/>
        </a:defRPr>
      </a:lvl1pPr>
      <a:lvl2pPr marL="914400" indent="-396875" algn="l" defTabSz="914363" rtl="0" eaLnBrk="1" latinLnBrk="0" hangingPunct="1">
        <a:lnSpc>
          <a:spcPct val="90000"/>
        </a:lnSpc>
        <a:spcBef>
          <a:spcPct val="20000"/>
        </a:spcBef>
        <a:buFontTx/>
        <a:buBlip>
          <a:blip r:embed="rId16"/>
        </a:buBlip>
        <a:defRPr sz="2800" kern="1200">
          <a:solidFill>
            <a:schemeClr val="tx1"/>
          </a:solidFill>
          <a:latin typeface="+mn-lt"/>
          <a:ea typeface="+mn-ea"/>
          <a:cs typeface="+mn-cs"/>
        </a:defRPr>
      </a:lvl2pPr>
      <a:lvl3pPr marL="1258888" indent="-344488"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3pPr>
      <a:lvl4pPr marL="1604963" indent="-346075"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4pPr>
      <a:lvl5pPr marL="1941513" indent="-336550"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80999"/>
            <a:ext cx="9144000" cy="1147763"/>
          </a:xfrm>
        </p:spPr>
        <p:txBody>
          <a:bodyPr/>
          <a:lstStyle/>
          <a:p>
            <a:r>
              <a:rPr lang="en-GB" dirty="0" smtClean="0"/>
              <a:t>Practical Science Re-cap 1</a:t>
            </a:r>
            <a:endParaRPr lang="en-GB" dirty="0"/>
          </a:p>
        </p:txBody>
      </p:sp>
      <p:sp>
        <p:nvSpPr>
          <p:cNvPr id="3" name="Subtitle 2"/>
          <p:cNvSpPr>
            <a:spLocks noGrp="1"/>
          </p:cNvSpPr>
          <p:nvPr>
            <p:ph type="subTitle" idx="1"/>
          </p:nvPr>
        </p:nvSpPr>
        <p:spPr>
          <a:xfrm>
            <a:off x="3073400" y="2116138"/>
            <a:ext cx="5702300" cy="1655762"/>
          </a:xfrm>
        </p:spPr>
        <p:txBody>
          <a:bodyPr>
            <a:normAutofit/>
          </a:bodyPr>
          <a:lstStyle/>
          <a:p>
            <a:r>
              <a:rPr lang="en-GB" sz="4800" dirty="0" smtClean="0"/>
              <a:t>Summer 1</a:t>
            </a:r>
          </a:p>
          <a:p>
            <a:r>
              <a:rPr lang="en-GB" sz="4800" dirty="0" smtClean="0"/>
              <a:t>Week 4</a:t>
            </a:r>
            <a:endParaRPr lang="en-GB" sz="4800" dirty="0"/>
          </a:p>
        </p:txBody>
      </p:sp>
    </p:spTree>
    <p:extLst>
      <p:ext uri="{BB962C8B-B14F-4D97-AF65-F5344CB8AC3E}">
        <p14:creationId xmlns:p14="http://schemas.microsoft.com/office/powerpoint/2010/main" val="30426691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6858000"/>
          </a:xfrm>
        </p:spPr>
        <p:txBody>
          <a:bodyPr>
            <a:normAutofit fontScale="92500" lnSpcReduction="10000"/>
          </a:bodyPr>
          <a:lstStyle/>
          <a:p>
            <a:pPr marL="0" indent="0">
              <a:buNone/>
            </a:pPr>
            <a:r>
              <a:rPr lang="en-GB" sz="4800" u="sng" dirty="0" smtClean="0"/>
              <a:t>About this power-point:</a:t>
            </a:r>
          </a:p>
          <a:p>
            <a:pPr marL="0" indent="0">
              <a:buNone/>
            </a:pPr>
            <a:endParaRPr lang="en-GB" dirty="0"/>
          </a:p>
          <a:p>
            <a:pPr marL="0" indent="0">
              <a:buNone/>
            </a:pPr>
            <a:r>
              <a:rPr lang="en-GB" sz="3600" dirty="0" smtClean="0"/>
              <a:t>This power-point contains a practical exercise that children can do at home with an adult.  This  exercise is related to a topic that children in Year 6 need to know about, before they move on, into Year 7.  Key vocabulary is stated at the beginning of each session.</a:t>
            </a:r>
          </a:p>
          <a:p>
            <a:pPr marL="0" indent="0">
              <a:buNone/>
            </a:pPr>
            <a:endParaRPr lang="en-GB" sz="3600" dirty="0"/>
          </a:p>
          <a:p>
            <a:pPr marL="0" indent="0">
              <a:buNone/>
            </a:pPr>
            <a:r>
              <a:rPr lang="en-GB" sz="3600" dirty="0" smtClean="0"/>
              <a:t>The exercise will help Year 6 children to re-cap their existing knowledge and further their understanding of scientific principles, that they are expected to know. </a:t>
            </a:r>
          </a:p>
          <a:p>
            <a:pPr marL="0" indent="0">
              <a:buNone/>
            </a:pPr>
            <a:endParaRPr lang="en-GB" sz="3600" dirty="0"/>
          </a:p>
          <a:p>
            <a:pPr marL="0" indent="0">
              <a:buNone/>
            </a:pPr>
            <a:r>
              <a:rPr lang="en-GB" sz="3600" dirty="0" smtClean="0"/>
              <a:t>After completing each session, there are further challenges (that children can choose from, just as they would do in school), however they can do more than one challenge if they wish!</a:t>
            </a:r>
          </a:p>
          <a:p>
            <a:pPr marL="0" indent="0">
              <a:buNone/>
            </a:pPr>
            <a:endParaRPr lang="en-GB" dirty="0" smtClean="0"/>
          </a:p>
          <a:p>
            <a:pPr marL="0" indent="0">
              <a:buNone/>
            </a:pPr>
            <a:endParaRPr lang="en-GB" dirty="0"/>
          </a:p>
          <a:p>
            <a:pPr marL="0" indent="0">
              <a:buNone/>
            </a:pPr>
            <a:endParaRPr lang="en-GB" dirty="0"/>
          </a:p>
        </p:txBody>
      </p:sp>
    </p:spTree>
    <p:extLst>
      <p:ext uri="{BB962C8B-B14F-4D97-AF65-F5344CB8AC3E}">
        <p14:creationId xmlns:p14="http://schemas.microsoft.com/office/powerpoint/2010/main" val="676685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220861"/>
            <a:ext cx="12192000" cy="7078861"/>
          </a:xfrm>
          <a:prstGeom prst="rect">
            <a:avLst/>
          </a:prstGeom>
          <a:solidFill>
            <a:schemeClr val="accent1">
              <a:lumMod val="20000"/>
              <a:lumOff val="80000"/>
            </a:schemeClr>
          </a:solidFill>
        </p:spPr>
        <p:txBody>
          <a:bodyPr wrap="square">
            <a:spAutoFit/>
          </a:bodyPr>
          <a:lstStyle/>
          <a:p>
            <a:endParaRPr lang="en-GB" dirty="0" smtClean="0"/>
          </a:p>
          <a:p>
            <a:r>
              <a:rPr lang="en-GB" sz="4400" u="sng" dirty="0" smtClean="0"/>
              <a:t>Contents for entire Summer 1:</a:t>
            </a:r>
          </a:p>
          <a:p>
            <a:endParaRPr lang="en-GB" sz="1000" dirty="0"/>
          </a:p>
          <a:p>
            <a:r>
              <a:rPr lang="en-GB" sz="4400" dirty="0" smtClean="0"/>
              <a:t>Practical 1:  Sedimentary Rocks – Chocolate Rocks</a:t>
            </a:r>
          </a:p>
          <a:p>
            <a:endParaRPr lang="en-GB" sz="2000" dirty="0" smtClean="0"/>
          </a:p>
          <a:p>
            <a:r>
              <a:rPr lang="en-GB" sz="4400" dirty="0" smtClean="0"/>
              <a:t>Practical 2:  Materials – Egg White and Yoke</a:t>
            </a:r>
            <a:endParaRPr lang="en-GB" sz="4400" dirty="0"/>
          </a:p>
          <a:p>
            <a:endParaRPr lang="en-GB" sz="2000" dirty="0" smtClean="0"/>
          </a:p>
          <a:p>
            <a:r>
              <a:rPr lang="en-GB" sz="4400" dirty="0" smtClean="0"/>
              <a:t>Practical 3:  Materials 2 – Magic Potions 1</a:t>
            </a:r>
            <a:endParaRPr lang="en-GB" sz="4400" dirty="0"/>
          </a:p>
          <a:p>
            <a:endParaRPr lang="en-GB" sz="2000" dirty="0" smtClean="0"/>
          </a:p>
          <a:p>
            <a:r>
              <a:rPr lang="en-GB" sz="4400" dirty="0" smtClean="0"/>
              <a:t>Practical 4: Solids and Liquids – </a:t>
            </a:r>
            <a:r>
              <a:rPr lang="en-GB" sz="3600" dirty="0" smtClean="0"/>
              <a:t>Picking Up An Ice Cube</a:t>
            </a:r>
            <a:endParaRPr lang="en-GB" sz="3600" dirty="0"/>
          </a:p>
          <a:p>
            <a:endParaRPr lang="en-GB" sz="2000" dirty="0" smtClean="0"/>
          </a:p>
          <a:p>
            <a:r>
              <a:rPr lang="en-GB" sz="4400" dirty="0" smtClean="0"/>
              <a:t>Practical 5: Animals including humans 1 - Heart </a:t>
            </a:r>
          </a:p>
          <a:p>
            <a:endParaRPr lang="en-GB" sz="2000" dirty="0" smtClean="0"/>
          </a:p>
          <a:p>
            <a:r>
              <a:rPr lang="en-GB" sz="4400" dirty="0" smtClean="0"/>
              <a:t>Practical 6:  Animals including humans 2 - Blood</a:t>
            </a:r>
          </a:p>
          <a:p>
            <a:endParaRPr lang="en-GB" dirty="0"/>
          </a:p>
        </p:txBody>
      </p:sp>
    </p:spTree>
    <p:extLst>
      <p:ext uri="{BB962C8B-B14F-4D97-AF65-F5344CB8AC3E}">
        <p14:creationId xmlns:p14="http://schemas.microsoft.com/office/powerpoint/2010/main" val="12973494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CCFF"/>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17500"/>
            <a:ext cx="9144000" cy="3192463"/>
          </a:xfrm>
        </p:spPr>
        <p:txBody>
          <a:bodyPr>
            <a:normAutofit/>
          </a:bodyPr>
          <a:lstStyle/>
          <a:p>
            <a:r>
              <a:rPr lang="en-GB" dirty="0" smtClean="0"/>
              <a:t>Practical 4</a:t>
            </a:r>
            <a:br>
              <a:rPr lang="en-GB" dirty="0" smtClean="0"/>
            </a:br>
            <a:r>
              <a:rPr lang="en-GB" dirty="0"/>
              <a:t/>
            </a:r>
            <a:br>
              <a:rPr lang="en-GB" dirty="0"/>
            </a:br>
            <a:r>
              <a:rPr lang="en-GB" dirty="0" smtClean="0"/>
              <a:t>Solids and Liquids</a:t>
            </a:r>
            <a:endParaRPr lang="en-GB" dirty="0"/>
          </a:p>
        </p:txBody>
      </p:sp>
      <p:sp>
        <p:nvSpPr>
          <p:cNvPr id="3" name="Subtitle 2"/>
          <p:cNvSpPr>
            <a:spLocks noGrp="1"/>
          </p:cNvSpPr>
          <p:nvPr>
            <p:ph type="subTitle" idx="1"/>
          </p:nvPr>
        </p:nvSpPr>
        <p:spPr>
          <a:xfrm>
            <a:off x="888022" y="3654791"/>
            <a:ext cx="10647485" cy="3203209"/>
          </a:xfrm>
        </p:spPr>
        <p:txBody>
          <a:bodyPr>
            <a:normAutofit/>
          </a:bodyPr>
          <a:lstStyle/>
          <a:p>
            <a:pPr algn="l"/>
            <a:r>
              <a:rPr lang="en-GB" dirty="0" smtClean="0"/>
              <a:t>Looking at changing states.  </a:t>
            </a:r>
          </a:p>
          <a:p>
            <a:pPr algn="l"/>
            <a:endParaRPr lang="en-GB" dirty="0"/>
          </a:p>
          <a:p>
            <a:pPr algn="l"/>
            <a:r>
              <a:rPr lang="en-GB" u="sng" dirty="0" smtClean="0"/>
              <a:t>Vocabulary:  </a:t>
            </a:r>
            <a:endParaRPr lang="en-GB" dirty="0" smtClean="0"/>
          </a:p>
          <a:p>
            <a:pPr algn="l"/>
            <a:r>
              <a:rPr lang="en-GB" dirty="0"/>
              <a:t> </a:t>
            </a:r>
            <a:r>
              <a:rPr lang="en-GB" dirty="0" smtClean="0"/>
              <a:t>                      temperature </a:t>
            </a:r>
          </a:p>
          <a:p>
            <a:pPr algn="l"/>
            <a:r>
              <a:rPr lang="en-GB" dirty="0" smtClean="0"/>
              <a:t>                       melting point</a:t>
            </a:r>
          </a:p>
          <a:p>
            <a:pPr algn="l"/>
            <a:r>
              <a:rPr lang="en-GB" dirty="0"/>
              <a:t> </a:t>
            </a:r>
            <a:r>
              <a:rPr lang="en-GB" dirty="0" smtClean="0"/>
              <a:t>                      molecules</a:t>
            </a:r>
          </a:p>
          <a:p>
            <a:pPr algn="l"/>
            <a:r>
              <a:rPr lang="en-GB" dirty="0" smtClean="0"/>
              <a:t>                         </a:t>
            </a:r>
            <a:endParaRPr lang="en-GB" dirty="0"/>
          </a:p>
        </p:txBody>
      </p:sp>
    </p:spTree>
    <p:extLst>
      <p:ext uri="{BB962C8B-B14F-4D97-AF65-F5344CB8AC3E}">
        <p14:creationId xmlns:p14="http://schemas.microsoft.com/office/powerpoint/2010/main" val="7269696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84602" cy="6858000"/>
          </a:xfrm>
          <a:prstGeom prst="rect">
            <a:avLst/>
          </a:prstGeom>
        </p:spPr>
      </p:pic>
    </p:spTree>
    <p:extLst>
      <p:ext uri="{BB962C8B-B14F-4D97-AF65-F5344CB8AC3E}">
        <p14:creationId xmlns:p14="http://schemas.microsoft.com/office/powerpoint/2010/main" val="19490617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38262"/>
          </a:xfrm>
          <a:prstGeom prst="rect">
            <a:avLst/>
          </a:prstGeom>
        </p:spPr>
      </p:pic>
    </p:spTree>
    <p:extLst>
      <p:ext uri="{BB962C8B-B14F-4D97-AF65-F5344CB8AC3E}">
        <p14:creationId xmlns:p14="http://schemas.microsoft.com/office/powerpoint/2010/main" val="22718431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8954" y="216874"/>
            <a:ext cx="11980986" cy="6641125"/>
          </a:xfrm>
          <a:prstGeom prst="rect">
            <a:avLst/>
          </a:prstGeom>
        </p:spPr>
      </p:pic>
    </p:spTree>
    <p:extLst>
      <p:ext uri="{BB962C8B-B14F-4D97-AF65-F5344CB8AC3E}">
        <p14:creationId xmlns:p14="http://schemas.microsoft.com/office/powerpoint/2010/main" val="12319770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7030" y="316523"/>
            <a:ext cx="11907139" cy="5257800"/>
          </a:xfrm>
          <a:prstGeom prst="rect">
            <a:avLst/>
          </a:prstGeom>
        </p:spPr>
      </p:pic>
    </p:spTree>
    <p:extLst>
      <p:ext uri="{BB962C8B-B14F-4D97-AF65-F5344CB8AC3E}">
        <p14:creationId xmlns:p14="http://schemas.microsoft.com/office/powerpoint/2010/main" val="18402384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75846" y="0"/>
            <a:ext cx="12016154" cy="6771084"/>
          </a:xfrm>
          <a:prstGeom prst="rect">
            <a:avLst/>
          </a:prstGeom>
          <a:noFill/>
        </p:spPr>
        <p:txBody>
          <a:bodyPr wrap="square" rtlCol="0">
            <a:spAutoFit/>
          </a:bodyPr>
          <a:lstStyle/>
          <a:p>
            <a:r>
              <a:rPr lang="en-GB" sz="3200" dirty="0" smtClean="0"/>
              <a:t>What Are The </a:t>
            </a:r>
            <a:r>
              <a:rPr lang="en-GB" sz="3200" dirty="0"/>
              <a:t>Effects of Salt on Ice </a:t>
            </a:r>
            <a:r>
              <a:rPr lang="en-GB" sz="3200" dirty="0" smtClean="0"/>
              <a:t>Cubes?  </a:t>
            </a:r>
            <a:endParaRPr lang="en-GB" sz="3200" dirty="0"/>
          </a:p>
          <a:p>
            <a:r>
              <a:rPr lang="en-GB" sz="3200" dirty="0"/>
              <a:t>•••</a:t>
            </a:r>
          </a:p>
          <a:p>
            <a:pPr algn="just"/>
            <a:r>
              <a:rPr lang="en-GB" sz="2800" dirty="0" smtClean="0"/>
              <a:t>Putting </a:t>
            </a:r>
            <a:r>
              <a:rPr lang="en-GB" sz="2800" dirty="0"/>
              <a:t>salt on ice cubes makes them colder. This may seem strange, but </a:t>
            </a:r>
            <a:r>
              <a:rPr lang="en-GB" sz="2800" dirty="0" smtClean="0"/>
              <a:t>ice-cream </a:t>
            </a:r>
            <a:r>
              <a:rPr lang="en-GB" sz="2800" dirty="0"/>
              <a:t>makers have known this for as long as they have </a:t>
            </a:r>
            <a:r>
              <a:rPr lang="en-GB" sz="2800" dirty="0" smtClean="0"/>
              <a:t>‘plied </a:t>
            </a:r>
            <a:r>
              <a:rPr lang="en-GB" sz="2800" dirty="0"/>
              <a:t>their </a:t>
            </a:r>
            <a:r>
              <a:rPr lang="en-GB" sz="2800" dirty="0" smtClean="0"/>
              <a:t>trade’. </a:t>
            </a:r>
            <a:r>
              <a:rPr lang="en-GB" sz="2800" dirty="0"/>
              <a:t>If </a:t>
            </a:r>
            <a:r>
              <a:rPr lang="en-GB" sz="2800" dirty="0" smtClean="0"/>
              <a:t>you have </a:t>
            </a:r>
            <a:r>
              <a:rPr lang="en-GB" sz="2800" dirty="0"/>
              <a:t>never had ice cream made the old-fashioned way, with salt, you're missing out on a treat. </a:t>
            </a:r>
            <a:r>
              <a:rPr lang="en-GB" sz="2800" dirty="0">
                <a:solidFill>
                  <a:srgbClr val="FF0000"/>
                </a:solidFill>
              </a:rPr>
              <a:t>When you make ice cubes colder by putting salt on them, you have to be careful not to hold them in your hands because they can give your skin burns</a:t>
            </a:r>
            <a:r>
              <a:rPr lang="en-GB" sz="2800" dirty="0" smtClean="0">
                <a:solidFill>
                  <a:srgbClr val="FF0000"/>
                </a:solidFill>
              </a:rPr>
              <a:t>.</a:t>
            </a:r>
          </a:p>
          <a:p>
            <a:pPr algn="just"/>
            <a:endParaRPr lang="en-GB" sz="1000" dirty="0">
              <a:solidFill>
                <a:srgbClr val="FF0000"/>
              </a:solidFill>
            </a:endParaRPr>
          </a:p>
          <a:p>
            <a:pPr algn="just"/>
            <a:r>
              <a:rPr lang="en-GB" sz="3200" dirty="0" smtClean="0">
                <a:solidFill>
                  <a:srgbClr val="7030A0"/>
                </a:solidFill>
              </a:rPr>
              <a:t>Fact: </a:t>
            </a:r>
            <a:r>
              <a:rPr lang="en-GB" sz="3200" dirty="0">
                <a:solidFill>
                  <a:srgbClr val="7030A0"/>
                </a:solidFill>
              </a:rPr>
              <a:t>salt </a:t>
            </a:r>
            <a:r>
              <a:rPr lang="en-GB" sz="3200" dirty="0" smtClean="0">
                <a:solidFill>
                  <a:srgbClr val="7030A0"/>
                </a:solidFill>
              </a:rPr>
              <a:t>does not </a:t>
            </a:r>
            <a:r>
              <a:rPr lang="en-GB" sz="3200" dirty="0">
                <a:solidFill>
                  <a:srgbClr val="7030A0"/>
                </a:solidFill>
              </a:rPr>
              <a:t>actually lower the temperature of the ice cubes, it just lowers their freezing point, which is the same as saying it lowers their melting point. When salt is around, ice cubes have to be colder to be solid, and they will melt at a temperature lower than the freezing point of pure water. That's why people use salt to melt ice on streets and sidewalks the world over.</a:t>
            </a:r>
          </a:p>
        </p:txBody>
      </p:sp>
    </p:spTree>
    <p:extLst>
      <p:ext uri="{BB962C8B-B14F-4D97-AF65-F5344CB8AC3E}">
        <p14:creationId xmlns:p14="http://schemas.microsoft.com/office/powerpoint/2010/main" val="25599501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999" cy="6632585"/>
          </a:xfrm>
          <a:prstGeom prst="rect">
            <a:avLst/>
          </a:prstGeom>
        </p:spPr>
        <p:txBody>
          <a:bodyPr wrap="square">
            <a:spAutoFit/>
          </a:bodyPr>
          <a:lstStyle/>
          <a:p>
            <a:r>
              <a:rPr lang="en-GB" sz="1700" b="0" i="0" u="sng" dirty="0" smtClean="0">
                <a:solidFill>
                  <a:srgbClr val="212121"/>
                </a:solidFill>
                <a:effectLst/>
                <a:latin typeface="Arial" panose="020B0604020202020204" pitchFamily="34" charset="0"/>
              </a:rPr>
              <a:t>The Salt and Ice Reaction</a:t>
            </a:r>
          </a:p>
          <a:p>
            <a:r>
              <a:rPr lang="en-GB" sz="1700" b="0" i="0" dirty="0" smtClean="0">
                <a:solidFill>
                  <a:srgbClr val="212121"/>
                </a:solidFill>
                <a:effectLst/>
                <a:latin typeface="Lato"/>
              </a:rPr>
              <a:t>You can not actually call the interaction of salt and ice a reaction because no chemical change takes place, but something definitely happens. The ice starts to melt, but it feels colder. This paradox occurs because two different things happen inside and on the ice.</a:t>
            </a:r>
          </a:p>
          <a:p>
            <a:endParaRPr lang="en-GB" sz="1700" b="0" i="0" dirty="0" smtClean="0">
              <a:solidFill>
                <a:srgbClr val="212121"/>
              </a:solidFill>
              <a:effectLst/>
              <a:latin typeface="Lato"/>
            </a:endParaRPr>
          </a:p>
          <a:p>
            <a:r>
              <a:rPr lang="en-GB" sz="1700" b="0" i="0" u="sng" dirty="0" smtClean="0">
                <a:solidFill>
                  <a:srgbClr val="212121"/>
                </a:solidFill>
                <a:effectLst/>
                <a:latin typeface="Lato"/>
              </a:rPr>
              <a:t>Salt Makes Ice Melt at a Lower Temperature</a:t>
            </a:r>
          </a:p>
          <a:p>
            <a:r>
              <a:rPr lang="en-GB" sz="1700" b="0" i="0" dirty="0" smtClean="0">
                <a:solidFill>
                  <a:srgbClr val="212121"/>
                </a:solidFill>
                <a:effectLst/>
                <a:latin typeface="Lato"/>
              </a:rPr>
              <a:t>Salt is an ionic compound composed of positive sodium (Na) and negative chlorine (Cl) ions, and water molecules are polar, each having a weak positive charge on one side and a negative one on the other.</a:t>
            </a:r>
          </a:p>
          <a:p>
            <a:endParaRPr lang="en-GB" sz="1700" b="0" i="0" dirty="0" smtClean="0">
              <a:solidFill>
                <a:srgbClr val="212121"/>
              </a:solidFill>
              <a:effectLst/>
              <a:latin typeface="Lato"/>
            </a:endParaRPr>
          </a:p>
          <a:p>
            <a:r>
              <a:rPr lang="en-GB" sz="1700" b="0" i="0" dirty="0" smtClean="0">
                <a:solidFill>
                  <a:srgbClr val="212121"/>
                </a:solidFill>
                <a:effectLst/>
                <a:latin typeface="Lato"/>
              </a:rPr>
              <a:t>When salt and water come in contact, each side of the water molecule attracts one of the salt ions, the salt molecule breaks apart, and the water molecules surround the ions. This process of dissolving fills the water with a solute, and because it's there, the water molecules have more freedom of movement. The water stays in a liquid state at a lower temperature.</a:t>
            </a:r>
          </a:p>
          <a:p>
            <a:endParaRPr lang="en-GB" sz="1700" b="0" i="0" dirty="0" smtClean="0">
              <a:solidFill>
                <a:srgbClr val="212121"/>
              </a:solidFill>
              <a:effectLst/>
              <a:latin typeface="Lato"/>
            </a:endParaRPr>
          </a:p>
          <a:p>
            <a:r>
              <a:rPr lang="en-GB" sz="1700" b="0" i="0" dirty="0" smtClean="0">
                <a:solidFill>
                  <a:srgbClr val="212121"/>
                </a:solidFill>
                <a:effectLst/>
                <a:latin typeface="Lato"/>
              </a:rPr>
              <a:t>Only when the ambient temperature drops below the new freezing point will the ice start to melt, and that depends on the salt concentration. That's why rock salt melts road ice in a jiffy when the temperature outside is near freezing, or just below it. It doesn't work well when the temperature drops below 15 F (-9 C), and it won't work at all if the temperature reaches 0 F (-18 C)</a:t>
            </a:r>
          </a:p>
          <a:p>
            <a:endParaRPr lang="en-GB" sz="1700" dirty="0">
              <a:solidFill>
                <a:srgbClr val="212121"/>
              </a:solidFill>
              <a:latin typeface="Lato"/>
            </a:endParaRPr>
          </a:p>
          <a:p>
            <a:r>
              <a:rPr lang="en-GB" sz="1700" b="0" i="0" u="sng" dirty="0" smtClean="0">
                <a:solidFill>
                  <a:srgbClr val="212121"/>
                </a:solidFill>
                <a:effectLst/>
                <a:latin typeface="Lato"/>
              </a:rPr>
              <a:t>Salt Makes Ice Feel Colder</a:t>
            </a:r>
          </a:p>
          <a:p>
            <a:r>
              <a:rPr lang="en-GB" sz="1700" b="0" i="0" dirty="0" smtClean="0">
                <a:solidFill>
                  <a:srgbClr val="212121"/>
                </a:solidFill>
                <a:effectLst/>
                <a:latin typeface="Lato"/>
              </a:rPr>
              <a:t>On the surface of a pure-water ice cube at the melting point, some water molecules are still frozen to each other while some are enjoying the relative freedom of being in the liquid state, and there is a balance between them.</a:t>
            </a:r>
          </a:p>
          <a:p>
            <a:endParaRPr lang="en-GB" sz="1700" b="0" i="0" dirty="0" smtClean="0">
              <a:solidFill>
                <a:srgbClr val="212121"/>
              </a:solidFill>
              <a:effectLst/>
              <a:latin typeface="Lato"/>
            </a:endParaRPr>
          </a:p>
          <a:p>
            <a:r>
              <a:rPr lang="en-GB" sz="1700" b="0" i="0" dirty="0" smtClean="0">
                <a:solidFill>
                  <a:srgbClr val="212121"/>
                </a:solidFill>
                <a:effectLst/>
                <a:latin typeface="Lato"/>
              </a:rPr>
              <a:t>When you add salt, it changes the balance, and more of the molecules go into the liquid state and drip away, while the ones in the solid state have to be at a lower temperature to stay solid. What's left of the ice cube, after the water melts off, is colder than a regular ice cube.</a:t>
            </a:r>
            <a:endParaRPr lang="en-GB" sz="1700" b="0" i="0" dirty="0">
              <a:solidFill>
                <a:srgbClr val="212121"/>
              </a:solidFill>
              <a:effectLst/>
              <a:latin typeface="Lato"/>
            </a:endParaRPr>
          </a:p>
        </p:txBody>
      </p:sp>
    </p:spTree>
    <p:extLst>
      <p:ext uri="{BB962C8B-B14F-4D97-AF65-F5344CB8AC3E}">
        <p14:creationId xmlns:p14="http://schemas.microsoft.com/office/powerpoint/2010/main" val="42656735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0"/>
            <a:ext cx="9144000" cy="773723"/>
          </a:xfrm>
        </p:spPr>
        <p:txBody>
          <a:bodyPr>
            <a:normAutofit/>
          </a:bodyPr>
          <a:lstStyle/>
          <a:p>
            <a:pPr algn="l"/>
            <a:r>
              <a:rPr lang="en-GB" sz="3600" u="sng" dirty="0" smtClean="0"/>
              <a:t>Choose your challenge:</a:t>
            </a:r>
            <a:endParaRPr lang="en-GB" sz="3600" u="sng" dirty="0"/>
          </a:p>
        </p:txBody>
      </p:sp>
      <p:sp>
        <p:nvSpPr>
          <p:cNvPr id="3" name="Subtitle 2"/>
          <p:cNvSpPr>
            <a:spLocks noGrp="1"/>
          </p:cNvSpPr>
          <p:nvPr>
            <p:ph type="subTitle" idx="1"/>
          </p:nvPr>
        </p:nvSpPr>
        <p:spPr>
          <a:xfrm>
            <a:off x="152400" y="1210529"/>
            <a:ext cx="3681046" cy="5647471"/>
          </a:xfrm>
          <a:solidFill>
            <a:schemeClr val="accent6">
              <a:lumMod val="20000"/>
              <a:lumOff val="80000"/>
            </a:schemeClr>
          </a:solidFill>
        </p:spPr>
        <p:txBody>
          <a:bodyPr>
            <a:normAutofit/>
          </a:bodyPr>
          <a:lstStyle/>
          <a:p>
            <a:r>
              <a:rPr lang="en-GB" u="sng" dirty="0" smtClean="0"/>
              <a:t>Mild</a:t>
            </a:r>
          </a:p>
          <a:p>
            <a:pPr algn="l"/>
            <a:endParaRPr lang="en-GB" dirty="0" smtClean="0"/>
          </a:p>
          <a:p>
            <a:pPr algn="l"/>
            <a:r>
              <a:rPr lang="en-GB" dirty="0" smtClean="0"/>
              <a:t>Explain why salt makes ice feel colder?</a:t>
            </a:r>
          </a:p>
          <a:p>
            <a:pPr algn="l"/>
            <a:endParaRPr lang="en-GB" dirty="0"/>
          </a:p>
          <a:p>
            <a:pPr algn="l"/>
            <a:r>
              <a:rPr lang="en-GB" dirty="0" smtClean="0"/>
              <a:t>Explain why salt is used to melt ice on the roads in winter.</a:t>
            </a:r>
            <a:endParaRPr lang="en-GB" dirty="0"/>
          </a:p>
        </p:txBody>
      </p:sp>
      <p:sp>
        <p:nvSpPr>
          <p:cNvPr id="4" name="Subtitle 2"/>
          <p:cNvSpPr txBox="1">
            <a:spLocks/>
          </p:cNvSpPr>
          <p:nvPr/>
        </p:nvSpPr>
        <p:spPr>
          <a:xfrm>
            <a:off x="4085492" y="1210529"/>
            <a:ext cx="3681046" cy="5647471"/>
          </a:xfrm>
          <a:prstGeom prst="rect">
            <a:avLst/>
          </a:prstGeom>
          <a:solidFill>
            <a:srgbClr val="FFC000"/>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u="sng" dirty="0" smtClean="0"/>
              <a:t>Spicy</a:t>
            </a:r>
          </a:p>
          <a:p>
            <a:pPr algn="l"/>
            <a:endParaRPr lang="en-GB" dirty="0" smtClean="0"/>
          </a:p>
          <a:p>
            <a:pPr algn="l"/>
            <a:r>
              <a:rPr lang="en-GB" dirty="0" smtClean="0"/>
              <a:t>List all the variables you could investigate in this type of experiment.</a:t>
            </a:r>
          </a:p>
          <a:p>
            <a:pPr algn="l"/>
            <a:endParaRPr lang="en-GB" dirty="0"/>
          </a:p>
          <a:p>
            <a:pPr algn="l"/>
            <a:r>
              <a:rPr lang="en-GB" dirty="0" smtClean="0"/>
              <a:t>How could you record the different results?</a:t>
            </a:r>
            <a:endParaRPr lang="en-GB" dirty="0"/>
          </a:p>
        </p:txBody>
      </p:sp>
      <p:sp>
        <p:nvSpPr>
          <p:cNvPr id="5" name="Subtitle 2"/>
          <p:cNvSpPr txBox="1">
            <a:spLocks/>
          </p:cNvSpPr>
          <p:nvPr/>
        </p:nvSpPr>
        <p:spPr>
          <a:xfrm>
            <a:off x="8305800" y="1210530"/>
            <a:ext cx="3681046" cy="5647470"/>
          </a:xfrm>
          <a:prstGeom prst="rect">
            <a:avLst/>
          </a:prstGeom>
          <a:solidFill>
            <a:srgbClr val="FF3D01"/>
          </a:solidFill>
        </p:spPr>
        <p:txBody>
          <a:bodyPr vert="horz" lIns="91440" tIns="45720" rIns="91440" bIns="45720" rtlCol="0">
            <a:normAutofit fontScale="850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u="sng" dirty="0" smtClean="0"/>
              <a:t>Hot</a:t>
            </a:r>
          </a:p>
          <a:p>
            <a:pPr algn="l"/>
            <a:endParaRPr lang="en-GB" dirty="0" smtClean="0"/>
          </a:p>
          <a:p>
            <a:pPr marL="457200" indent="-457200" algn="l">
              <a:buFont typeface="+mj-lt"/>
              <a:buAutoNum type="arabicPeriod"/>
            </a:pPr>
            <a:r>
              <a:rPr lang="en-GB" dirty="0" smtClean="0">
                <a:solidFill>
                  <a:srgbClr val="212121"/>
                </a:solidFill>
                <a:latin typeface="Lato"/>
              </a:rPr>
              <a:t>Why c</a:t>
            </a:r>
            <a:r>
              <a:rPr lang="en-GB" b="0" i="0" dirty="0" smtClean="0">
                <a:solidFill>
                  <a:srgbClr val="212121"/>
                </a:solidFill>
                <a:effectLst/>
                <a:latin typeface="Lato"/>
              </a:rPr>
              <a:t>an you not actually call the interaction of salt and ice, a reaction?</a:t>
            </a:r>
          </a:p>
          <a:p>
            <a:pPr marL="457200" indent="-457200" algn="l">
              <a:buFont typeface="+mj-lt"/>
              <a:buAutoNum type="arabicPeriod"/>
            </a:pPr>
            <a:endParaRPr lang="en-GB" dirty="0" smtClean="0">
              <a:solidFill>
                <a:srgbClr val="212121"/>
              </a:solidFill>
              <a:latin typeface="Lato"/>
            </a:endParaRPr>
          </a:p>
          <a:p>
            <a:pPr marL="457200" indent="-457200" algn="l">
              <a:buFont typeface="+mj-lt"/>
              <a:buAutoNum type="arabicPeriod"/>
            </a:pPr>
            <a:r>
              <a:rPr lang="en-GB" dirty="0" smtClean="0">
                <a:solidFill>
                  <a:srgbClr val="212121"/>
                </a:solidFill>
                <a:latin typeface="Lato"/>
              </a:rPr>
              <a:t>Explain the paradox when ice melts due to salt having been put on it.</a:t>
            </a:r>
          </a:p>
          <a:p>
            <a:pPr marL="457200" indent="-457200" algn="l">
              <a:buFont typeface="+mj-lt"/>
              <a:buAutoNum type="arabicPeriod"/>
            </a:pPr>
            <a:endParaRPr lang="en-GB" dirty="0" smtClean="0">
              <a:solidFill>
                <a:srgbClr val="212121"/>
              </a:solidFill>
              <a:latin typeface="Lato"/>
            </a:endParaRPr>
          </a:p>
          <a:p>
            <a:pPr marL="457200" indent="-457200" algn="l">
              <a:buFont typeface="+mj-lt"/>
              <a:buAutoNum type="arabicPeriod"/>
            </a:pPr>
            <a:r>
              <a:rPr lang="en-GB" dirty="0" smtClean="0">
                <a:solidFill>
                  <a:srgbClr val="212121"/>
                </a:solidFill>
                <a:latin typeface="Lato"/>
              </a:rPr>
              <a:t>Use your knowledge of changing materials and write a detailed report (with labelled drawings) about how ice on mountain tops changes to water and then turns back to ice.  What  process / cycle is this?</a:t>
            </a:r>
            <a:endParaRPr lang="en-GB" dirty="0">
              <a:solidFill>
                <a:srgbClr val="212121"/>
              </a:solidFill>
              <a:latin typeface="Lato"/>
            </a:endParaRPr>
          </a:p>
          <a:p>
            <a:pPr algn="l"/>
            <a:endParaRPr lang="en-GB" dirty="0">
              <a:solidFill>
                <a:srgbClr val="212121"/>
              </a:solidFill>
              <a:latin typeface="Lato"/>
            </a:endParaRPr>
          </a:p>
          <a:p>
            <a:pPr algn="l"/>
            <a:endParaRPr lang="en-GB" dirty="0"/>
          </a:p>
        </p:txBody>
      </p:sp>
    </p:spTree>
    <p:extLst>
      <p:ext uri="{BB962C8B-B14F-4D97-AF65-F5344CB8AC3E}">
        <p14:creationId xmlns:p14="http://schemas.microsoft.com/office/powerpoint/2010/main" val="19615998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xtured template_Wine Segoe_TP10286784">
  <a:themeElements>
    <a:clrScheme name="Red Template Template">
      <a:dk1>
        <a:srgbClr val="000000"/>
      </a:dk1>
      <a:lt1>
        <a:srgbClr val="FFFFFF"/>
      </a:lt1>
      <a:dk2>
        <a:srgbClr val="9C2828"/>
      </a:dk2>
      <a:lt2>
        <a:srgbClr val="FFFF99"/>
      </a:lt2>
      <a:accent1>
        <a:srgbClr val="FFC000"/>
      </a:accent1>
      <a:accent2>
        <a:srgbClr val="0D84CD"/>
      </a:accent2>
      <a:accent3>
        <a:srgbClr val="AD5778"/>
      </a:accent3>
      <a:accent4>
        <a:srgbClr val="919E7A"/>
      </a:accent4>
      <a:accent5>
        <a:srgbClr val="DA804E"/>
      </a:accent5>
      <a:accent6>
        <a:srgbClr val="7D3DA1"/>
      </a:accent6>
      <a:hlink>
        <a:srgbClr val="F0ED7B"/>
      </a:hlink>
      <a:folHlink>
        <a:srgbClr val="F3EB4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300" dirty="0" smtClean="0">
            <a:solidFill>
              <a:srgbClr val="FFFFFF"/>
            </a:solidFill>
            <a:effectLst>
              <a:outerShdw blurRad="38100" dist="38100" dir="2700000" algn="tl">
                <a:srgbClr val="000000">
                  <a:alpha val="43137"/>
                </a:srgbClr>
              </a:outerShdw>
            </a:effectLst>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2953</TotalTime>
  <Words>458</Words>
  <Application>Microsoft Office PowerPoint</Application>
  <PresentationFormat>Widescreen</PresentationFormat>
  <Paragraphs>70</Paragraphs>
  <Slides>11</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11</vt:i4>
      </vt:variant>
    </vt:vector>
  </HeadingPairs>
  <TitlesOfParts>
    <vt:vector size="18" baseType="lpstr">
      <vt:lpstr>Arial</vt:lpstr>
      <vt:lpstr>Calibri</vt:lpstr>
      <vt:lpstr>Calibri Light</vt:lpstr>
      <vt:lpstr>Lato</vt:lpstr>
      <vt:lpstr>Wingdings</vt:lpstr>
      <vt:lpstr>Office Theme</vt:lpstr>
      <vt:lpstr>1_Textured template_Wine Segoe_TP10286784</vt:lpstr>
      <vt:lpstr>Practical Science Re-cap 1</vt:lpstr>
      <vt:lpstr>PowerPoint Presentation</vt:lpstr>
      <vt:lpstr>PowerPoint Presentation</vt:lpstr>
      <vt:lpstr>Practical 4  Solids and Liquids</vt:lpstr>
      <vt:lpstr>PowerPoint Presentation</vt:lpstr>
      <vt:lpstr>PowerPoint Presentation</vt:lpstr>
      <vt:lpstr>PowerPoint Presentation</vt:lpstr>
      <vt:lpstr>PowerPoint Presentation</vt:lpstr>
      <vt:lpstr>PowerPoint Presentation</vt:lpstr>
      <vt:lpstr>PowerPoint Presentation</vt:lpstr>
      <vt:lpstr>Choose your challenge: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Practical Science re-cap</dc:title>
  <dc:creator>zaki</dc:creator>
  <cp:lastModifiedBy>zaki</cp:lastModifiedBy>
  <cp:revision>77</cp:revision>
  <dcterms:created xsi:type="dcterms:W3CDTF">2020-04-25T07:18:23Z</dcterms:created>
  <dcterms:modified xsi:type="dcterms:W3CDTF">2020-04-27T13:14:06Z</dcterms:modified>
</cp:coreProperties>
</file>