
<file path=[Content_Types].xml><?xml version="1.0" encoding="utf-8"?>
<Types xmlns="http://schemas.openxmlformats.org/package/2006/content-types">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9"/>
  </p:handoutMasterIdLst>
  <p:sldIdLst>
    <p:sldId id="289" r:id="rId2"/>
    <p:sldId id="256" r:id="rId3"/>
    <p:sldId id="261" r:id="rId4"/>
    <p:sldId id="257" r:id="rId5"/>
    <p:sldId id="258" r:id="rId6"/>
    <p:sldId id="259" r:id="rId7"/>
    <p:sldId id="260" r:id="rId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38BE"/>
    <a:srgbClr val="9954CC"/>
    <a:srgbClr val="DCB8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45" autoAdjust="0"/>
    <p:restoredTop sz="94660"/>
  </p:normalViewPr>
  <p:slideViewPr>
    <p:cSldViewPr snapToGrid="0">
      <p:cViewPr varScale="1">
        <p:scale>
          <a:sx n="114" d="100"/>
          <a:sy n="114" d="100"/>
        </p:scale>
        <p:origin x="61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330EAD00-8D44-44FA-A36A-8CB9A98132C4}" type="datetimeFigureOut">
              <a:rPr lang="en-GB" smtClean="0"/>
              <a:t>27/04/2020</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D59348-DCDE-4B90-AD9E-CD28BD77E792}" type="slidenum">
              <a:rPr lang="en-GB" smtClean="0"/>
              <a:t>‹#›</a:t>
            </a:fld>
            <a:endParaRPr lang="en-GB"/>
          </a:p>
        </p:txBody>
      </p:sp>
    </p:spTree>
    <p:extLst>
      <p:ext uri="{BB962C8B-B14F-4D97-AF65-F5344CB8AC3E}">
        <p14:creationId xmlns:p14="http://schemas.microsoft.com/office/powerpoint/2010/main" val="209116834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D022AF0-49DD-4881-8FCE-C8FE7B85271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E14E26-F3A8-4802-8725-59DF65D1F1C4}" type="slidenum">
              <a:rPr lang="en-GB" smtClean="0"/>
              <a:t>‹#›</a:t>
            </a:fld>
            <a:endParaRPr lang="en-GB"/>
          </a:p>
        </p:txBody>
      </p:sp>
    </p:spTree>
    <p:extLst>
      <p:ext uri="{BB962C8B-B14F-4D97-AF65-F5344CB8AC3E}">
        <p14:creationId xmlns:p14="http://schemas.microsoft.com/office/powerpoint/2010/main" val="3547561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022AF0-49DD-4881-8FCE-C8FE7B85271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E14E26-F3A8-4802-8725-59DF65D1F1C4}" type="slidenum">
              <a:rPr lang="en-GB" smtClean="0"/>
              <a:t>‹#›</a:t>
            </a:fld>
            <a:endParaRPr lang="en-GB"/>
          </a:p>
        </p:txBody>
      </p:sp>
    </p:spTree>
    <p:extLst>
      <p:ext uri="{BB962C8B-B14F-4D97-AF65-F5344CB8AC3E}">
        <p14:creationId xmlns:p14="http://schemas.microsoft.com/office/powerpoint/2010/main" val="1577690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D022AF0-49DD-4881-8FCE-C8FE7B85271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E14E26-F3A8-4802-8725-59DF65D1F1C4}" type="slidenum">
              <a:rPr lang="en-GB" smtClean="0"/>
              <a:t>‹#›</a:t>
            </a:fld>
            <a:endParaRPr lang="en-GB"/>
          </a:p>
        </p:txBody>
      </p:sp>
    </p:spTree>
    <p:extLst>
      <p:ext uri="{BB962C8B-B14F-4D97-AF65-F5344CB8AC3E}">
        <p14:creationId xmlns:p14="http://schemas.microsoft.com/office/powerpoint/2010/main" val="3563032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D022AF0-49DD-4881-8FCE-C8FE7B852710}"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E14E26-F3A8-4802-8725-59DF65D1F1C4}" type="slidenum">
              <a:rPr lang="en-GB" smtClean="0"/>
              <a:t>‹#›</a:t>
            </a:fld>
            <a:endParaRPr lang="en-GB"/>
          </a:p>
        </p:txBody>
      </p:sp>
    </p:spTree>
    <p:extLst>
      <p:ext uri="{BB962C8B-B14F-4D97-AF65-F5344CB8AC3E}">
        <p14:creationId xmlns:p14="http://schemas.microsoft.com/office/powerpoint/2010/main" val="4008869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D022AF0-49DD-4881-8FCE-C8FE7B852710}"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EE14E26-F3A8-4802-8725-59DF65D1F1C4}" type="slidenum">
              <a:rPr lang="en-GB" smtClean="0"/>
              <a:t>‹#›</a:t>
            </a:fld>
            <a:endParaRPr lang="en-GB"/>
          </a:p>
        </p:txBody>
      </p:sp>
    </p:spTree>
    <p:extLst>
      <p:ext uri="{BB962C8B-B14F-4D97-AF65-F5344CB8AC3E}">
        <p14:creationId xmlns:p14="http://schemas.microsoft.com/office/powerpoint/2010/main" val="1048690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D022AF0-49DD-4881-8FCE-C8FE7B852710}"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EE14E26-F3A8-4802-8725-59DF65D1F1C4}" type="slidenum">
              <a:rPr lang="en-GB" smtClean="0"/>
              <a:t>‹#›</a:t>
            </a:fld>
            <a:endParaRPr lang="en-GB"/>
          </a:p>
        </p:txBody>
      </p:sp>
    </p:spTree>
    <p:extLst>
      <p:ext uri="{BB962C8B-B14F-4D97-AF65-F5344CB8AC3E}">
        <p14:creationId xmlns:p14="http://schemas.microsoft.com/office/powerpoint/2010/main" val="41476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022AF0-49DD-4881-8FCE-C8FE7B852710}"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EE14E26-F3A8-4802-8725-59DF65D1F1C4}" type="slidenum">
              <a:rPr lang="en-GB" smtClean="0"/>
              <a:t>‹#›</a:t>
            </a:fld>
            <a:endParaRPr lang="en-GB"/>
          </a:p>
        </p:txBody>
      </p:sp>
    </p:spTree>
    <p:extLst>
      <p:ext uri="{BB962C8B-B14F-4D97-AF65-F5344CB8AC3E}">
        <p14:creationId xmlns:p14="http://schemas.microsoft.com/office/powerpoint/2010/main" val="2124460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D022AF0-49DD-4881-8FCE-C8FE7B852710}"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E14E26-F3A8-4802-8725-59DF65D1F1C4}" type="slidenum">
              <a:rPr lang="en-GB" smtClean="0"/>
              <a:t>‹#›</a:t>
            </a:fld>
            <a:endParaRPr lang="en-GB"/>
          </a:p>
        </p:txBody>
      </p:sp>
    </p:spTree>
    <p:extLst>
      <p:ext uri="{BB962C8B-B14F-4D97-AF65-F5344CB8AC3E}">
        <p14:creationId xmlns:p14="http://schemas.microsoft.com/office/powerpoint/2010/main" val="1012649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D022AF0-49DD-4881-8FCE-C8FE7B852710}"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E14E26-F3A8-4802-8725-59DF65D1F1C4}" type="slidenum">
              <a:rPr lang="en-GB" smtClean="0"/>
              <a:t>‹#›</a:t>
            </a:fld>
            <a:endParaRPr lang="en-GB"/>
          </a:p>
        </p:txBody>
      </p:sp>
    </p:spTree>
    <p:extLst>
      <p:ext uri="{BB962C8B-B14F-4D97-AF65-F5344CB8AC3E}">
        <p14:creationId xmlns:p14="http://schemas.microsoft.com/office/powerpoint/2010/main" val="3852937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022AF0-49DD-4881-8FCE-C8FE7B85271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E14E26-F3A8-4802-8725-59DF65D1F1C4}" type="slidenum">
              <a:rPr lang="en-GB" smtClean="0"/>
              <a:t>‹#›</a:t>
            </a:fld>
            <a:endParaRPr lang="en-GB"/>
          </a:p>
        </p:txBody>
      </p:sp>
    </p:spTree>
    <p:extLst>
      <p:ext uri="{BB962C8B-B14F-4D97-AF65-F5344CB8AC3E}">
        <p14:creationId xmlns:p14="http://schemas.microsoft.com/office/powerpoint/2010/main" val="367136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D022AF0-49DD-4881-8FCE-C8FE7B852710}"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E14E26-F3A8-4802-8725-59DF65D1F1C4}" type="slidenum">
              <a:rPr lang="en-GB" smtClean="0"/>
              <a:t>‹#›</a:t>
            </a:fld>
            <a:endParaRPr lang="en-GB"/>
          </a:p>
        </p:txBody>
      </p:sp>
    </p:spTree>
    <p:extLst>
      <p:ext uri="{BB962C8B-B14F-4D97-AF65-F5344CB8AC3E}">
        <p14:creationId xmlns:p14="http://schemas.microsoft.com/office/powerpoint/2010/main" val="3897849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39000">
              <a:srgbClr val="DCB8F2"/>
            </a:gs>
            <a:gs pos="76000">
              <a:srgbClr val="9954CC"/>
            </a:gs>
            <a:gs pos="96000">
              <a:srgbClr val="8538BE"/>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022AF0-49DD-4881-8FCE-C8FE7B852710}" type="datetimeFigureOut">
              <a:rPr lang="en-GB" smtClean="0"/>
              <a:t>27/04/2020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E14E26-F3A8-4802-8725-59DF65D1F1C4}" type="slidenum">
              <a:rPr lang="en-GB" smtClean="0"/>
              <a:t>‹#›</a:t>
            </a:fld>
            <a:endParaRPr lang="en-GB"/>
          </a:p>
        </p:txBody>
      </p:sp>
    </p:spTree>
    <p:extLst>
      <p:ext uri="{BB962C8B-B14F-4D97-AF65-F5344CB8AC3E}">
        <p14:creationId xmlns:p14="http://schemas.microsoft.com/office/powerpoint/2010/main" val="28475133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49CD2D09-B1BB-4DF5-9E1C-3D21B21EDE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0431"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a:extLst>
              <a:ext uri="{FF2B5EF4-FFF2-40B4-BE49-F238E27FC236}">
                <a16:creationId xmlns:a16="http://schemas.microsoft.com/office/drawing/2014/main" id="{83355637-BA71-4F63-94C9-E77BF81BDF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p:cNvSpPr>
            <a:spLocks noGrp="1"/>
          </p:cNvSpPr>
          <p:nvPr>
            <p:ph type="ctrTitle"/>
          </p:nvPr>
        </p:nvSpPr>
        <p:spPr>
          <a:xfrm>
            <a:off x="804998" y="798445"/>
            <a:ext cx="4803636" cy="1311664"/>
          </a:xfrm>
        </p:spPr>
        <p:txBody>
          <a:bodyPr vert="horz" lIns="91440" tIns="45720" rIns="91440" bIns="45720" rtlCol="0" anchor="ctr">
            <a:normAutofit/>
          </a:bodyPr>
          <a:lstStyle/>
          <a:p>
            <a:pPr algn="l"/>
            <a:r>
              <a:rPr lang="en-US" sz="4400" dirty="0">
                <a:solidFill>
                  <a:srgbClr val="000000"/>
                </a:solidFill>
                <a:latin typeface="NTPreCursive normal" panose="03000400000000000000" pitchFamily="66" charset="0"/>
              </a:rPr>
              <a:t>Home Learning: RE</a:t>
            </a:r>
          </a:p>
        </p:txBody>
      </p:sp>
      <p:sp>
        <p:nvSpPr>
          <p:cNvPr id="19" name="Title 1">
            <a:extLst>
              <a:ext uri="{FF2B5EF4-FFF2-40B4-BE49-F238E27FC236}">
                <a16:creationId xmlns:a16="http://schemas.microsoft.com/office/drawing/2014/main" id="{3325633B-D962-0F4E-B5B1-341CA4FBA9E5}"/>
              </a:ext>
            </a:extLst>
          </p:cNvPr>
          <p:cNvSpPr txBox="1">
            <a:spLocks/>
          </p:cNvSpPr>
          <p:nvPr/>
        </p:nvSpPr>
        <p:spPr>
          <a:xfrm>
            <a:off x="804998" y="2533169"/>
            <a:ext cx="4706803" cy="115685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000" dirty="0">
                <a:solidFill>
                  <a:srgbClr val="000000"/>
                </a:solidFill>
                <a:latin typeface="NTPreCursive normal" panose="03000400000000000000" pitchFamily="66" charset="0"/>
                <a:ea typeface="+mn-ea"/>
                <a:cs typeface="+mn-cs"/>
              </a:rPr>
              <a:t>Summer I: Week 2</a:t>
            </a:r>
          </a:p>
          <a:p>
            <a:pPr algn="l">
              <a:spcAft>
                <a:spcPts val="600"/>
              </a:spcAft>
            </a:pPr>
            <a:r>
              <a:rPr lang="en-US" sz="2000" dirty="0">
                <a:solidFill>
                  <a:srgbClr val="000000"/>
                </a:solidFill>
                <a:latin typeface="NTPreCursive normal" panose="03000400000000000000" pitchFamily="66" charset="0"/>
                <a:ea typeface="+mn-ea"/>
                <a:cs typeface="+mn-cs"/>
              </a:rPr>
              <a:t>Monday 27</a:t>
            </a:r>
            <a:r>
              <a:rPr lang="en-US" sz="2000" baseline="30000" dirty="0">
                <a:solidFill>
                  <a:srgbClr val="000000"/>
                </a:solidFill>
                <a:latin typeface="NTPreCursive normal" panose="03000400000000000000" pitchFamily="66" charset="0"/>
                <a:ea typeface="+mn-ea"/>
                <a:cs typeface="+mn-cs"/>
              </a:rPr>
              <a:t>th</a:t>
            </a:r>
            <a:r>
              <a:rPr lang="en-US" sz="2000" dirty="0">
                <a:solidFill>
                  <a:srgbClr val="000000"/>
                </a:solidFill>
                <a:latin typeface="NTPreCursive normal" panose="03000400000000000000" pitchFamily="66" charset="0"/>
                <a:ea typeface="+mn-ea"/>
                <a:cs typeface="+mn-cs"/>
              </a:rPr>
              <a:t> April – Friday 1</a:t>
            </a:r>
            <a:r>
              <a:rPr lang="en-US" sz="2000" baseline="30000" dirty="0">
                <a:solidFill>
                  <a:srgbClr val="000000"/>
                </a:solidFill>
                <a:latin typeface="NTPreCursive normal" panose="03000400000000000000" pitchFamily="66" charset="0"/>
                <a:ea typeface="+mn-ea"/>
                <a:cs typeface="+mn-cs"/>
              </a:rPr>
              <a:t>st</a:t>
            </a:r>
            <a:r>
              <a:rPr lang="en-US" sz="2000" dirty="0">
                <a:solidFill>
                  <a:srgbClr val="000000"/>
                </a:solidFill>
                <a:latin typeface="NTPreCursive normal" panose="03000400000000000000" pitchFamily="66" charset="0"/>
                <a:ea typeface="+mn-ea"/>
                <a:cs typeface="+mn-cs"/>
              </a:rPr>
              <a:t> May 2020</a:t>
            </a:r>
          </a:p>
        </p:txBody>
      </p:sp>
      <p:sp>
        <p:nvSpPr>
          <p:cNvPr id="28" name="Freeform 49">
            <a:extLst>
              <a:ext uri="{FF2B5EF4-FFF2-40B4-BE49-F238E27FC236}">
                <a16:creationId xmlns:a16="http://schemas.microsoft.com/office/drawing/2014/main" id="{967C29FE-FD32-4AFB-AD20-DBDF5864B2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5"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close up of a sign&#10;&#10;Description automatically generated">
            <a:extLst>
              <a:ext uri="{FF2B5EF4-FFF2-40B4-BE49-F238E27FC236}">
                <a16:creationId xmlns:a16="http://schemas.microsoft.com/office/drawing/2014/main" id="{82632FF3-3547-4648-BEF6-8CE35D4283A7}"/>
              </a:ext>
            </a:extLst>
          </p:cNvPr>
          <p:cNvPicPr>
            <a:picLocks noChangeAspect="1"/>
          </p:cNvPicPr>
          <p:nvPr/>
        </p:nvPicPr>
        <p:blipFill rotWithShape="1">
          <a:blip r:embed="rId3"/>
          <a:srcRect r="1" b="4105"/>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Tree>
    <p:extLst>
      <p:ext uri="{BB962C8B-B14F-4D97-AF65-F5344CB8AC3E}">
        <p14:creationId xmlns:p14="http://schemas.microsoft.com/office/powerpoint/2010/main" val="9890768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2768665"/>
            <a:ext cx="9144000" cy="1189994"/>
          </a:xfrm>
        </p:spPr>
        <p:txBody>
          <a:bodyPr>
            <a:normAutofit/>
          </a:bodyPr>
          <a:lstStyle/>
          <a:p>
            <a:r>
              <a:rPr lang="en-GB" sz="3600" u="sng" dirty="0">
                <a:latin typeface="NTPreCursive normal" panose="03000400000000000000" pitchFamily="66" charset="0"/>
              </a:rPr>
              <a:t>LO:</a:t>
            </a:r>
            <a:r>
              <a:rPr lang="en-GB" sz="3600" dirty="0">
                <a:latin typeface="NTPreCursive normal" panose="03000400000000000000" pitchFamily="66" charset="0"/>
              </a:rPr>
              <a:t> To be able to show how yours and others decisions about friendship are informed by beliefs and values</a:t>
            </a:r>
          </a:p>
        </p:txBody>
      </p:sp>
      <p:pic>
        <p:nvPicPr>
          <p:cNvPr id="1026" name="Picture 2" descr="Image result for uni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75" y="289491"/>
            <a:ext cx="4286250" cy="2609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1984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914399"/>
            <a:ext cx="9144000" cy="1321935"/>
          </a:xfrm>
        </p:spPr>
        <p:txBody>
          <a:bodyPr>
            <a:normAutofit/>
          </a:bodyPr>
          <a:lstStyle/>
          <a:p>
            <a:r>
              <a:rPr lang="en-GB" sz="8000" dirty="0"/>
              <a:t>Unity</a:t>
            </a:r>
          </a:p>
        </p:txBody>
      </p:sp>
      <p:sp>
        <p:nvSpPr>
          <p:cNvPr id="3" name="Subtitle 2"/>
          <p:cNvSpPr>
            <a:spLocks noGrp="1"/>
          </p:cNvSpPr>
          <p:nvPr>
            <p:ph type="subTitle" idx="1"/>
          </p:nvPr>
        </p:nvSpPr>
        <p:spPr>
          <a:xfrm>
            <a:off x="0" y="93814"/>
            <a:ext cx="12094861" cy="2286000"/>
          </a:xfrm>
        </p:spPr>
        <p:txBody>
          <a:bodyPr>
            <a:normAutofit/>
          </a:bodyPr>
          <a:lstStyle/>
          <a:p>
            <a:r>
              <a:rPr lang="en-GB" sz="2800" u="sng" dirty="0">
                <a:latin typeface="NTPreCursive normal" panose="03000400000000000000" pitchFamily="66" charset="0"/>
              </a:rPr>
              <a:t>LO:</a:t>
            </a:r>
            <a:r>
              <a:rPr lang="en-GB" sz="2800" dirty="0">
                <a:latin typeface="NTPreCursive normal" panose="03000400000000000000" pitchFamily="66" charset="0"/>
              </a:rPr>
              <a:t> To be able to show how yours and others decisions about friendship are informed by beliefs and values.</a:t>
            </a:r>
          </a:p>
        </p:txBody>
      </p:sp>
      <p:pic>
        <p:nvPicPr>
          <p:cNvPr id="1026" name="Picture 2" descr="Image result for unit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1787" y="1824598"/>
            <a:ext cx="1823704" cy="111043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312226" y="2727837"/>
            <a:ext cx="7136477" cy="4985980"/>
          </a:xfrm>
          <a:prstGeom prst="rect">
            <a:avLst/>
          </a:prstGeom>
          <a:noFill/>
        </p:spPr>
        <p:txBody>
          <a:bodyPr wrap="square" rtlCol="0">
            <a:spAutoFit/>
          </a:bodyPr>
          <a:lstStyle/>
          <a:p>
            <a:r>
              <a:rPr lang="en-GB" sz="2400" dirty="0"/>
              <a:t>Lord Jesus Christ,</a:t>
            </a:r>
          </a:p>
          <a:p>
            <a:r>
              <a:rPr lang="en-GB" sz="2400" dirty="0"/>
              <a:t>In you we know the love of God.</a:t>
            </a:r>
          </a:p>
          <a:p>
            <a:r>
              <a:rPr lang="en-GB" sz="2400" dirty="0"/>
              <a:t>When we gather together in your name</a:t>
            </a:r>
          </a:p>
          <a:p>
            <a:r>
              <a:rPr lang="en-GB" sz="2400" dirty="0"/>
              <a:t>We experience the marvels of your loving presence which challenge us to live for one another.</a:t>
            </a:r>
          </a:p>
          <a:p>
            <a:r>
              <a:rPr lang="en-GB" sz="2400" dirty="0"/>
              <a:t>Help us to follow your example,</a:t>
            </a:r>
          </a:p>
          <a:p>
            <a:r>
              <a:rPr lang="en-GB" sz="2400" dirty="0"/>
              <a:t>So that we may never become complacent.</a:t>
            </a:r>
          </a:p>
          <a:p>
            <a:r>
              <a:rPr lang="en-GB" sz="2400" dirty="0"/>
              <a:t>Help us listen to your constant all to us, to continue the work you begun, you who lived and died for us.</a:t>
            </a:r>
          </a:p>
          <a:p>
            <a:r>
              <a:rPr lang="en-GB" sz="2400" dirty="0"/>
              <a:t>Grant this through your Spirit of Love.</a:t>
            </a:r>
          </a:p>
          <a:p>
            <a:r>
              <a:rPr lang="en-GB" sz="2400" dirty="0"/>
              <a:t>Amen </a:t>
            </a:r>
          </a:p>
          <a:p>
            <a:endParaRPr lang="en-GB" dirty="0"/>
          </a:p>
          <a:p>
            <a:endParaRPr lang="en-GB" dirty="0"/>
          </a:p>
          <a:p>
            <a:endParaRPr lang="en-GB" dirty="0"/>
          </a:p>
        </p:txBody>
      </p:sp>
      <p:sp>
        <p:nvSpPr>
          <p:cNvPr id="5" name="TextBox 4"/>
          <p:cNvSpPr txBox="1"/>
          <p:nvPr/>
        </p:nvSpPr>
        <p:spPr>
          <a:xfrm>
            <a:off x="214601" y="911955"/>
            <a:ext cx="2910984" cy="1815882"/>
          </a:xfrm>
          <a:prstGeom prst="rect">
            <a:avLst/>
          </a:prstGeom>
          <a:noFill/>
        </p:spPr>
        <p:txBody>
          <a:bodyPr wrap="square" rtlCol="0">
            <a:spAutoFit/>
          </a:bodyPr>
          <a:lstStyle/>
          <a:p>
            <a:r>
              <a:rPr lang="en-GB" sz="2800" dirty="0">
                <a:solidFill>
                  <a:srgbClr val="FF0000"/>
                </a:solidFill>
              </a:rPr>
              <a:t>Big question – What nourishes and what spoils friendship?</a:t>
            </a:r>
          </a:p>
        </p:txBody>
      </p:sp>
    </p:spTree>
    <p:extLst>
      <p:ext uri="{BB962C8B-B14F-4D97-AF65-F5344CB8AC3E}">
        <p14:creationId xmlns:p14="http://schemas.microsoft.com/office/powerpoint/2010/main" val="3223441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93914"/>
            <a:ext cx="10515600" cy="6335486"/>
          </a:xfrm>
        </p:spPr>
        <p:txBody>
          <a:bodyPr>
            <a:normAutofit/>
          </a:bodyPr>
          <a:lstStyle/>
          <a:p>
            <a:pPr marL="0" indent="0" algn="ctr">
              <a:buNone/>
            </a:pPr>
            <a:r>
              <a:rPr lang="en-GB" dirty="0"/>
              <a:t>Lord Jesus Christ</a:t>
            </a:r>
          </a:p>
          <a:p>
            <a:pPr marL="0" indent="0" algn="ctr">
              <a:buNone/>
            </a:pPr>
            <a:r>
              <a:rPr lang="en-GB" dirty="0"/>
              <a:t>In you we know the love of God.</a:t>
            </a:r>
          </a:p>
          <a:p>
            <a:pPr marL="0" indent="0" algn="ctr">
              <a:buNone/>
            </a:pPr>
            <a:r>
              <a:rPr lang="en-GB" dirty="0"/>
              <a:t>When we gather together in your name</a:t>
            </a:r>
          </a:p>
          <a:p>
            <a:pPr marL="0" indent="0" algn="ctr">
              <a:buNone/>
            </a:pPr>
            <a:r>
              <a:rPr lang="en-GB" dirty="0"/>
              <a:t>we experience the marvels of your loving presence</a:t>
            </a:r>
          </a:p>
          <a:p>
            <a:pPr marL="0" indent="0" algn="ctr">
              <a:buNone/>
            </a:pPr>
            <a:r>
              <a:rPr lang="en-GB" dirty="0"/>
              <a:t>which challenge us to live for one another.</a:t>
            </a:r>
          </a:p>
          <a:p>
            <a:pPr marL="0" indent="0" algn="ctr">
              <a:buNone/>
            </a:pPr>
            <a:r>
              <a:rPr lang="en-GB" dirty="0"/>
              <a:t>Help us to follow your example</a:t>
            </a:r>
          </a:p>
          <a:p>
            <a:pPr marL="0" indent="0" algn="ctr">
              <a:buNone/>
            </a:pPr>
            <a:r>
              <a:rPr lang="en-GB" dirty="0"/>
              <a:t>so that we may never become complacent.</a:t>
            </a:r>
          </a:p>
          <a:p>
            <a:pPr marL="0" indent="0" algn="ctr">
              <a:buNone/>
            </a:pPr>
            <a:r>
              <a:rPr lang="en-GB" dirty="0"/>
              <a:t>Help us listen to your constant call to us</a:t>
            </a:r>
          </a:p>
          <a:p>
            <a:pPr marL="0" indent="0" algn="ctr">
              <a:buNone/>
            </a:pPr>
            <a:r>
              <a:rPr lang="en-GB" dirty="0"/>
              <a:t>to continue the work you began,</a:t>
            </a:r>
          </a:p>
          <a:p>
            <a:pPr marL="0" indent="0" algn="ctr">
              <a:buNone/>
            </a:pPr>
            <a:r>
              <a:rPr lang="en-GB" dirty="0"/>
              <a:t>YOU who lived and died for us.</a:t>
            </a:r>
          </a:p>
          <a:p>
            <a:pPr marL="0" indent="0" algn="ctr">
              <a:buNone/>
            </a:pPr>
            <a:r>
              <a:rPr lang="en-GB" dirty="0"/>
              <a:t>Grant this through your Spirit of Love.</a:t>
            </a:r>
          </a:p>
          <a:p>
            <a:pPr marL="0" indent="0" algn="ctr">
              <a:buNone/>
            </a:pPr>
            <a:r>
              <a:rPr lang="en-GB" dirty="0"/>
              <a:t>Amen</a:t>
            </a:r>
          </a:p>
        </p:txBody>
      </p:sp>
      <p:pic>
        <p:nvPicPr>
          <p:cNvPr id="2052"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450180" y="3955596"/>
            <a:ext cx="2742510" cy="2673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922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95024"/>
            <a:ext cx="10515600" cy="901020"/>
          </a:xfrm>
        </p:spPr>
        <p:txBody>
          <a:bodyPr>
            <a:normAutofit/>
          </a:bodyPr>
          <a:lstStyle/>
          <a:p>
            <a:pPr algn="ctr"/>
            <a:r>
              <a:rPr lang="en-GB" sz="4000" dirty="0"/>
              <a:t>What Makes/Breaks A Friendship</a:t>
            </a:r>
          </a:p>
        </p:txBody>
      </p:sp>
      <p:sp>
        <p:nvSpPr>
          <p:cNvPr id="3" name="Content Placeholder 2"/>
          <p:cNvSpPr>
            <a:spLocks noGrp="1"/>
          </p:cNvSpPr>
          <p:nvPr>
            <p:ph idx="1"/>
          </p:nvPr>
        </p:nvSpPr>
        <p:spPr>
          <a:xfrm>
            <a:off x="90054" y="882932"/>
            <a:ext cx="10515600" cy="5360534"/>
          </a:xfrm>
        </p:spPr>
        <p:txBody>
          <a:bodyPr/>
          <a:lstStyle/>
          <a:p>
            <a:endParaRPr lang="en-GB" dirty="0"/>
          </a:p>
          <a:p>
            <a:r>
              <a:rPr lang="en-GB" u="sng" dirty="0"/>
              <a:t>Lo: To be able to show how                                                                    yours and others decisions                                                                    about friendship are informed                                                                   by beliefs and values</a:t>
            </a:r>
          </a:p>
          <a:p>
            <a:endParaRPr lang="en-GB" dirty="0"/>
          </a:p>
          <a:p>
            <a:r>
              <a:rPr lang="en-GB" dirty="0"/>
              <a:t>Copy and complete the two mind-maps into </a:t>
            </a:r>
          </a:p>
          <a:p>
            <a:r>
              <a:rPr lang="en-GB" dirty="0"/>
              <a:t>Write down what you think makes a                                                    friendship and what breaks a                                                                                     friendship.</a:t>
            </a:r>
          </a:p>
        </p:txBody>
      </p:sp>
      <p:sp>
        <p:nvSpPr>
          <p:cNvPr id="4" name="Rectangle 3"/>
          <p:cNvSpPr/>
          <p:nvPr/>
        </p:nvSpPr>
        <p:spPr>
          <a:xfrm>
            <a:off x="7880860" y="1056764"/>
            <a:ext cx="4441371" cy="501287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cxnSp>
        <p:nvCxnSpPr>
          <p:cNvPr id="6" name="Straight Connector 5"/>
          <p:cNvCxnSpPr>
            <a:stCxn id="4" idx="1"/>
            <a:endCxn id="4" idx="3"/>
          </p:cNvCxnSpPr>
          <p:nvPr/>
        </p:nvCxnSpPr>
        <p:spPr>
          <a:xfrm>
            <a:off x="7880860" y="3563199"/>
            <a:ext cx="4441371" cy="0"/>
          </a:xfrm>
          <a:prstGeom prst="line">
            <a:avLst/>
          </a:prstGeom>
        </p:spPr>
        <p:style>
          <a:lnRef idx="1">
            <a:schemeClr val="dk1"/>
          </a:lnRef>
          <a:fillRef idx="0">
            <a:schemeClr val="dk1"/>
          </a:fillRef>
          <a:effectRef idx="0">
            <a:schemeClr val="dk1"/>
          </a:effectRef>
          <a:fontRef idx="minor">
            <a:schemeClr val="tx1"/>
          </a:fontRef>
        </p:style>
      </p:cxnSp>
      <p:sp>
        <p:nvSpPr>
          <p:cNvPr id="7" name="Cloud 6"/>
          <p:cNvSpPr/>
          <p:nvPr/>
        </p:nvSpPr>
        <p:spPr>
          <a:xfrm>
            <a:off x="8972797" y="1879929"/>
            <a:ext cx="1632857" cy="979715"/>
          </a:xfrm>
          <a:prstGeom prst="cloud">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8" name="Cloud 7"/>
          <p:cNvSpPr/>
          <p:nvPr/>
        </p:nvSpPr>
        <p:spPr>
          <a:xfrm>
            <a:off x="9002482" y="4010604"/>
            <a:ext cx="1632857" cy="979715"/>
          </a:xfrm>
          <a:prstGeom prst="cloud">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9" name="TextBox 8"/>
          <p:cNvSpPr txBox="1"/>
          <p:nvPr/>
        </p:nvSpPr>
        <p:spPr>
          <a:xfrm>
            <a:off x="9310093" y="1940650"/>
            <a:ext cx="1017639" cy="738664"/>
          </a:xfrm>
          <a:prstGeom prst="rect">
            <a:avLst/>
          </a:prstGeom>
          <a:noFill/>
        </p:spPr>
        <p:txBody>
          <a:bodyPr wrap="square" rtlCol="0">
            <a:spAutoFit/>
          </a:bodyPr>
          <a:lstStyle/>
          <a:p>
            <a:pPr algn="ctr"/>
            <a:r>
              <a:rPr lang="en-GB" sz="1400" dirty="0"/>
              <a:t>What makes a friendship</a:t>
            </a:r>
          </a:p>
        </p:txBody>
      </p:sp>
      <p:sp>
        <p:nvSpPr>
          <p:cNvPr id="11" name="TextBox 10"/>
          <p:cNvSpPr txBox="1"/>
          <p:nvPr/>
        </p:nvSpPr>
        <p:spPr>
          <a:xfrm>
            <a:off x="9310092" y="4049488"/>
            <a:ext cx="1017639" cy="738664"/>
          </a:xfrm>
          <a:prstGeom prst="rect">
            <a:avLst/>
          </a:prstGeom>
          <a:noFill/>
        </p:spPr>
        <p:txBody>
          <a:bodyPr wrap="square" rtlCol="0">
            <a:spAutoFit/>
          </a:bodyPr>
          <a:lstStyle/>
          <a:p>
            <a:pPr algn="ctr"/>
            <a:r>
              <a:rPr lang="en-GB" sz="1400" dirty="0"/>
              <a:t>What breaks a friendship</a:t>
            </a:r>
          </a:p>
        </p:txBody>
      </p:sp>
      <p:pic>
        <p:nvPicPr>
          <p:cNvPr id="12" name="Picture 11"/>
          <p:cNvPicPr>
            <a:picLocks noChangeAspect="1"/>
          </p:cNvPicPr>
          <p:nvPr/>
        </p:nvPicPr>
        <p:blipFill>
          <a:blip r:embed="rId2"/>
          <a:stretch>
            <a:fillRect/>
          </a:stretch>
        </p:blipFill>
        <p:spPr>
          <a:xfrm>
            <a:off x="4674779" y="4964567"/>
            <a:ext cx="2842442" cy="1893433"/>
          </a:xfrm>
          <a:prstGeom prst="rect">
            <a:avLst/>
          </a:prstGeom>
        </p:spPr>
      </p:pic>
    </p:spTree>
    <p:extLst>
      <p:ext uri="{BB962C8B-B14F-4D97-AF65-F5344CB8AC3E}">
        <p14:creationId xmlns:p14="http://schemas.microsoft.com/office/powerpoint/2010/main" val="2155491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30538"/>
          </a:xfrm>
        </p:spPr>
        <p:txBody>
          <a:bodyPr/>
          <a:lstStyle/>
          <a:p>
            <a:pPr algn="ctr"/>
            <a:r>
              <a:rPr lang="en-GB" dirty="0"/>
              <a:t>Jesus’ Prayer for Unity</a:t>
            </a:r>
          </a:p>
        </p:txBody>
      </p:sp>
      <p:sp>
        <p:nvSpPr>
          <p:cNvPr id="3" name="Content Placeholder 2"/>
          <p:cNvSpPr>
            <a:spLocks noGrp="1"/>
          </p:cNvSpPr>
          <p:nvPr>
            <p:ph idx="1"/>
          </p:nvPr>
        </p:nvSpPr>
        <p:spPr>
          <a:xfrm>
            <a:off x="838200" y="1395663"/>
            <a:ext cx="10515600" cy="4781300"/>
          </a:xfrm>
        </p:spPr>
        <p:txBody>
          <a:bodyPr/>
          <a:lstStyle/>
          <a:p>
            <a:r>
              <a:rPr lang="en-GB" dirty="0"/>
              <a:t>Writing as a disciple, send an email to a friend, explaining what Jesus had taught about being one in heart and mind</a:t>
            </a:r>
          </a:p>
          <a:p>
            <a:r>
              <a:rPr lang="en-GB" b="1" dirty="0"/>
              <a:t>And</a:t>
            </a:r>
          </a:p>
          <a:p>
            <a:r>
              <a:rPr lang="en-GB" dirty="0"/>
              <a:t>The difference it has made in your life.</a:t>
            </a:r>
          </a:p>
        </p:txBody>
      </p:sp>
      <p:pic>
        <p:nvPicPr>
          <p:cNvPr id="4" name="Picture 3"/>
          <p:cNvPicPr>
            <a:picLocks noChangeAspect="1"/>
          </p:cNvPicPr>
          <p:nvPr/>
        </p:nvPicPr>
        <p:blipFill rotWithShape="1">
          <a:blip r:embed="rId2"/>
          <a:srcRect l="19412" t="4687" r="19688" b="14577"/>
          <a:stretch/>
        </p:blipFill>
        <p:spPr>
          <a:xfrm>
            <a:off x="3288631" y="3368842"/>
            <a:ext cx="4940968" cy="3258018"/>
          </a:xfrm>
          <a:prstGeom prst="rect">
            <a:avLst/>
          </a:prstGeom>
        </p:spPr>
      </p:pic>
    </p:spTree>
    <p:extLst>
      <p:ext uri="{BB962C8B-B14F-4D97-AF65-F5344CB8AC3E}">
        <p14:creationId xmlns:p14="http://schemas.microsoft.com/office/powerpoint/2010/main" val="4126282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8729" t="5499" r="19759" b="13058"/>
          <a:stretch/>
        </p:blipFill>
        <p:spPr>
          <a:xfrm>
            <a:off x="323850" y="189383"/>
            <a:ext cx="11372850" cy="6363817"/>
          </a:xfrm>
          <a:prstGeom prst="rect">
            <a:avLst/>
          </a:prstGeom>
        </p:spPr>
      </p:pic>
      <p:sp>
        <p:nvSpPr>
          <p:cNvPr id="5" name="TextBox 4"/>
          <p:cNvSpPr txBox="1"/>
          <p:nvPr/>
        </p:nvSpPr>
        <p:spPr>
          <a:xfrm>
            <a:off x="762000" y="2914650"/>
            <a:ext cx="10610850" cy="3139321"/>
          </a:xfrm>
          <a:prstGeom prst="rect">
            <a:avLst/>
          </a:prstGeom>
          <a:noFill/>
        </p:spPr>
        <p:txBody>
          <a:bodyPr wrap="square" rtlCol="0">
            <a:spAutoFit/>
          </a:bodyPr>
          <a:lstStyle/>
          <a:p>
            <a:r>
              <a:rPr lang="en-GB" dirty="0"/>
              <a:t>Dear Peter,</a:t>
            </a:r>
          </a:p>
          <a:p>
            <a:r>
              <a:rPr lang="en-GB" dirty="0"/>
              <a:t>I heard Jesus talk again today, he was talking about the need to be one. Not only one with him, but with all people. I was truly amazed at his words and they made such sense, of course we are all better off when we are one, when we have one common purpose, to spread the word of God. He said that all his people should unite and be one, just as the body is made up of many parts, but it is one altogether. Jesus offered prayers that we may be one, so that the world will truly believe that God sent him down to be among us. He spoke about the glory of the Kingdom, when all are united. I have come away from the encounter renewed in my faith and my mission, I know that I am to spread God’s love among the people and make them all one in his name. Peter if you get the chance you must yourself, hear the wonderful news.</a:t>
            </a:r>
          </a:p>
          <a:p>
            <a:r>
              <a:rPr lang="en-GB" dirty="0"/>
              <a:t>In God’s name</a:t>
            </a:r>
          </a:p>
          <a:p>
            <a:r>
              <a:rPr lang="en-GB" dirty="0"/>
              <a:t>James</a:t>
            </a:r>
          </a:p>
        </p:txBody>
      </p:sp>
      <p:sp>
        <p:nvSpPr>
          <p:cNvPr id="6" name="TextBox 5"/>
          <p:cNvSpPr txBox="1"/>
          <p:nvPr/>
        </p:nvSpPr>
        <p:spPr>
          <a:xfrm>
            <a:off x="1335505" y="1022684"/>
            <a:ext cx="6882063" cy="369332"/>
          </a:xfrm>
          <a:prstGeom prst="rect">
            <a:avLst/>
          </a:prstGeom>
          <a:noFill/>
        </p:spPr>
        <p:txBody>
          <a:bodyPr wrap="square" rtlCol="0">
            <a:spAutoFit/>
          </a:bodyPr>
          <a:lstStyle/>
          <a:p>
            <a:r>
              <a:rPr lang="en-GB" dirty="0"/>
              <a:t>Peter</a:t>
            </a:r>
          </a:p>
        </p:txBody>
      </p:sp>
      <p:sp>
        <p:nvSpPr>
          <p:cNvPr id="7" name="TextBox 6"/>
          <p:cNvSpPr txBox="1"/>
          <p:nvPr/>
        </p:nvSpPr>
        <p:spPr>
          <a:xfrm>
            <a:off x="1925053" y="1392016"/>
            <a:ext cx="2887579" cy="369332"/>
          </a:xfrm>
          <a:prstGeom prst="rect">
            <a:avLst/>
          </a:prstGeom>
          <a:noFill/>
        </p:spPr>
        <p:txBody>
          <a:bodyPr wrap="square" rtlCol="0">
            <a:spAutoFit/>
          </a:bodyPr>
          <a:lstStyle/>
          <a:p>
            <a:r>
              <a:rPr lang="en-GB" dirty="0"/>
              <a:t>Unity for all</a:t>
            </a:r>
          </a:p>
        </p:txBody>
      </p:sp>
      <p:sp>
        <p:nvSpPr>
          <p:cNvPr id="8" name="TextBox 7"/>
          <p:cNvSpPr txBox="1"/>
          <p:nvPr/>
        </p:nvSpPr>
        <p:spPr>
          <a:xfrm>
            <a:off x="1708484" y="1985211"/>
            <a:ext cx="1780674" cy="369332"/>
          </a:xfrm>
          <a:prstGeom prst="rect">
            <a:avLst/>
          </a:prstGeom>
          <a:noFill/>
        </p:spPr>
        <p:txBody>
          <a:bodyPr wrap="square" rtlCol="0">
            <a:spAutoFit/>
          </a:bodyPr>
          <a:lstStyle/>
          <a:p>
            <a:r>
              <a:rPr lang="en-GB" dirty="0"/>
              <a:t>James</a:t>
            </a:r>
          </a:p>
        </p:txBody>
      </p:sp>
    </p:spTree>
    <p:extLst>
      <p:ext uri="{BB962C8B-B14F-4D97-AF65-F5344CB8AC3E}">
        <p14:creationId xmlns:p14="http://schemas.microsoft.com/office/powerpoint/2010/main" val="5826021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531</Words>
  <Application>Microsoft Macintosh PowerPoint</Application>
  <PresentationFormat>Widescreen</PresentationFormat>
  <Paragraphs>48</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NTPreCursive normal</vt:lpstr>
      <vt:lpstr>Office Theme</vt:lpstr>
      <vt:lpstr>Home Learning: RE</vt:lpstr>
      <vt:lpstr>PowerPoint Presentation</vt:lpstr>
      <vt:lpstr>Unity</vt:lpstr>
      <vt:lpstr>PowerPoint Presentation</vt:lpstr>
      <vt:lpstr>What Makes/Breaks A Friendship</vt:lpstr>
      <vt:lpstr>Jesus’ Prayer for Unity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RE</dc:title>
  <dc:creator>Mirrad Semra</dc:creator>
  <cp:lastModifiedBy>Mirrad Semra</cp:lastModifiedBy>
  <cp:revision>1</cp:revision>
  <dcterms:created xsi:type="dcterms:W3CDTF">2020-04-27T13:20:48Z</dcterms:created>
  <dcterms:modified xsi:type="dcterms:W3CDTF">2020-04-27T13:22:22Z</dcterms:modified>
</cp:coreProperties>
</file>