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7" r:id="rId3"/>
    <p:sldId id="256" r:id="rId4"/>
    <p:sldId id="268" r:id="rId5"/>
    <p:sldId id="261" r:id="rId6"/>
    <p:sldId id="262" r:id="rId7"/>
    <p:sldId id="265" r:id="rId8"/>
    <p:sldId id="270" r:id="rId9"/>
    <p:sldId id="263" r:id="rId10"/>
    <p:sldId id="264" r:id="rId11"/>
    <p:sldId id="269" r:id="rId12"/>
    <p:sldId id="266" r:id="rId13"/>
    <p:sldId id="27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4660"/>
  </p:normalViewPr>
  <p:slideViewPr>
    <p:cSldViewPr snapToGrid="0">
      <p:cViewPr>
        <p:scale>
          <a:sx n="70" d="100"/>
          <a:sy n="70" d="100"/>
        </p:scale>
        <p:origin x="2106" y="10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5B1E0DE-3743-4E00-A88C-C3FD6199289A}" type="datetimeFigureOut">
              <a:rPr lang="en-GB" smtClean="0"/>
              <a:t>07/07/2021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864357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B1E0DE-3743-4E00-A88C-C3FD6199289A}" type="datetimeFigureOut">
              <a:rPr lang="en-GB" smtClean="0"/>
              <a:t>07/07/2021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2927394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B1E0DE-3743-4E00-A88C-C3FD6199289A}" type="datetimeFigureOut">
              <a:rPr lang="en-GB" smtClean="0"/>
              <a:t>07/07/2021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2549775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5B1E0DE-3743-4E00-A88C-C3FD6199289A}" type="datetimeFigureOut">
              <a:rPr lang="en-GB" smtClean="0"/>
              <a:t>07/07/2021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1632256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5B1E0DE-3743-4E00-A88C-C3FD6199289A}" type="datetimeFigureOut">
              <a:rPr lang="en-GB" smtClean="0"/>
              <a:t>07/07/2021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1035161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5B1E0DE-3743-4E00-A88C-C3FD6199289A}" type="datetimeFigureOut">
              <a:rPr lang="en-GB" smtClean="0"/>
              <a:t>07/07/2021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2343776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B1E0DE-3743-4E00-A88C-C3FD6199289A}" type="datetimeFigureOut">
              <a:rPr lang="en-GB" smtClean="0"/>
              <a:t>07/07/2021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3180863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B1E0DE-3743-4E00-A88C-C3FD6199289A}" type="datetimeFigureOut">
              <a:rPr lang="en-GB" smtClean="0"/>
              <a:t>07/07/2021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644340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B1E0DE-3743-4E00-A88C-C3FD6199289A}" type="datetimeFigureOut">
              <a:rPr lang="en-GB" smtClean="0"/>
              <a:t>07/07/2021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292913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B1E0DE-3743-4E00-A88C-C3FD6199289A}" type="datetimeFigureOut">
              <a:rPr lang="en-GB" smtClean="0"/>
              <a:t>07/07/2021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2957943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B1E0DE-3743-4E00-A88C-C3FD6199289A}" type="datetimeFigureOut">
              <a:rPr lang="en-GB" smtClean="0"/>
              <a:t>07/07/2021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500CEE-50E2-4772-84BD-50CEB99B6A4B}" type="slidenum">
              <a:rPr lang="en-GB" smtClean="0"/>
              <a:t>‹#›</a:t>
            </a:fld>
            <a:endParaRPr lang="en-GB"/>
          </a:p>
        </p:txBody>
      </p:sp>
    </p:spTree>
    <p:extLst>
      <p:ext uri="{BB962C8B-B14F-4D97-AF65-F5344CB8AC3E}">
        <p14:creationId xmlns:p14="http://schemas.microsoft.com/office/powerpoint/2010/main" val="1943607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B1E0DE-3743-4E00-A88C-C3FD6199289A}" type="datetimeFigureOut">
              <a:rPr lang="en-GB" smtClean="0"/>
              <a:t>07/07/2021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500CEE-50E2-4772-84BD-50CEB99B6A4B}" type="slidenum">
              <a:rPr lang="en-GB" smtClean="0"/>
              <a:t>‹#›</a:t>
            </a:fld>
            <a:endParaRPr lang="en-GB"/>
          </a:p>
        </p:txBody>
      </p:sp>
    </p:spTree>
    <p:extLst>
      <p:ext uri="{BB962C8B-B14F-4D97-AF65-F5344CB8AC3E}">
        <p14:creationId xmlns:p14="http://schemas.microsoft.com/office/powerpoint/2010/main" val="2804181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youtu.be/Gg55az3YlW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947" y="1101351"/>
            <a:ext cx="6902116" cy="4154984"/>
          </a:xfrm>
          <a:prstGeom prst="rect">
            <a:avLst/>
          </a:prstGeom>
        </p:spPr>
        <p:txBody>
          <a:bodyPr wrap="square">
            <a:spAutoFit/>
          </a:bodyPr>
          <a:lstStyle/>
          <a:p>
            <a:r>
              <a:rPr lang="en-GB" sz="2400" dirty="0" smtClean="0"/>
              <a:t>Here at St Chad’s we have tried to:</a:t>
            </a:r>
          </a:p>
          <a:p>
            <a:r>
              <a:rPr lang="en-GB" sz="2400" dirty="0" smtClean="0"/>
              <a:t>Enable you to achieve personal success</a:t>
            </a:r>
          </a:p>
          <a:p>
            <a:r>
              <a:rPr lang="en-GB" sz="2400" dirty="0" smtClean="0"/>
              <a:t>Let you realise your own potential</a:t>
            </a:r>
          </a:p>
          <a:p>
            <a:r>
              <a:rPr lang="en-GB" sz="2400" dirty="0" smtClean="0"/>
              <a:t>Allow you to develop and use your own gifts</a:t>
            </a:r>
          </a:p>
          <a:p>
            <a:r>
              <a:rPr lang="en-GB" sz="2400" dirty="0" smtClean="0"/>
              <a:t>Deepen you knowledge and understanding of your relationship with God</a:t>
            </a:r>
          </a:p>
          <a:p>
            <a:r>
              <a:rPr lang="en-GB" sz="2400" dirty="0" smtClean="0"/>
              <a:t>Develop the skills needed for the next stage of life</a:t>
            </a:r>
          </a:p>
          <a:p>
            <a:r>
              <a:rPr lang="en-GB" sz="2400" dirty="0" smtClean="0"/>
              <a:t>Enable you to express yourself openly</a:t>
            </a:r>
          </a:p>
          <a:p>
            <a:r>
              <a:rPr lang="en-GB" sz="2400" dirty="0" smtClean="0"/>
              <a:t>Empower you to dream and follow your dreams</a:t>
            </a:r>
          </a:p>
          <a:p>
            <a:r>
              <a:rPr lang="en-GB" sz="2400" dirty="0" smtClean="0"/>
              <a:t>Let you grow in wisdom</a:t>
            </a:r>
          </a:p>
          <a:p>
            <a:r>
              <a:rPr lang="en-GB" sz="2400" dirty="0" smtClean="0"/>
              <a:t>Encourage you to live life to the full.</a:t>
            </a:r>
            <a:endParaRPr lang="en-GB" sz="2400" dirty="0"/>
          </a:p>
        </p:txBody>
      </p:sp>
      <p:pic>
        <p:nvPicPr>
          <p:cNvPr id="3" name="Picture 2"/>
          <p:cNvPicPr>
            <a:picLocks noChangeAspect="1"/>
          </p:cNvPicPr>
          <p:nvPr/>
        </p:nvPicPr>
        <p:blipFill rotWithShape="1">
          <a:blip r:embed="rId2"/>
          <a:srcRect t="11491" b="13509"/>
          <a:stretch/>
        </p:blipFill>
        <p:spPr>
          <a:xfrm>
            <a:off x="0" y="0"/>
            <a:ext cx="12192000" cy="6858000"/>
          </a:xfrm>
          <a:prstGeom prst="rect">
            <a:avLst/>
          </a:prstGeom>
        </p:spPr>
      </p:pic>
      <p:sp>
        <p:nvSpPr>
          <p:cNvPr id="4" name="Rectangle 3"/>
          <p:cNvSpPr/>
          <p:nvPr/>
        </p:nvSpPr>
        <p:spPr>
          <a:xfrm>
            <a:off x="385010" y="332873"/>
            <a:ext cx="11421979" cy="6192253"/>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descr="St Chad&amp;#39;s Catholic Primary School -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4889" y="332873"/>
            <a:ext cx="1562100" cy="205740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320045" y="2338642"/>
            <a:ext cx="8117350" cy="3046988"/>
          </a:xfrm>
          <a:prstGeom prst="rect">
            <a:avLst/>
          </a:prstGeom>
          <a:noFill/>
        </p:spPr>
        <p:txBody>
          <a:bodyPr wrap="none" lIns="91440" tIns="45720" rIns="91440" bIns="45720">
            <a:spAutoFit/>
          </a:bodyPr>
          <a:lstStyle/>
          <a:p>
            <a:pPr algn="ctr"/>
            <a:r>
              <a:rPr lang="en-US" sz="9600" b="1" cap="none" spc="0" dirty="0" smtClean="0">
                <a:ln w="12700" cmpd="sng">
                  <a:solidFill>
                    <a:schemeClr val="accent2">
                      <a:lumMod val="75000"/>
                    </a:schemeClr>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Leavers’ Liturgy</a:t>
            </a:r>
          </a:p>
          <a:p>
            <a:pPr algn="ctr"/>
            <a:r>
              <a:rPr lang="en-US" sz="9600" b="1" dirty="0" smtClean="0">
                <a:ln w="12700" cmpd="sng">
                  <a:solidFill>
                    <a:schemeClr val="accent2">
                      <a:lumMod val="75000"/>
                    </a:schemeClr>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2021</a:t>
            </a:r>
            <a:endParaRPr lang="en-US" sz="9600" b="1" cap="none" spc="0" dirty="0">
              <a:ln w="12700" cmpd="sng">
                <a:solidFill>
                  <a:schemeClr val="accent2">
                    <a:lumMod val="75000"/>
                  </a:schemeClr>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8" name="Picture 7"/>
          <p:cNvPicPr>
            <a:picLocks noChangeAspect="1"/>
          </p:cNvPicPr>
          <p:nvPr/>
        </p:nvPicPr>
        <p:blipFill rotWithShape="1">
          <a:blip r:embed="rId4"/>
          <a:srcRect l="23642" t="9452" r="21710" b="8202"/>
          <a:stretch/>
        </p:blipFill>
        <p:spPr>
          <a:xfrm>
            <a:off x="449843" y="294281"/>
            <a:ext cx="2342147" cy="3529263"/>
          </a:xfrm>
          <a:prstGeom prst="rect">
            <a:avLst/>
          </a:prstGeom>
        </p:spPr>
      </p:pic>
    </p:spTree>
    <p:extLst>
      <p:ext uri="{BB962C8B-B14F-4D97-AF65-F5344CB8AC3E}">
        <p14:creationId xmlns:p14="http://schemas.microsoft.com/office/powerpoint/2010/main" val="17166022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9" y="-297"/>
            <a:ext cx="12193057" cy="6858594"/>
          </a:xfrm>
          <a:prstGeom prst="rect">
            <a:avLst/>
          </a:prstGeom>
        </p:spPr>
      </p:pic>
      <p:pic>
        <p:nvPicPr>
          <p:cNvPr id="6" name="Picture 5"/>
          <p:cNvPicPr>
            <a:picLocks noChangeAspect="1"/>
          </p:cNvPicPr>
          <p:nvPr/>
        </p:nvPicPr>
        <p:blipFill>
          <a:blip r:embed="rId3"/>
          <a:stretch>
            <a:fillRect/>
          </a:stretch>
        </p:blipFill>
        <p:spPr>
          <a:xfrm>
            <a:off x="383553" y="335012"/>
            <a:ext cx="11424894" cy="6187976"/>
          </a:xfrm>
          <a:prstGeom prst="rect">
            <a:avLst/>
          </a:prstGeom>
        </p:spPr>
      </p:pic>
      <p:sp>
        <p:nvSpPr>
          <p:cNvPr id="3" name="Content Placeholder 2"/>
          <p:cNvSpPr>
            <a:spLocks noGrp="1"/>
          </p:cNvSpPr>
          <p:nvPr>
            <p:ph idx="1"/>
          </p:nvPr>
        </p:nvSpPr>
        <p:spPr/>
        <p:txBody>
          <a:bodyPr/>
          <a:lstStyle/>
          <a:p>
            <a:r>
              <a:rPr lang="en-GB" dirty="0" smtClean="0">
                <a:hlinkClick r:id="rId4"/>
              </a:rPr>
              <a:t>https://youtu.be/Gg55az3YlW4</a:t>
            </a:r>
            <a:endParaRPr lang="en-GB" dirty="0" smtClean="0"/>
          </a:p>
          <a:p>
            <a:endParaRPr lang="en-GB" dirty="0"/>
          </a:p>
        </p:txBody>
      </p:sp>
      <p:pic>
        <p:nvPicPr>
          <p:cNvPr id="5" name="Picture 4"/>
          <p:cNvPicPr>
            <a:picLocks noChangeAspect="1"/>
          </p:cNvPicPr>
          <p:nvPr/>
        </p:nvPicPr>
        <p:blipFill>
          <a:blip r:embed="rId5"/>
          <a:stretch>
            <a:fillRect/>
          </a:stretch>
        </p:blipFill>
        <p:spPr>
          <a:xfrm>
            <a:off x="822502" y="530872"/>
            <a:ext cx="5273497" cy="804742"/>
          </a:xfrm>
          <a:prstGeom prst="rect">
            <a:avLst/>
          </a:prstGeom>
        </p:spPr>
      </p:pic>
      <p:sp>
        <p:nvSpPr>
          <p:cNvPr id="7" name="Rectangle 6"/>
          <p:cNvSpPr/>
          <p:nvPr/>
        </p:nvSpPr>
        <p:spPr>
          <a:xfrm>
            <a:off x="836485" y="2716599"/>
            <a:ext cx="3994485" cy="3724096"/>
          </a:xfrm>
          <a:prstGeom prst="rect">
            <a:avLst/>
          </a:prstGeom>
        </p:spPr>
        <p:txBody>
          <a:bodyPr wrap="square">
            <a:spAutoFit/>
          </a:bodyPr>
          <a:lstStyle/>
          <a:p>
            <a:r>
              <a:rPr lang="en-GB" sz="2400" dirty="0" smtClean="0"/>
              <a:t>The Blessing</a:t>
            </a:r>
          </a:p>
          <a:p>
            <a:endParaRPr lang="en-GB" sz="2400" dirty="0" smtClean="0"/>
          </a:p>
          <a:p>
            <a:r>
              <a:rPr lang="en-GB" sz="2400" dirty="0" smtClean="0"/>
              <a:t> The Lord bless you</a:t>
            </a:r>
          </a:p>
          <a:p>
            <a:r>
              <a:rPr lang="en-GB" sz="2400" dirty="0" smtClean="0"/>
              <a:t> And keep you</a:t>
            </a:r>
          </a:p>
          <a:p>
            <a:r>
              <a:rPr lang="en-GB" sz="2400" dirty="0" smtClean="0"/>
              <a:t> Make His face shine upon you</a:t>
            </a:r>
          </a:p>
          <a:p>
            <a:r>
              <a:rPr lang="en-GB" sz="2400" dirty="0" smtClean="0"/>
              <a:t> And be gracious to you</a:t>
            </a:r>
          </a:p>
          <a:p>
            <a:r>
              <a:rPr lang="en-GB" sz="2400" dirty="0" smtClean="0"/>
              <a:t> The Lord turn His</a:t>
            </a:r>
          </a:p>
          <a:p>
            <a:r>
              <a:rPr lang="en-GB" sz="2400" dirty="0" smtClean="0"/>
              <a:t> Face toward you</a:t>
            </a:r>
          </a:p>
          <a:p>
            <a:r>
              <a:rPr lang="en-GB" sz="2400" dirty="0" smtClean="0"/>
              <a:t> And give you peace</a:t>
            </a:r>
          </a:p>
          <a:p>
            <a:endParaRPr lang="en-GB" sz="2000" dirty="0" smtClean="0"/>
          </a:p>
        </p:txBody>
      </p:sp>
      <p:pic>
        <p:nvPicPr>
          <p:cNvPr id="8" name="Picture 7"/>
          <p:cNvPicPr>
            <a:picLocks noChangeAspect="1"/>
          </p:cNvPicPr>
          <p:nvPr/>
        </p:nvPicPr>
        <p:blipFill>
          <a:blip r:embed="rId6"/>
          <a:stretch>
            <a:fillRect/>
          </a:stretch>
        </p:blipFill>
        <p:spPr>
          <a:xfrm>
            <a:off x="9086346" y="266700"/>
            <a:ext cx="2914141" cy="3145809"/>
          </a:xfrm>
          <a:prstGeom prst="rect">
            <a:avLst/>
          </a:prstGeom>
        </p:spPr>
      </p:pic>
      <p:sp>
        <p:nvSpPr>
          <p:cNvPr id="9" name="Rectangle 8"/>
          <p:cNvSpPr/>
          <p:nvPr/>
        </p:nvSpPr>
        <p:spPr>
          <a:xfrm>
            <a:off x="5023011" y="2805648"/>
            <a:ext cx="4185157" cy="3785652"/>
          </a:xfrm>
          <a:prstGeom prst="rect">
            <a:avLst/>
          </a:prstGeom>
        </p:spPr>
        <p:txBody>
          <a:bodyPr wrap="square">
            <a:spAutoFit/>
          </a:bodyPr>
          <a:lstStyle/>
          <a:p>
            <a:r>
              <a:rPr lang="en-GB" sz="2400" dirty="0" smtClean="0"/>
              <a:t> The Lord bless you</a:t>
            </a:r>
          </a:p>
          <a:p>
            <a:r>
              <a:rPr lang="en-GB" sz="2400" dirty="0" smtClean="0"/>
              <a:t> And keep you</a:t>
            </a:r>
          </a:p>
          <a:p>
            <a:r>
              <a:rPr lang="en-GB" sz="2400" dirty="0" smtClean="0"/>
              <a:t> Make His face shine upon you</a:t>
            </a:r>
          </a:p>
          <a:p>
            <a:r>
              <a:rPr lang="en-GB" sz="2400" dirty="0" smtClean="0"/>
              <a:t> And be gracious to you</a:t>
            </a:r>
          </a:p>
          <a:p>
            <a:r>
              <a:rPr lang="en-GB" sz="2400" dirty="0" smtClean="0"/>
              <a:t> The Lord turn His</a:t>
            </a:r>
          </a:p>
          <a:p>
            <a:r>
              <a:rPr lang="en-GB" sz="2400" dirty="0" smtClean="0"/>
              <a:t> Face toward you</a:t>
            </a:r>
          </a:p>
          <a:p>
            <a:r>
              <a:rPr lang="en-GB" sz="2400" dirty="0" smtClean="0"/>
              <a:t> And give you peace</a:t>
            </a:r>
          </a:p>
          <a:p>
            <a:endParaRPr lang="en-GB" sz="2400" dirty="0" smtClean="0"/>
          </a:p>
          <a:p>
            <a:r>
              <a:rPr lang="en-GB" sz="2400" dirty="0" smtClean="0"/>
              <a:t> Amen, amen, amen</a:t>
            </a:r>
          </a:p>
          <a:p>
            <a:r>
              <a:rPr lang="en-GB" sz="2400" dirty="0" smtClean="0"/>
              <a:t> Amen, amen, amen</a:t>
            </a:r>
            <a:endParaRPr lang="en-GB" sz="2400" dirty="0"/>
          </a:p>
        </p:txBody>
      </p:sp>
    </p:spTree>
    <p:extLst>
      <p:ext uri="{BB962C8B-B14F-4D97-AF65-F5344CB8AC3E}">
        <p14:creationId xmlns:p14="http://schemas.microsoft.com/office/powerpoint/2010/main" val="1928557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594"/>
            <a:ext cx="12193057" cy="6858594"/>
          </a:xfrm>
          <a:prstGeom prst="rect">
            <a:avLst/>
          </a:prstGeom>
        </p:spPr>
      </p:pic>
      <p:pic>
        <p:nvPicPr>
          <p:cNvPr id="5" name="Picture 4"/>
          <p:cNvPicPr>
            <a:picLocks noChangeAspect="1"/>
          </p:cNvPicPr>
          <p:nvPr/>
        </p:nvPicPr>
        <p:blipFill>
          <a:blip r:embed="rId3"/>
          <a:stretch>
            <a:fillRect/>
          </a:stretch>
        </p:blipFill>
        <p:spPr>
          <a:xfrm>
            <a:off x="383553" y="335012"/>
            <a:ext cx="11424894" cy="6187976"/>
          </a:xfrm>
          <a:prstGeom prst="rect">
            <a:avLst/>
          </a:prstGeom>
        </p:spPr>
      </p:pic>
      <p:pic>
        <p:nvPicPr>
          <p:cNvPr id="3074" name="Picture 2" descr="159,232 Catholic Cross Stock Photos and Images - 123RF"/>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106" r="24373"/>
          <a:stretch/>
        </p:blipFill>
        <p:spPr bwMode="auto">
          <a:xfrm>
            <a:off x="352926" y="-594"/>
            <a:ext cx="2294022" cy="42862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99874" y="748144"/>
            <a:ext cx="8646695" cy="4832092"/>
          </a:xfrm>
          <a:prstGeom prst="rect">
            <a:avLst/>
          </a:prstGeom>
        </p:spPr>
        <p:txBody>
          <a:bodyPr wrap="square">
            <a:spAutoFit/>
          </a:bodyPr>
          <a:lstStyle/>
          <a:p>
            <a:pPr>
              <a:spcAft>
                <a:spcPts val="1200"/>
              </a:spcAft>
            </a:pPr>
            <a:r>
              <a:rPr lang="en-GB" sz="2800" dirty="0" smtClean="0"/>
              <a:t>We gather together on this special and spiritual occasion to give thanks to God for bringing these young people into our lives - the life of their family and the life of the Catholic school community here in South Norwood. We thank them for the joys they have brought to us in their time here at St Chad’s, and their sense of service to the community. We pray that they may continue in the act of endless giving in the next stage of their life, take the wisdom they have gained from their education and from those around them, and the wisdom they have discovered for themselves and use it to guide them through life.</a:t>
            </a:r>
            <a:endParaRPr lang="en-GB" sz="2800" dirty="0"/>
          </a:p>
        </p:txBody>
      </p:sp>
      <p:sp>
        <p:nvSpPr>
          <p:cNvPr id="7" name="Rectangle 6"/>
          <p:cNvSpPr/>
          <p:nvPr/>
        </p:nvSpPr>
        <p:spPr>
          <a:xfrm>
            <a:off x="4801813" y="5636113"/>
            <a:ext cx="6347449" cy="830997"/>
          </a:xfrm>
          <a:prstGeom prst="rect">
            <a:avLst/>
          </a:prstGeom>
          <a:noFill/>
        </p:spPr>
        <p:txBody>
          <a:bodyPr wrap="square" lIns="91440" tIns="45720" rIns="91440" bIns="45720">
            <a:spAutoFit/>
          </a:bodyPr>
          <a:lstStyle/>
          <a:p>
            <a:pPr algn="ctr"/>
            <a:r>
              <a:rPr lang="en-US" sz="4800" b="1" cap="none" spc="0" dirty="0" smtClean="0">
                <a:ln w="10160">
                  <a:solidFill>
                    <a:schemeClr val="accent2">
                      <a:lumMod val="75000"/>
                    </a:schemeClr>
                  </a:solidFill>
                  <a:prstDash val="solid"/>
                </a:ln>
                <a:solidFill>
                  <a:schemeClr val="accent4">
                    <a:lumMod val="40000"/>
                    <a:lumOff val="60000"/>
                  </a:schemeClr>
                </a:solidFill>
                <a:effectLst>
                  <a:outerShdw blurRad="38100" dist="22860" dir="5400000" algn="tl" rotWithShape="0">
                    <a:srgbClr val="000000">
                      <a:alpha val="30000"/>
                    </a:srgbClr>
                  </a:outerShdw>
                </a:effectLst>
              </a:rPr>
              <a:t>Mrs. Mitchener</a:t>
            </a:r>
            <a:endParaRPr lang="en-US" sz="4800" b="1" cap="none" spc="0" dirty="0">
              <a:ln w="10160">
                <a:solidFill>
                  <a:schemeClr val="accent2">
                    <a:lumMod val="75000"/>
                  </a:schemeClr>
                </a:solidFill>
                <a:prstDash val="solid"/>
              </a:ln>
              <a:solidFill>
                <a:schemeClr val="accent4">
                  <a:lumMod val="40000"/>
                  <a:lumOff val="60000"/>
                </a:schemeClr>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211813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859340"/>
            <a:ext cx="6096000" cy="4524315"/>
          </a:xfrm>
          <a:prstGeom prst="rect">
            <a:avLst/>
          </a:prstGeom>
        </p:spPr>
        <p:txBody>
          <a:bodyPr>
            <a:spAutoFit/>
          </a:bodyPr>
          <a:lstStyle/>
          <a:p>
            <a:r>
              <a:rPr lang="en-GB" sz="2400" dirty="0" smtClean="0"/>
              <a:t>Here at St Peter and St Paul Sixth Form we have tried to:</a:t>
            </a:r>
          </a:p>
          <a:p>
            <a:r>
              <a:rPr lang="en-GB" sz="2400" dirty="0" smtClean="0"/>
              <a:t>Enable you to achieve personal success</a:t>
            </a:r>
          </a:p>
          <a:p>
            <a:r>
              <a:rPr lang="en-GB" sz="2400" dirty="0" smtClean="0"/>
              <a:t>Let you realise your own potential</a:t>
            </a:r>
          </a:p>
          <a:p>
            <a:r>
              <a:rPr lang="en-GB" sz="2400" dirty="0" smtClean="0"/>
              <a:t>Allow you to develop and use your own gifts</a:t>
            </a:r>
          </a:p>
          <a:p>
            <a:r>
              <a:rPr lang="en-GB" sz="2400" dirty="0" smtClean="0"/>
              <a:t>Deepen you knowledge and understanding of your relationship with God</a:t>
            </a:r>
          </a:p>
          <a:p>
            <a:r>
              <a:rPr lang="en-GB" sz="2400" dirty="0" smtClean="0"/>
              <a:t>Develop the skills needed for adult life</a:t>
            </a:r>
          </a:p>
          <a:p>
            <a:r>
              <a:rPr lang="en-GB" sz="2400" dirty="0" smtClean="0"/>
              <a:t>Enable you to express yourself openly</a:t>
            </a:r>
          </a:p>
          <a:p>
            <a:r>
              <a:rPr lang="en-GB" sz="2400" dirty="0" smtClean="0"/>
              <a:t>Empower you to dream and follow your dreams</a:t>
            </a:r>
          </a:p>
          <a:p>
            <a:r>
              <a:rPr lang="en-GB" sz="2400" dirty="0" smtClean="0"/>
              <a:t>Let you grow in wisdom</a:t>
            </a:r>
          </a:p>
          <a:p>
            <a:r>
              <a:rPr lang="en-GB" sz="2400" dirty="0" smtClean="0"/>
              <a:t>Encourage you to live life to the full.</a:t>
            </a:r>
            <a:endParaRPr lang="en-GB" sz="2400" dirty="0"/>
          </a:p>
        </p:txBody>
      </p:sp>
      <p:pic>
        <p:nvPicPr>
          <p:cNvPr id="3" name="Picture 2"/>
          <p:cNvPicPr>
            <a:picLocks noChangeAspect="1"/>
          </p:cNvPicPr>
          <p:nvPr/>
        </p:nvPicPr>
        <p:blipFill>
          <a:blip r:embed="rId2"/>
          <a:stretch>
            <a:fillRect/>
          </a:stretch>
        </p:blipFill>
        <p:spPr>
          <a:xfrm>
            <a:off x="-529" y="-297"/>
            <a:ext cx="12193057" cy="6858594"/>
          </a:xfrm>
          <a:prstGeom prst="rect">
            <a:avLst/>
          </a:prstGeom>
        </p:spPr>
      </p:pic>
      <p:pic>
        <p:nvPicPr>
          <p:cNvPr id="4" name="Picture 3"/>
          <p:cNvPicPr>
            <a:picLocks noChangeAspect="1"/>
          </p:cNvPicPr>
          <p:nvPr/>
        </p:nvPicPr>
        <p:blipFill>
          <a:blip r:embed="rId3"/>
          <a:stretch>
            <a:fillRect/>
          </a:stretch>
        </p:blipFill>
        <p:spPr>
          <a:xfrm>
            <a:off x="383553" y="335012"/>
            <a:ext cx="11424894" cy="6187976"/>
          </a:xfrm>
          <a:prstGeom prst="rect">
            <a:avLst/>
          </a:prstGeom>
        </p:spPr>
      </p:pic>
      <p:pic>
        <p:nvPicPr>
          <p:cNvPr id="5" name="Picture 4"/>
          <p:cNvPicPr>
            <a:picLocks noChangeAspect="1"/>
          </p:cNvPicPr>
          <p:nvPr/>
        </p:nvPicPr>
        <p:blipFill>
          <a:blip r:embed="rId4"/>
          <a:stretch>
            <a:fillRect/>
          </a:stretch>
        </p:blipFill>
        <p:spPr>
          <a:xfrm>
            <a:off x="347106" y="335012"/>
            <a:ext cx="1476139" cy="1943199"/>
          </a:xfrm>
          <a:prstGeom prst="rect">
            <a:avLst/>
          </a:prstGeom>
        </p:spPr>
      </p:pic>
      <p:sp>
        <p:nvSpPr>
          <p:cNvPr id="6" name="Rectangle 5"/>
          <p:cNvSpPr/>
          <p:nvPr/>
        </p:nvSpPr>
        <p:spPr>
          <a:xfrm>
            <a:off x="7723132" y="5418054"/>
            <a:ext cx="3609899" cy="830997"/>
          </a:xfrm>
          <a:prstGeom prst="rect">
            <a:avLst/>
          </a:prstGeom>
        </p:spPr>
        <p:txBody>
          <a:bodyPr wrap="none">
            <a:spAutoFit/>
          </a:bodyPr>
          <a:lstStyle/>
          <a:p>
            <a:pPr lvl="0" algn="ctr"/>
            <a:r>
              <a:rPr lang="en-US" sz="48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Mrs. </a:t>
            </a:r>
            <a:r>
              <a:rPr lang="en-US" sz="4800" b="1" dirty="0" smtClean="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Mooney</a:t>
            </a:r>
            <a:endParaRPr lang="en-US" sz="48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endParaRPr>
          </a:p>
        </p:txBody>
      </p:sp>
      <p:sp>
        <p:nvSpPr>
          <p:cNvPr id="7" name="Rectangle 6"/>
          <p:cNvSpPr/>
          <p:nvPr/>
        </p:nvSpPr>
        <p:spPr>
          <a:xfrm>
            <a:off x="2207326" y="1228397"/>
            <a:ext cx="9442025" cy="4401205"/>
          </a:xfrm>
          <a:prstGeom prst="rect">
            <a:avLst/>
          </a:prstGeom>
        </p:spPr>
        <p:txBody>
          <a:bodyPr wrap="square">
            <a:spAutoFit/>
          </a:bodyPr>
          <a:lstStyle/>
          <a:p>
            <a:r>
              <a:rPr lang="en-GB" sz="2800" dirty="0" smtClean="0"/>
              <a:t>Here at St Chad’s we have tried to:</a:t>
            </a:r>
          </a:p>
          <a:p>
            <a:r>
              <a:rPr lang="en-GB" sz="2800" dirty="0" smtClean="0"/>
              <a:t>Enable you to achieve personal success</a:t>
            </a:r>
          </a:p>
          <a:p>
            <a:r>
              <a:rPr lang="en-GB" sz="2800" dirty="0" smtClean="0"/>
              <a:t>Let you realise your own potential</a:t>
            </a:r>
          </a:p>
          <a:p>
            <a:r>
              <a:rPr lang="en-GB" sz="2800" dirty="0" smtClean="0"/>
              <a:t>Allow you to develop and use your own gifts</a:t>
            </a:r>
          </a:p>
          <a:p>
            <a:r>
              <a:rPr lang="en-GB" sz="2800" dirty="0" smtClean="0"/>
              <a:t>Deepen you knowledge and understanding of your relationship with God</a:t>
            </a:r>
          </a:p>
          <a:p>
            <a:r>
              <a:rPr lang="en-GB" sz="2800" dirty="0" smtClean="0"/>
              <a:t>Enable you to express yourself openly</a:t>
            </a:r>
          </a:p>
          <a:p>
            <a:r>
              <a:rPr lang="en-GB" sz="2800" dirty="0" smtClean="0"/>
              <a:t>Empower you to dream and follow your dreams</a:t>
            </a:r>
          </a:p>
          <a:p>
            <a:r>
              <a:rPr lang="en-GB" sz="2800" dirty="0" smtClean="0"/>
              <a:t>Let you grow in wisdom</a:t>
            </a:r>
          </a:p>
          <a:p>
            <a:r>
              <a:rPr lang="en-GB" sz="2800" dirty="0" smtClean="0"/>
              <a:t>Encourage you to live life to the full.</a:t>
            </a:r>
            <a:endParaRPr lang="en-GB" sz="2800" dirty="0"/>
          </a:p>
        </p:txBody>
      </p:sp>
    </p:spTree>
    <p:extLst>
      <p:ext uri="{BB962C8B-B14F-4D97-AF65-F5344CB8AC3E}">
        <p14:creationId xmlns:p14="http://schemas.microsoft.com/office/powerpoint/2010/main" val="2665815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29" y="-297"/>
            <a:ext cx="12193057" cy="6858594"/>
          </a:xfrm>
          <a:prstGeom prst="rect">
            <a:avLst/>
          </a:prstGeom>
        </p:spPr>
      </p:pic>
      <p:pic>
        <p:nvPicPr>
          <p:cNvPr id="8" name="Picture 7"/>
          <p:cNvPicPr>
            <a:picLocks noChangeAspect="1"/>
          </p:cNvPicPr>
          <p:nvPr/>
        </p:nvPicPr>
        <p:blipFill>
          <a:blip r:embed="rId3"/>
          <a:stretch>
            <a:fillRect/>
          </a:stretch>
        </p:blipFill>
        <p:spPr>
          <a:xfrm>
            <a:off x="383553" y="368968"/>
            <a:ext cx="11424894" cy="6162282"/>
          </a:xfrm>
          <a:prstGeom prst="rect">
            <a:avLst/>
          </a:prstGeom>
        </p:spPr>
      </p:pic>
      <p:sp>
        <p:nvSpPr>
          <p:cNvPr id="2" name="Rectangle 1"/>
          <p:cNvSpPr/>
          <p:nvPr/>
        </p:nvSpPr>
        <p:spPr>
          <a:xfrm>
            <a:off x="570108" y="2006934"/>
            <a:ext cx="11051781" cy="4524315"/>
          </a:xfrm>
          <a:prstGeom prst="rect">
            <a:avLst/>
          </a:prstGeom>
        </p:spPr>
        <p:txBody>
          <a:bodyPr wrap="square">
            <a:spAutoFit/>
          </a:bodyPr>
          <a:lstStyle/>
          <a:p>
            <a:r>
              <a:rPr lang="en-GB" sz="2400" dirty="0" smtClean="0"/>
              <a:t>My child, do not forget my teaching, but keep my commands in your heart, for they will prolong your life many years and bring you peace and prosperity. Let love and faithfulness never leave you; bind them around your neck, write them on the tablet of your heart. Then you will win favour and a good name in the sight of God and man. Listen my child, to a father’s instruction; pay attention and gain understanding. I give you sound learning, so do not forsake my teaching. For I too was a child to my father, still tender, and cherished by my mother. Then he taught me, and he said to me, “Take hold of my words with all your heart; keep my commands, and you will live. Get wisdom, get understanding; do not forget my words or turn away from them.</a:t>
            </a:r>
          </a:p>
          <a:p>
            <a:endParaRPr lang="en-GB" sz="2400" dirty="0" smtClean="0"/>
          </a:p>
          <a:p>
            <a:r>
              <a:rPr lang="en-GB" sz="2400" dirty="0" smtClean="0"/>
              <a:t>The Word of the Lord</a:t>
            </a:r>
          </a:p>
          <a:p>
            <a:r>
              <a:rPr lang="en-GB" sz="2400" dirty="0" smtClean="0"/>
              <a:t>Thanks be to God</a:t>
            </a:r>
            <a:endParaRPr lang="en-GB" sz="2400" dirty="0"/>
          </a:p>
        </p:txBody>
      </p:sp>
      <p:sp>
        <p:nvSpPr>
          <p:cNvPr id="3" name="Rectangle 2"/>
          <p:cNvSpPr/>
          <p:nvPr/>
        </p:nvSpPr>
        <p:spPr>
          <a:xfrm>
            <a:off x="573516" y="1373377"/>
            <a:ext cx="5141792" cy="461665"/>
          </a:xfrm>
          <a:prstGeom prst="rect">
            <a:avLst/>
          </a:prstGeom>
        </p:spPr>
        <p:txBody>
          <a:bodyPr wrap="none">
            <a:spAutoFit/>
          </a:bodyPr>
          <a:lstStyle/>
          <a:p>
            <a:r>
              <a:rPr lang="en-GB" sz="2400" dirty="0" smtClean="0"/>
              <a:t>First Reading from the Book of Proverbs</a:t>
            </a:r>
            <a:endParaRPr lang="en-GB" sz="2400" dirty="0"/>
          </a:p>
        </p:txBody>
      </p:sp>
      <p:pic>
        <p:nvPicPr>
          <p:cNvPr id="2050" name="Picture 2" descr="St Chad&amp;#39;s Catholic Primary School - Ho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53802" y="225649"/>
            <a:ext cx="1046686" cy="137856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70108" y="137794"/>
            <a:ext cx="5048498" cy="1323439"/>
          </a:xfrm>
          <a:prstGeom prst="rect">
            <a:avLst/>
          </a:prstGeom>
        </p:spPr>
        <p:txBody>
          <a:bodyPr wrap="none">
            <a:spAutoFit/>
          </a:bodyPr>
          <a:lstStyle/>
          <a:p>
            <a:pPr lvl="0" algn="ctr"/>
            <a:r>
              <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We </a:t>
            </a:r>
            <a:r>
              <a:rPr lang="en-US" sz="8000" b="1" dirty="0" smtClean="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Listen…</a:t>
            </a:r>
            <a:endPar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031853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9" y="-297"/>
            <a:ext cx="12193057" cy="6858594"/>
          </a:xfrm>
          <a:prstGeom prst="rect">
            <a:avLst/>
          </a:prstGeom>
        </p:spPr>
      </p:pic>
      <p:pic>
        <p:nvPicPr>
          <p:cNvPr id="4" name="Picture 3"/>
          <p:cNvPicPr>
            <a:picLocks noChangeAspect="1"/>
          </p:cNvPicPr>
          <p:nvPr/>
        </p:nvPicPr>
        <p:blipFill>
          <a:blip r:embed="rId3"/>
          <a:stretch>
            <a:fillRect/>
          </a:stretch>
        </p:blipFill>
        <p:spPr>
          <a:xfrm>
            <a:off x="383553" y="335012"/>
            <a:ext cx="11424894" cy="6187976"/>
          </a:xfrm>
          <a:prstGeom prst="rect">
            <a:avLst/>
          </a:prstGeom>
        </p:spPr>
      </p:pic>
      <p:sp>
        <p:nvSpPr>
          <p:cNvPr id="2" name="Rectangle 1"/>
          <p:cNvSpPr/>
          <p:nvPr/>
        </p:nvSpPr>
        <p:spPr>
          <a:xfrm>
            <a:off x="593557" y="1595257"/>
            <a:ext cx="10587790" cy="4893647"/>
          </a:xfrm>
          <a:prstGeom prst="rect">
            <a:avLst/>
          </a:prstGeom>
        </p:spPr>
        <p:txBody>
          <a:bodyPr wrap="square">
            <a:spAutoFit/>
          </a:bodyPr>
          <a:lstStyle/>
          <a:p>
            <a:r>
              <a:rPr lang="en-GB" sz="2400" dirty="0" smtClean="0"/>
              <a:t>A reading from the Gospel of John 15:12-17</a:t>
            </a:r>
          </a:p>
          <a:p>
            <a:endParaRPr lang="en-GB" sz="2400" dirty="0" smtClean="0"/>
          </a:p>
          <a:p>
            <a:r>
              <a:rPr lang="en-GB" sz="2400" dirty="0" smtClean="0"/>
              <a:t>My command is this: Love each other as I have loved you. Greater love has no one than this: to lay down one’s life for one’s friends. You are my friends if you do what I</a:t>
            </a:r>
          </a:p>
          <a:p>
            <a:r>
              <a:rPr lang="en-GB" sz="2400" dirty="0" smtClean="0"/>
              <a:t>command. I no longer call you servants, because a servant does not know his master’s business. Instead, I have called you friends, for everything that I learned from my Father I have made known to you. You did not choose me, but I chose you and appointed you so that you might go and bear fruit—fruit that will last—and so that whatever you ask in my name the Father will give you. This is my command: Love each other.</a:t>
            </a:r>
          </a:p>
          <a:p>
            <a:endParaRPr lang="en-GB" sz="2400" dirty="0" smtClean="0"/>
          </a:p>
          <a:p>
            <a:r>
              <a:rPr lang="en-GB" sz="2400" dirty="0" smtClean="0"/>
              <a:t>The Gospel of the Lord</a:t>
            </a:r>
          </a:p>
          <a:p>
            <a:r>
              <a:rPr lang="en-GB" sz="2400" dirty="0" smtClean="0"/>
              <a:t>Response: Praise to you Lord Jesus Christ</a:t>
            </a:r>
            <a:endParaRPr lang="en-GB" sz="2400" dirty="0"/>
          </a:p>
        </p:txBody>
      </p:sp>
      <p:pic>
        <p:nvPicPr>
          <p:cNvPr id="5124" name="Picture 4" descr="Opening Up the Gospels | Joshua Hawkins"/>
          <p:cNvPicPr>
            <a:picLocks noChangeAspect="1" noChangeArrowheads="1"/>
          </p:cNvPicPr>
          <p:nvPr/>
        </p:nvPicPr>
        <p:blipFill rotWithShape="1">
          <a:blip r:embed="rId4">
            <a:extLst>
              <a:ext uri="{28A0092B-C50C-407E-A947-70E740481C1C}">
                <a14:useLocalDpi xmlns:a14="http://schemas.microsoft.com/office/drawing/2010/main" val="0"/>
              </a:ext>
            </a:extLst>
          </a:blip>
          <a:srcRect t="25864" r="14341"/>
          <a:stretch/>
        </p:blipFill>
        <p:spPr bwMode="auto">
          <a:xfrm>
            <a:off x="383553" y="461766"/>
            <a:ext cx="4079541" cy="12357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stretch>
            <a:fillRect/>
          </a:stretch>
        </p:blipFill>
        <p:spPr>
          <a:xfrm>
            <a:off x="10217253" y="4580691"/>
            <a:ext cx="1591194" cy="1908213"/>
          </a:xfrm>
          <a:prstGeom prst="rect">
            <a:avLst/>
          </a:prstGeom>
        </p:spPr>
      </p:pic>
    </p:spTree>
    <p:extLst>
      <p:ext uri="{BB962C8B-B14F-4D97-AF65-F5344CB8AC3E}">
        <p14:creationId xmlns:p14="http://schemas.microsoft.com/office/powerpoint/2010/main" val="4106388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29" y="-297"/>
            <a:ext cx="12193057" cy="6858594"/>
          </a:xfrm>
          <a:prstGeom prst="rect">
            <a:avLst/>
          </a:prstGeom>
        </p:spPr>
      </p:pic>
      <p:pic>
        <p:nvPicPr>
          <p:cNvPr id="8" name="Picture 7"/>
          <p:cNvPicPr>
            <a:picLocks noChangeAspect="1"/>
          </p:cNvPicPr>
          <p:nvPr/>
        </p:nvPicPr>
        <p:blipFill>
          <a:blip r:embed="rId3"/>
          <a:stretch>
            <a:fillRect/>
          </a:stretch>
        </p:blipFill>
        <p:spPr>
          <a:xfrm>
            <a:off x="383553" y="335012"/>
            <a:ext cx="11424894" cy="6187976"/>
          </a:xfrm>
          <a:prstGeom prst="rect">
            <a:avLst/>
          </a:prstGeom>
        </p:spPr>
      </p:pic>
      <p:sp>
        <p:nvSpPr>
          <p:cNvPr id="2" name="Rectangle 1"/>
          <p:cNvSpPr/>
          <p:nvPr/>
        </p:nvSpPr>
        <p:spPr>
          <a:xfrm>
            <a:off x="405412" y="338762"/>
            <a:ext cx="11786587" cy="6370975"/>
          </a:xfrm>
          <a:prstGeom prst="rect">
            <a:avLst/>
          </a:prstGeom>
        </p:spPr>
        <p:txBody>
          <a:bodyPr wrap="square">
            <a:spAutoFit/>
          </a:bodyPr>
          <a:lstStyle/>
          <a:p>
            <a:r>
              <a:rPr lang="en-GB" sz="2400" dirty="0" smtClean="0"/>
              <a:t>“The Secret of Happiness”</a:t>
            </a:r>
          </a:p>
          <a:p>
            <a:endParaRPr lang="en-GB" sz="2400" dirty="0" smtClean="0"/>
          </a:p>
          <a:p>
            <a:r>
              <a:rPr lang="en-GB" sz="2400" dirty="0" smtClean="0"/>
              <a:t>“The path of goodness has a name; it is called love. In it we can find the key to every</a:t>
            </a:r>
          </a:p>
          <a:p>
            <a:r>
              <a:rPr lang="en-GB" sz="2400" dirty="0" smtClean="0"/>
              <a:t>hope, for true love has its root in God himself. As St John reminds us ‘we have</a:t>
            </a:r>
          </a:p>
          <a:p>
            <a:r>
              <a:rPr lang="en-GB" sz="2400" dirty="0" smtClean="0"/>
              <a:t>recognised for ourselves, and put our faith in, the love God has for us. God is love.’</a:t>
            </a:r>
          </a:p>
          <a:p>
            <a:r>
              <a:rPr lang="en-GB" sz="2400" dirty="0" smtClean="0"/>
              <a:t>The greatest proof of God’s love is that he loves us in our human condition, with our</a:t>
            </a:r>
          </a:p>
          <a:p>
            <a:r>
              <a:rPr lang="en-GB" sz="2400" dirty="0" smtClean="0"/>
              <a:t>weaknesses and needs. Nothing else can explain the mystery of the Cross. Christ’s</a:t>
            </a:r>
          </a:p>
          <a:p>
            <a:r>
              <a:rPr lang="en-GB" sz="2400" dirty="0" smtClean="0"/>
              <a:t>love is more powerful than sin or death.</a:t>
            </a:r>
          </a:p>
          <a:p>
            <a:r>
              <a:rPr lang="en-GB" sz="2400" dirty="0" smtClean="0"/>
              <a:t>St Paul explains that Christ came to forgive sins and that his love is greater than any</a:t>
            </a:r>
          </a:p>
          <a:p>
            <a:r>
              <a:rPr lang="en-GB" sz="2400" dirty="0" smtClean="0"/>
              <a:t>sin whatever, greater than my sins and those of anyone else. This is the Church’s faith.</a:t>
            </a:r>
          </a:p>
          <a:p>
            <a:r>
              <a:rPr lang="en-GB" sz="2400" dirty="0" smtClean="0"/>
              <a:t>This is the Good News of God’s love, which the Church has proclaimed down the ages</a:t>
            </a:r>
          </a:p>
          <a:p>
            <a:r>
              <a:rPr lang="en-GB" sz="2400" dirty="0" smtClean="0"/>
              <a:t>and which I proclaim to you today: God loves you with an everlasting love. </a:t>
            </a:r>
          </a:p>
          <a:p>
            <a:r>
              <a:rPr lang="en-GB" sz="2400" dirty="0" smtClean="0"/>
              <a:t>He loves  you in Christ Jesus his Son.</a:t>
            </a:r>
          </a:p>
          <a:p>
            <a:r>
              <a:rPr lang="en-GB" sz="2400" dirty="0" smtClean="0"/>
              <a:t>Loving is essentially a giving of oneself to others, a conscious decision of </a:t>
            </a:r>
          </a:p>
          <a:p>
            <a:r>
              <a:rPr lang="en-GB" sz="2400" dirty="0" smtClean="0"/>
              <a:t>the will to go out to others. To be able to love properly one must give freely.</a:t>
            </a:r>
          </a:p>
          <a:p>
            <a:r>
              <a:rPr lang="en-GB" sz="2400" dirty="0" smtClean="0"/>
              <a:t>This is the secret of happiness.”</a:t>
            </a:r>
          </a:p>
          <a:p>
            <a:r>
              <a:rPr lang="en-GB" sz="2400" dirty="0" smtClean="0"/>
              <a:t>Pope John Paul II</a:t>
            </a:r>
            <a:endParaRPr lang="en-GB" sz="2400" dirty="0"/>
          </a:p>
        </p:txBody>
      </p:sp>
      <p:pic>
        <p:nvPicPr>
          <p:cNvPr id="5" name="Picture 4"/>
          <p:cNvPicPr>
            <a:picLocks noChangeAspect="1"/>
          </p:cNvPicPr>
          <p:nvPr/>
        </p:nvPicPr>
        <p:blipFill rotWithShape="1">
          <a:blip r:embed="rId4"/>
          <a:srcRect l="55017"/>
          <a:stretch/>
        </p:blipFill>
        <p:spPr>
          <a:xfrm>
            <a:off x="10123298" y="4415781"/>
            <a:ext cx="1834494" cy="2293955"/>
          </a:xfrm>
          <a:prstGeom prst="rect">
            <a:avLst/>
          </a:prstGeom>
        </p:spPr>
      </p:pic>
      <p:sp>
        <p:nvSpPr>
          <p:cNvPr id="6" name="Rectangle 5"/>
          <p:cNvSpPr/>
          <p:nvPr/>
        </p:nvSpPr>
        <p:spPr>
          <a:xfrm>
            <a:off x="6119484" y="-297"/>
            <a:ext cx="5505290" cy="1323439"/>
          </a:xfrm>
          <a:prstGeom prst="rect">
            <a:avLst/>
          </a:prstGeom>
        </p:spPr>
        <p:txBody>
          <a:bodyPr wrap="none">
            <a:spAutoFit/>
          </a:bodyPr>
          <a:lstStyle/>
          <a:p>
            <a:pPr lvl="0" algn="ctr"/>
            <a:r>
              <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We </a:t>
            </a:r>
            <a:r>
              <a:rPr lang="en-US" sz="8000" b="1" dirty="0" smtClean="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Reflect…</a:t>
            </a:r>
            <a:endPar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3521692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9" y="-297"/>
            <a:ext cx="12193057" cy="6858594"/>
          </a:xfrm>
          <a:prstGeom prst="rect">
            <a:avLst/>
          </a:prstGeom>
        </p:spPr>
      </p:pic>
      <p:pic>
        <p:nvPicPr>
          <p:cNvPr id="4" name="Picture 3"/>
          <p:cNvPicPr>
            <a:picLocks noChangeAspect="1"/>
          </p:cNvPicPr>
          <p:nvPr/>
        </p:nvPicPr>
        <p:blipFill>
          <a:blip r:embed="rId3"/>
          <a:stretch>
            <a:fillRect/>
          </a:stretch>
        </p:blipFill>
        <p:spPr>
          <a:xfrm>
            <a:off x="383552" y="335011"/>
            <a:ext cx="11424894" cy="6187976"/>
          </a:xfrm>
          <a:prstGeom prst="rect">
            <a:avLst/>
          </a:prstGeom>
        </p:spPr>
      </p:pic>
      <p:pic>
        <p:nvPicPr>
          <p:cNvPr id="7" name="Picture 6"/>
          <p:cNvPicPr>
            <a:picLocks noChangeAspect="1"/>
          </p:cNvPicPr>
          <p:nvPr/>
        </p:nvPicPr>
        <p:blipFill>
          <a:blip r:embed="rId4"/>
          <a:stretch>
            <a:fillRect/>
          </a:stretch>
        </p:blipFill>
        <p:spPr>
          <a:xfrm>
            <a:off x="985122" y="1526767"/>
            <a:ext cx="4019550" cy="4562475"/>
          </a:xfrm>
          <a:prstGeom prst="rect">
            <a:avLst/>
          </a:prstGeom>
          <a:ln w="88900" cap="sq" cmpd="thickThin">
            <a:solidFill>
              <a:schemeClr val="accent4">
                <a:lumMod val="75000"/>
              </a:schemeClr>
            </a:solidFill>
            <a:prstDash val="solid"/>
            <a:miter lim="800000"/>
          </a:ln>
          <a:effectLst>
            <a:innerShdw blurRad="76200">
              <a:srgbClr val="000000"/>
            </a:innerShdw>
          </a:effectLst>
        </p:spPr>
      </p:pic>
      <p:pic>
        <p:nvPicPr>
          <p:cNvPr id="8" name="Picture 7"/>
          <p:cNvPicPr>
            <a:picLocks noChangeAspect="1"/>
          </p:cNvPicPr>
          <p:nvPr/>
        </p:nvPicPr>
        <p:blipFill>
          <a:blip r:embed="rId5"/>
          <a:stretch>
            <a:fillRect/>
          </a:stretch>
        </p:blipFill>
        <p:spPr>
          <a:xfrm>
            <a:off x="4379751" y="5277604"/>
            <a:ext cx="448922" cy="591761"/>
          </a:xfrm>
          <a:prstGeom prst="rect">
            <a:avLst/>
          </a:prstGeom>
        </p:spPr>
      </p:pic>
      <p:sp>
        <p:nvSpPr>
          <p:cNvPr id="9" name="Rectangle 8"/>
          <p:cNvSpPr/>
          <p:nvPr/>
        </p:nvSpPr>
        <p:spPr>
          <a:xfrm>
            <a:off x="5262090" y="1799729"/>
            <a:ext cx="6288937" cy="4154984"/>
          </a:xfrm>
          <a:prstGeom prst="rect">
            <a:avLst/>
          </a:prstGeom>
          <a:noFill/>
        </p:spPr>
        <p:txBody>
          <a:bodyPr wrap="square" lIns="91440" tIns="45720" rIns="91440" bIns="45720">
            <a:spAutoFit/>
          </a:bodyPr>
          <a:lstStyle/>
          <a:p>
            <a:pPr algn="ctr"/>
            <a:r>
              <a:rPr lang="en-US" sz="4400" b="1" cap="none" spc="0" dirty="0" smtClean="0">
                <a:ln w="10160">
                  <a:solidFill>
                    <a:schemeClr val="accent2">
                      <a:lumMod val="75000"/>
                    </a:schemeClr>
                  </a:solidFill>
                  <a:prstDash val="solid"/>
                </a:ln>
                <a:solidFill>
                  <a:schemeClr val="accent4">
                    <a:lumMod val="50000"/>
                  </a:schemeClr>
                </a:solidFill>
                <a:effectLst>
                  <a:outerShdw blurRad="38100" dist="22860" dir="5400000" algn="tl" rotWithShape="0">
                    <a:srgbClr val="000000">
                      <a:alpha val="30000"/>
                    </a:srgbClr>
                  </a:outerShdw>
                </a:effectLst>
              </a:rPr>
              <a:t>On the </a:t>
            </a:r>
            <a:r>
              <a:rPr lang="en-US" sz="4400" b="1" cap="none" spc="0" dirty="0" smtClean="0">
                <a:ln w="10160">
                  <a:solidFill>
                    <a:schemeClr val="accent4">
                      <a:lumMod val="50000"/>
                    </a:schemeClr>
                  </a:solidFill>
                  <a:prstDash val="solid"/>
                </a:ln>
                <a:solidFill>
                  <a:schemeClr val="accent4">
                    <a:lumMod val="50000"/>
                  </a:schemeClr>
                </a:solidFill>
                <a:effectLst>
                  <a:outerShdw blurRad="38100" dist="22860" dir="5400000" algn="tl" rotWithShape="0">
                    <a:srgbClr val="000000">
                      <a:alpha val="30000"/>
                    </a:srgbClr>
                  </a:outerShdw>
                </a:effectLst>
              </a:rPr>
              <a:t>back</a:t>
            </a:r>
            <a:r>
              <a:rPr lang="en-US" sz="4400" b="1" cap="none" spc="0" dirty="0" smtClean="0">
                <a:ln w="10160">
                  <a:solidFill>
                    <a:schemeClr val="accent2">
                      <a:lumMod val="75000"/>
                    </a:schemeClr>
                  </a:solidFill>
                  <a:prstDash val="solid"/>
                </a:ln>
                <a:solidFill>
                  <a:schemeClr val="accent4">
                    <a:lumMod val="50000"/>
                  </a:schemeClr>
                </a:solidFill>
                <a:effectLst>
                  <a:outerShdw blurRad="38100" dist="22860" dir="5400000" algn="tl" rotWithShape="0">
                    <a:srgbClr val="000000">
                      <a:alpha val="30000"/>
                    </a:srgbClr>
                  </a:outerShdw>
                </a:effectLst>
              </a:rPr>
              <a:t> of your prayer card, write down 3 acts of kindness, you will demonstrated </a:t>
            </a:r>
            <a:r>
              <a:rPr lang="en-US" sz="4400" b="1" dirty="0" smtClean="0">
                <a:ln w="10160">
                  <a:solidFill>
                    <a:schemeClr val="accent2">
                      <a:lumMod val="75000"/>
                    </a:schemeClr>
                  </a:solidFill>
                  <a:prstDash val="solid"/>
                </a:ln>
                <a:solidFill>
                  <a:schemeClr val="accent4">
                    <a:lumMod val="50000"/>
                  </a:schemeClr>
                </a:solidFill>
                <a:effectLst>
                  <a:outerShdw blurRad="38100" dist="22860" dir="5400000" algn="tl" rotWithShape="0">
                    <a:srgbClr val="000000">
                      <a:alpha val="30000"/>
                    </a:srgbClr>
                  </a:outerShdw>
                </a:effectLst>
              </a:rPr>
              <a:t>during</a:t>
            </a:r>
            <a:r>
              <a:rPr lang="en-US" sz="4400" b="1" cap="none" spc="0" dirty="0" smtClean="0">
                <a:ln w="10160">
                  <a:solidFill>
                    <a:schemeClr val="accent2">
                      <a:lumMod val="75000"/>
                    </a:schemeClr>
                  </a:solidFill>
                  <a:prstDash val="solid"/>
                </a:ln>
                <a:solidFill>
                  <a:schemeClr val="accent4">
                    <a:lumMod val="50000"/>
                  </a:schemeClr>
                </a:solidFill>
                <a:effectLst>
                  <a:outerShdw blurRad="38100" dist="22860" dir="5400000" algn="tl" rotWithShape="0">
                    <a:srgbClr val="000000">
                      <a:alpha val="30000"/>
                    </a:srgbClr>
                  </a:outerShdw>
                </a:effectLst>
              </a:rPr>
              <a:t> your first week in your new school.</a:t>
            </a:r>
            <a:endParaRPr lang="en-US" sz="4400" b="1" cap="none" spc="0" dirty="0">
              <a:ln w="10160">
                <a:solidFill>
                  <a:schemeClr val="accent2">
                    <a:lumMod val="75000"/>
                  </a:schemeClr>
                </a:solidFill>
                <a:prstDash val="solid"/>
              </a:ln>
              <a:solidFill>
                <a:schemeClr val="accent4">
                  <a:lumMod val="50000"/>
                </a:schemeClr>
              </a:solidFill>
              <a:effectLst>
                <a:outerShdw blurRad="38100" dist="22860" dir="5400000" algn="tl" rotWithShape="0">
                  <a:srgbClr val="000000">
                    <a:alpha val="30000"/>
                  </a:srgbClr>
                </a:outerShdw>
              </a:effectLst>
            </a:endParaRPr>
          </a:p>
        </p:txBody>
      </p:sp>
      <p:sp>
        <p:nvSpPr>
          <p:cNvPr id="10" name="Rectangle 9"/>
          <p:cNvSpPr/>
          <p:nvPr/>
        </p:nvSpPr>
        <p:spPr>
          <a:xfrm>
            <a:off x="2086675" y="434031"/>
            <a:ext cx="7794057" cy="923330"/>
          </a:xfrm>
          <a:prstGeom prst="rect">
            <a:avLst/>
          </a:prstGeom>
          <a:noFill/>
        </p:spPr>
        <p:txBody>
          <a:bodyPr wrap="none" lIns="91440" tIns="45720" rIns="91440" bIns="45720">
            <a:spAutoFit/>
          </a:bodyPr>
          <a:lstStyle/>
          <a:p>
            <a:pPr algn="ctr"/>
            <a:r>
              <a:rPr lang="en-US" sz="5400" b="1" cap="none" spc="0" dirty="0" smtClean="0">
                <a:ln w="10160">
                  <a:solidFill>
                    <a:schemeClr val="accent2">
                      <a:lumMod val="75000"/>
                    </a:schemeClr>
                  </a:solidFill>
                  <a:prstDash val="solid"/>
                </a:ln>
                <a:solidFill>
                  <a:schemeClr val="accent4">
                    <a:lumMod val="40000"/>
                    <a:lumOff val="60000"/>
                  </a:schemeClr>
                </a:solidFill>
                <a:effectLst>
                  <a:outerShdw blurRad="38100" dist="22860" dir="5400000" algn="tl" rotWithShape="0">
                    <a:srgbClr val="000000">
                      <a:alpha val="30000"/>
                    </a:srgbClr>
                  </a:outerShdw>
                </a:effectLst>
              </a:rPr>
              <a:t>Take your Mission forward</a:t>
            </a:r>
            <a:endParaRPr lang="en-US" sz="5400" b="1" cap="none" spc="0" dirty="0">
              <a:ln w="10160">
                <a:solidFill>
                  <a:schemeClr val="accent2">
                    <a:lumMod val="75000"/>
                  </a:schemeClr>
                </a:solidFill>
                <a:prstDash val="solid"/>
              </a:ln>
              <a:solidFill>
                <a:schemeClr val="accent4">
                  <a:lumMod val="40000"/>
                  <a:lumOff val="60000"/>
                </a:schemeClr>
              </a:solidFill>
              <a:effectLst>
                <a:outerShdw blurRad="38100" dist="22860" dir="5400000" algn="tl" rotWithShape="0">
                  <a:srgbClr val="000000">
                    <a:alpha val="30000"/>
                  </a:srgbClr>
                </a:outerShdw>
              </a:effectLst>
            </a:endParaRPr>
          </a:p>
        </p:txBody>
      </p:sp>
      <p:sp>
        <p:nvSpPr>
          <p:cNvPr id="11" name="TextBox 10"/>
          <p:cNvSpPr txBox="1"/>
          <p:nvPr/>
        </p:nvSpPr>
        <p:spPr>
          <a:xfrm>
            <a:off x="3937819" y="5818307"/>
            <a:ext cx="1143000" cy="253916"/>
          </a:xfrm>
          <a:prstGeom prst="rect">
            <a:avLst/>
          </a:prstGeom>
          <a:noFill/>
        </p:spPr>
        <p:txBody>
          <a:bodyPr wrap="square" rtlCol="0">
            <a:spAutoFit/>
          </a:bodyPr>
          <a:lstStyle/>
          <a:p>
            <a:r>
              <a:rPr lang="en-GB" sz="1050" b="1" dirty="0" smtClean="0"/>
              <a:t>Class of 2020 -21</a:t>
            </a:r>
            <a:endParaRPr lang="en-GB" sz="1050" b="1" dirty="0"/>
          </a:p>
        </p:txBody>
      </p:sp>
    </p:spTree>
    <p:extLst>
      <p:ext uri="{BB962C8B-B14F-4D97-AF65-F5344CB8AC3E}">
        <p14:creationId xmlns:p14="http://schemas.microsoft.com/office/powerpoint/2010/main" val="1043790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9" y="-297"/>
            <a:ext cx="12193057" cy="6858594"/>
          </a:xfrm>
          <a:prstGeom prst="rect">
            <a:avLst/>
          </a:prstGeom>
        </p:spPr>
      </p:pic>
      <p:pic>
        <p:nvPicPr>
          <p:cNvPr id="5" name="Picture 4"/>
          <p:cNvPicPr>
            <a:picLocks noChangeAspect="1"/>
          </p:cNvPicPr>
          <p:nvPr/>
        </p:nvPicPr>
        <p:blipFill>
          <a:blip r:embed="rId3"/>
          <a:stretch>
            <a:fillRect/>
          </a:stretch>
        </p:blipFill>
        <p:spPr>
          <a:xfrm>
            <a:off x="383553" y="335012"/>
            <a:ext cx="11424894" cy="6187976"/>
          </a:xfrm>
          <a:prstGeom prst="rect">
            <a:avLst/>
          </a:prstGeom>
        </p:spPr>
      </p:pic>
      <p:sp>
        <p:nvSpPr>
          <p:cNvPr id="2" name="Rectangle 1"/>
          <p:cNvSpPr/>
          <p:nvPr/>
        </p:nvSpPr>
        <p:spPr>
          <a:xfrm>
            <a:off x="383553" y="1189701"/>
            <a:ext cx="5487858" cy="5632311"/>
          </a:xfrm>
          <a:prstGeom prst="rect">
            <a:avLst/>
          </a:prstGeom>
        </p:spPr>
        <p:txBody>
          <a:bodyPr wrap="square">
            <a:spAutoFit/>
          </a:bodyPr>
          <a:lstStyle/>
          <a:p>
            <a:endParaRPr lang="en-GB" sz="2000" dirty="0" smtClean="0"/>
          </a:p>
          <a:p>
            <a:r>
              <a:rPr lang="en-GB" sz="2000" dirty="0" smtClean="0"/>
              <a:t>We gather together on this special occasion, we thank you for the gift of wisdom. As you granted Solomon, your servant, the gift of wisdom in order that he may serve you better, may you continue to instil in us that very same gift so that we too can work in your name.</a:t>
            </a:r>
          </a:p>
          <a:p>
            <a:r>
              <a:rPr lang="en-GB" sz="2000" b="1" dirty="0" smtClean="0"/>
              <a:t>Lord, in your mercy</a:t>
            </a:r>
          </a:p>
          <a:p>
            <a:r>
              <a:rPr lang="en-GB" sz="2000" b="1" dirty="0" smtClean="0"/>
              <a:t>Hear our prayer</a:t>
            </a:r>
          </a:p>
          <a:p>
            <a:endParaRPr lang="en-GB" sz="2000" dirty="0" smtClean="0"/>
          </a:p>
          <a:p>
            <a:r>
              <a:rPr lang="en-GB" sz="2000" dirty="0" smtClean="0"/>
              <a:t>May we take the experiences and lessons that we have learnt so far in our life and use them to become even better people. May you help us to strive to be the best representatives of God that we can be.</a:t>
            </a:r>
          </a:p>
          <a:p>
            <a:r>
              <a:rPr lang="en-GB" sz="2000" b="1" dirty="0" smtClean="0"/>
              <a:t>Lord, in your mercy</a:t>
            </a:r>
          </a:p>
          <a:p>
            <a:r>
              <a:rPr lang="en-GB" sz="2000" b="1" dirty="0" smtClean="0"/>
              <a:t>Hear our prayer</a:t>
            </a:r>
          </a:p>
          <a:p>
            <a:endParaRPr lang="en-GB" sz="2000" dirty="0" smtClean="0"/>
          </a:p>
        </p:txBody>
      </p:sp>
      <p:sp>
        <p:nvSpPr>
          <p:cNvPr id="3" name="Rectangle 2"/>
          <p:cNvSpPr/>
          <p:nvPr/>
        </p:nvSpPr>
        <p:spPr>
          <a:xfrm>
            <a:off x="383553" y="35988"/>
            <a:ext cx="4419095" cy="1323439"/>
          </a:xfrm>
          <a:prstGeom prst="rect">
            <a:avLst/>
          </a:prstGeom>
        </p:spPr>
        <p:txBody>
          <a:bodyPr wrap="none">
            <a:spAutoFit/>
          </a:bodyPr>
          <a:lstStyle/>
          <a:p>
            <a:pPr lvl="0" algn="ctr"/>
            <a:r>
              <a:rPr lang="en-US" sz="8000" b="1" dirty="0" smtClean="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We Pray…</a:t>
            </a:r>
            <a:endPar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endParaRPr>
          </a:p>
        </p:txBody>
      </p:sp>
      <p:sp>
        <p:nvSpPr>
          <p:cNvPr id="6" name="Rectangle 5"/>
          <p:cNvSpPr/>
          <p:nvPr/>
        </p:nvSpPr>
        <p:spPr>
          <a:xfrm>
            <a:off x="6255492" y="1487764"/>
            <a:ext cx="5552954" cy="4708981"/>
          </a:xfrm>
          <a:prstGeom prst="rect">
            <a:avLst/>
          </a:prstGeom>
        </p:spPr>
        <p:txBody>
          <a:bodyPr wrap="square">
            <a:spAutoFit/>
          </a:bodyPr>
          <a:lstStyle/>
          <a:p>
            <a:r>
              <a:rPr lang="en-GB" sz="2000" dirty="0" smtClean="0"/>
              <a:t>We pray for those that have guided us along our way and have brought us safely to where we are now - our parents, our teachers, our priests, friends and our community. We thank them God for all they have done in helping us to develop and grow.</a:t>
            </a:r>
          </a:p>
          <a:p>
            <a:r>
              <a:rPr lang="en-GB" sz="2000" b="1" dirty="0" smtClean="0"/>
              <a:t>Lord, in your mercy</a:t>
            </a:r>
          </a:p>
          <a:p>
            <a:r>
              <a:rPr lang="en-GB" sz="2000" b="1" dirty="0" smtClean="0"/>
              <a:t>Hear our prayer</a:t>
            </a:r>
          </a:p>
          <a:p>
            <a:endParaRPr lang="en-GB" sz="2000" dirty="0" smtClean="0"/>
          </a:p>
          <a:p>
            <a:r>
              <a:rPr lang="en-GB" sz="2000" dirty="0" smtClean="0"/>
              <a:t>We now look forward to the next stage of our life, may we continue to allow you into our lives, including you in all things that we do and have the confidence to take on challenges of life, knowing that you are always by our side.</a:t>
            </a:r>
          </a:p>
          <a:p>
            <a:r>
              <a:rPr lang="en-GB" sz="2000" b="1" dirty="0" smtClean="0"/>
              <a:t>Lord, in your mercy</a:t>
            </a:r>
          </a:p>
          <a:p>
            <a:r>
              <a:rPr lang="en-GB" sz="2000" b="1" dirty="0" smtClean="0"/>
              <a:t>Hear our prayer</a:t>
            </a:r>
            <a:endParaRPr lang="en-GB" sz="2000" b="1" dirty="0"/>
          </a:p>
        </p:txBody>
      </p:sp>
      <p:cxnSp>
        <p:nvCxnSpPr>
          <p:cNvPr id="8" name="Straight Connector 7"/>
          <p:cNvCxnSpPr/>
          <p:nvPr/>
        </p:nvCxnSpPr>
        <p:spPr>
          <a:xfrm>
            <a:off x="5924111" y="1359427"/>
            <a:ext cx="0" cy="4345306"/>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6371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9" y="-297"/>
            <a:ext cx="12193057" cy="6858594"/>
          </a:xfrm>
          <a:prstGeom prst="rect">
            <a:avLst/>
          </a:prstGeom>
        </p:spPr>
      </p:pic>
      <p:pic>
        <p:nvPicPr>
          <p:cNvPr id="5" name="Picture 4"/>
          <p:cNvPicPr>
            <a:picLocks noChangeAspect="1"/>
          </p:cNvPicPr>
          <p:nvPr/>
        </p:nvPicPr>
        <p:blipFill>
          <a:blip r:embed="rId3"/>
          <a:stretch>
            <a:fillRect/>
          </a:stretch>
        </p:blipFill>
        <p:spPr>
          <a:xfrm>
            <a:off x="383553" y="335012"/>
            <a:ext cx="11424894" cy="6187976"/>
          </a:xfrm>
          <a:prstGeom prst="rect">
            <a:avLst/>
          </a:prstGeom>
        </p:spPr>
      </p:pic>
      <p:sp>
        <p:nvSpPr>
          <p:cNvPr id="2" name="Rectangle 1"/>
          <p:cNvSpPr/>
          <p:nvPr/>
        </p:nvSpPr>
        <p:spPr>
          <a:xfrm>
            <a:off x="748483" y="1837506"/>
            <a:ext cx="9246205" cy="4154984"/>
          </a:xfrm>
          <a:prstGeom prst="rect">
            <a:avLst/>
          </a:prstGeom>
        </p:spPr>
        <p:txBody>
          <a:bodyPr wrap="square">
            <a:spAutoFit/>
          </a:bodyPr>
          <a:lstStyle/>
          <a:p>
            <a:endParaRPr lang="en-GB" sz="2400" dirty="0" smtClean="0"/>
          </a:p>
          <a:p>
            <a:r>
              <a:rPr lang="en-GB" sz="2400" dirty="0" smtClean="0"/>
              <a:t>Closing Prayer</a:t>
            </a:r>
          </a:p>
          <a:p>
            <a:endParaRPr lang="en-GB" sz="2400" dirty="0"/>
          </a:p>
          <a:p>
            <a:r>
              <a:rPr lang="en-GB" sz="2400" dirty="0" smtClean="0"/>
              <a:t>God our Father, bless us as we leave St Chad’s.</a:t>
            </a:r>
          </a:p>
          <a:p>
            <a:r>
              <a:rPr lang="en-GB" sz="2400" dirty="0" smtClean="0"/>
              <a:t>Bless us as we leave this place where you have been present among us.</a:t>
            </a:r>
          </a:p>
          <a:p>
            <a:r>
              <a:rPr lang="en-GB" sz="2400" dirty="0" smtClean="0"/>
              <a:t>Bless all those who have given their time to us.</a:t>
            </a:r>
          </a:p>
          <a:p>
            <a:r>
              <a:rPr lang="en-GB" sz="2400" dirty="0" smtClean="0"/>
              <a:t>Bless all those that work and study here,</a:t>
            </a:r>
          </a:p>
          <a:p>
            <a:r>
              <a:rPr lang="en-GB" sz="2400" dirty="0" smtClean="0"/>
              <a:t>May we go forth from here, confident in ourselves, and willing to serve others, with love and kindness.</a:t>
            </a:r>
          </a:p>
          <a:p>
            <a:r>
              <a:rPr lang="en-GB" sz="2400" dirty="0" smtClean="0"/>
              <a:t>We make this prayer through Christ our Lord. </a:t>
            </a:r>
          </a:p>
          <a:p>
            <a:r>
              <a:rPr lang="en-GB" sz="2400" dirty="0" smtClean="0"/>
              <a:t>Amen</a:t>
            </a:r>
            <a:endParaRPr lang="en-GB" sz="2400" dirty="0"/>
          </a:p>
        </p:txBody>
      </p:sp>
      <p:sp>
        <p:nvSpPr>
          <p:cNvPr id="3" name="Rectangle 2"/>
          <p:cNvSpPr/>
          <p:nvPr/>
        </p:nvSpPr>
        <p:spPr>
          <a:xfrm>
            <a:off x="748483" y="339073"/>
            <a:ext cx="6275116" cy="1323439"/>
          </a:xfrm>
          <a:prstGeom prst="rect">
            <a:avLst/>
          </a:prstGeom>
        </p:spPr>
        <p:txBody>
          <a:bodyPr wrap="none">
            <a:spAutoFit/>
          </a:bodyPr>
          <a:lstStyle/>
          <a:p>
            <a:pPr lvl="0" algn="ctr"/>
            <a:r>
              <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We </a:t>
            </a:r>
            <a:r>
              <a:rPr lang="en-US" sz="8000" b="1" dirty="0" smtClean="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rPr>
              <a:t>Go Forth…</a:t>
            </a:r>
            <a:endParaRPr lang="en-US" sz="8000" b="1" dirty="0">
              <a:ln w="10160">
                <a:solidFill>
                  <a:srgbClr val="ED7D31">
                    <a:lumMod val="75000"/>
                  </a:srgbClr>
                </a:solidFill>
                <a:prstDash val="solid"/>
              </a:ln>
              <a:solidFill>
                <a:srgbClr val="FFC000">
                  <a:lumMod val="40000"/>
                  <a:lumOff val="60000"/>
                </a:srgbClr>
              </a:solidFill>
              <a:effectLst>
                <a:outerShdw blurRad="38100" dist="22860" dir="5400000" algn="tl" rotWithShape="0">
                  <a:srgbClr val="000000">
                    <a:alpha val="30000"/>
                  </a:srgbClr>
                </a:outerShdw>
              </a:effectLst>
            </a:endParaRPr>
          </a:p>
        </p:txBody>
      </p:sp>
      <p:pic>
        <p:nvPicPr>
          <p:cNvPr id="6146" name="Picture 2" descr="Diocese of Lichfield | New St Chad&amp;#39;s Volunteer commissioned"/>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022" t="4210" r="11364" b="18513"/>
          <a:stretch/>
        </p:blipFill>
        <p:spPr bwMode="auto">
          <a:xfrm>
            <a:off x="8861305" y="625887"/>
            <a:ext cx="2815391" cy="2803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526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9" y="-297"/>
            <a:ext cx="12193057" cy="6858594"/>
          </a:xfrm>
          <a:prstGeom prst="rect">
            <a:avLst/>
          </a:prstGeom>
        </p:spPr>
      </p:pic>
      <p:pic>
        <p:nvPicPr>
          <p:cNvPr id="5" name="Picture 4"/>
          <p:cNvPicPr>
            <a:picLocks noChangeAspect="1"/>
          </p:cNvPicPr>
          <p:nvPr/>
        </p:nvPicPr>
        <p:blipFill>
          <a:blip r:embed="rId3"/>
          <a:stretch>
            <a:fillRect/>
          </a:stretch>
        </p:blipFill>
        <p:spPr>
          <a:xfrm>
            <a:off x="383553" y="335012"/>
            <a:ext cx="11424894" cy="6187976"/>
          </a:xfrm>
          <a:prstGeom prst="rect">
            <a:avLst/>
          </a:prstGeom>
        </p:spPr>
      </p:pic>
      <p:sp>
        <p:nvSpPr>
          <p:cNvPr id="2" name="Rectangle 1"/>
          <p:cNvSpPr/>
          <p:nvPr/>
        </p:nvSpPr>
        <p:spPr>
          <a:xfrm>
            <a:off x="1588166" y="566678"/>
            <a:ext cx="7363325" cy="1569660"/>
          </a:xfrm>
          <a:prstGeom prst="rect">
            <a:avLst/>
          </a:prstGeom>
        </p:spPr>
        <p:txBody>
          <a:bodyPr wrap="square">
            <a:spAutoFit/>
          </a:bodyPr>
          <a:lstStyle/>
          <a:p>
            <a:pPr algn="ctr"/>
            <a:r>
              <a:rPr lang="en-GB" sz="2400" b="1" dirty="0" smtClean="0"/>
              <a:t>We are children, children of the Light</a:t>
            </a:r>
          </a:p>
          <a:p>
            <a:pPr algn="ctr"/>
            <a:r>
              <a:rPr lang="en-GB" sz="2400" b="1" dirty="0" smtClean="0"/>
              <a:t>We are shining in the darkness of the night</a:t>
            </a:r>
          </a:p>
          <a:p>
            <a:pPr algn="ctr"/>
            <a:r>
              <a:rPr lang="en-GB" sz="2400" b="1" dirty="0" smtClean="0"/>
              <a:t>Hope for this world, joy throughout the land.</a:t>
            </a:r>
          </a:p>
          <a:p>
            <a:pPr algn="ctr"/>
            <a:r>
              <a:rPr lang="en-GB" sz="2400" b="1" dirty="0" smtClean="0"/>
              <a:t>Touch the hearts of everyone, take everybody’s hand.</a:t>
            </a:r>
            <a:endParaRPr lang="en-GB" sz="2400" b="1" dirty="0"/>
          </a:p>
        </p:txBody>
      </p:sp>
      <p:sp>
        <p:nvSpPr>
          <p:cNvPr id="3" name="Rectangle 2"/>
          <p:cNvSpPr/>
          <p:nvPr/>
        </p:nvSpPr>
        <p:spPr>
          <a:xfrm>
            <a:off x="1219198" y="2368004"/>
            <a:ext cx="8101263" cy="4154984"/>
          </a:xfrm>
          <a:prstGeom prst="rect">
            <a:avLst/>
          </a:prstGeom>
        </p:spPr>
        <p:txBody>
          <a:bodyPr wrap="square">
            <a:spAutoFit/>
          </a:bodyPr>
          <a:lstStyle/>
          <a:p>
            <a:r>
              <a:rPr lang="en-GB" sz="2400" dirty="0" smtClean="0"/>
              <a:t>Come and gather round the flame, share the light in his name</a:t>
            </a:r>
          </a:p>
          <a:p>
            <a:r>
              <a:rPr lang="en-GB" sz="2400" dirty="0" smtClean="0"/>
              <a:t>We the children of the light</a:t>
            </a:r>
          </a:p>
          <a:p>
            <a:r>
              <a:rPr lang="en-GB" sz="2400" dirty="0" smtClean="0"/>
              <a:t>As the wind blows where it will, spread the news to everyone</a:t>
            </a:r>
          </a:p>
          <a:p>
            <a:r>
              <a:rPr lang="en-GB" sz="2400" dirty="0" smtClean="0"/>
              <a:t>There’s still plenty of time, for we have just begun.</a:t>
            </a:r>
          </a:p>
          <a:p>
            <a:endParaRPr lang="en-GB" sz="2400" b="1" dirty="0" smtClean="0"/>
          </a:p>
          <a:p>
            <a:r>
              <a:rPr lang="en-GB" sz="2400" b="1" dirty="0" smtClean="0"/>
              <a:t>Chorus</a:t>
            </a:r>
          </a:p>
          <a:p>
            <a:endParaRPr lang="en-GB" sz="2400" dirty="0" smtClean="0"/>
          </a:p>
          <a:p>
            <a:r>
              <a:rPr lang="en-GB" sz="2400" dirty="0" smtClean="0"/>
              <a:t>Join the song of all the earth, we’ve a dream a dream to share</a:t>
            </a:r>
          </a:p>
          <a:p>
            <a:r>
              <a:rPr lang="en-GB" sz="2400" dirty="0" smtClean="0"/>
              <a:t>And a promise of re-birth</a:t>
            </a:r>
          </a:p>
          <a:p>
            <a:r>
              <a:rPr lang="en-GB" sz="2400" dirty="0" smtClean="0"/>
              <a:t>Let the earth feel the warmth of his love here in our hearts</a:t>
            </a:r>
          </a:p>
          <a:p>
            <a:r>
              <a:rPr lang="en-GB" sz="2400" dirty="0" smtClean="0"/>
              <a:t>We’ve still many a dream and promises to keep</a:t>
            </a:r>
            <a:endParaRPr lang="en-GB" sz="2400" dirty="0"/>
          </a:p>
        </p:txBody>
      </p:sp>
      <p:pic>
        <p:nvPicPr>
          <p:cNvPr id="7170" name="Picture 2" descr="Free Vector | Realistic background let your light shine"/>
          <p:cNvPicPr>
            <a:picLocks noChangeAspect="1" noChangeArrowheads="1"/>
          </p:cNvPicPr>
          <p:nvPr/>
        </p:nvPicPr>
        <p:blipFill rotWithShape="1">
          <a:blip r:embed="rId4">
            <a:extLst>
              <a:ext uri="{28A0092B-C50C-407E-A947-70E740481C1C}">
                <a14:useLocalDpi xmlns:a14="http://schemas.microsoft.com/office/drawing/2010/main" val="0"/>
              </a:ext>
            </a:extLst>
          </a:blip>
          <a:srcRect b="12508"/>
          <a:stretch/>
        </p:blipFill>
        <p:spPr bwMode="auto">
          <a:xfrm>
            <a:off x="9025812" y="199892"/>
            <a:ext cx="2998524" cy="2623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895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9" y="-297"/>
            <a:ext cx="12193057" cy="6858594"/>
          </a:xfrm>
          <a:prstGeom prst="rect">
            <a:avLst/>
          </a:prstGeom>
        </p:spPr>
      </p:pic>
      <p:pic>
        <p:nvPicPr>
          <p:cNvPr id="4" name="Picture 3"/>
          <p:cNvPicPr>
            <a:picLocks noChangeAspect="1"/>
          </p:cNvPicPr>
          <p:nvPr/>
        </p:nvPicPr>
        <p:blipFill>
          <a:blip r:embed="rId3"/>
          <a:stretch>
            <a:fillRect/>
          </a:stretch>
        </p:blipFill>
        <p:spPr>
          <a:xfrm>
            <a:off x="383553" y="335012"/>
            <a:ext cx="11424894" cy="6187976"/>
          </a:xfrm>
          <a:prstGeom prst="rect">
            <a:avLst/>
          </a:prstGeom>
        </p:spPr>
      </p:pic>
      <p:pic>
        <p:nvPicPr>
          <p:cNvPr id="2" name="Picture 1"/>
          <p:cNvPicPr>
            <a:picLocks noChangeAspect="1"/>
          </p:cNvPicPr>
          <p:nvPr/>
        </p:nvPicPr>
        <p:blipFill>
          <a:blip r:embed="rId4"/>
          <a:stretch>
            <a:fillRect/>
          </a:stretch>
        </p:blipFill>
        <p:spPr>
          <a:xfrm>
            <a:off x="3419031" y="618997"/>
            <a:ext cx="5353935" cy="5046799"/>
          </a:xfrm>
          <a:prstGeom prst="rect">
            <a:avLst/>
          </a:prstGeom>
          <a:ln w="190500" cap="sq">
            <a:solidFill>
              <a:srgbClr val="FFC0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816700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9" y="-297"/>
            <a:ext cx="12193057" cy="6858594"/>
          </a:xfrm>
          <a:prstGeom prst="rect">
            <a:avLst/>
          </a:prstGeom>
        </p:spPr>
      </p:pic>
      <p:pic>
        <p:nvPicPr>
          <p:cNvPr id="3" name="Picture 2"/>
          <p:cNvPicPr>
            <a:picLocks noChangeAspect="1"/>
          </p:cNvPicPr>
          <p:nvPr/>
        </p:nvPicPr>
        <p:blipFill>
          <a:blip r:embed="rId3"/>
          <a:stretch>
            <a:fillRect/>
          </a:stretch>
        </p:blipFill>
        <p:spPr>
          <a:xfrm>
            <a:off x="383553" y="335012"/>
            <a:ext cx="11424894" cy="6187976"/>
          </a:xfrm>
          <a:prstGeom prst="rect">
            <a:avLst/>
          </a:prstGeom>
        </p:spPr>
      </p:pic>
      <p:sp>
        <p:nvSpPr>
          <p:cNvPr id="4" name="Rectangle 3"/>
          <p:cNvSpPr/>
          <p:nvPr/>
        </p:nvSpPr>
        <p:spPr>
          <a:xfrm>
            <a:off x="828242" y="4646010"/>
            <a:ext cx="10535513" cy="1200329"/>
          </a:xfrm>
          <a:prstGeom prst="rect">
            <a:avLst/>
          </a:prstGeom>
          <a:noFill/>
        </p:spPr>
        <p:txBody>
          <a:bodyPr wrap="none" lIns="91440" tIns="45720" rIns="91440" bIns="45720">
            <a:spAutoFit/>
          </a:bodyPr>
          <a:lstStyle/>
          <a:p>
            <a:pPr algn="ctr"/>
            <a:r>
              <a:rPr lang="en-US" sz="7200" b="1" cap="none" spc="0" dirty="0" smtClean="0">
                <a:ln w="10160">
                  <a:solidFill>
                    <a:srgbClr val="FFC000"/>
                  </a:solidFill>
                  <a:prstDash val="solid"/>
                </a:ln>
                <a:solidFill>
                  <a:srgbClr val="FF0000"/>
                </a:solidFill>
                <a:effectLst>
                  <a:outerShdw blurRad="38100" dist="22860" dir="5400000" algn="tl" rotWithShape="0">
                    <a:srgbClr val="000000">
                      <a:alpha val="30000"/>
                    </a:srgbClr>
                  </a:outerShdw>
                </a:effectLst>
              </a:rPr>
              <a:t>Grow in Love, Live in Peace</a:t>
            </a:r>
            <a:endParaRPr lang="en-US" sz="7200" b="1" cap="none" spc="0" dirty="0">
              <a:ln w="10160">
                <a:solidFill>
                  <a:srgbClr val="FFC000"/>
                </a:solidFill>
                <a:prstDash val="solid"/>
              </a:ln>
              <a:solidFill>
                <a:srgbClr val="FF0000"/>
              </a:solidFill>
              <a:effectLst>
                <a:outerShdw blurRad="38100" dist="22860" dir="5400000" algn="tl" rotWithShape="0">
                  <a:srgbClr val="000000">
                    <a:alpha val="30000"/>
                  </a:srgbClr>
                </a:outerShdw>
              </a:effectLst>
            </a:endParaRPr>
          </a:p>
        </p:txBody>
      </p:sp>
      <p:sp>
        <p:nvSpPr>
          <p:cNvPr id="5" name="TextBox 4"/>
          <p:cNvSpPr txBox="1"/>
          <p:nvPr/>
        </p:nvSpPr>
        <p:spPr>
          <a:xfrm>
            <a:off x="3507475" y="2743200"/>
            <a:ext cx="5479962" cy="923330"/>
          </a:xfrm>
          <a:prstGeom prst="rect">
            <a:avLst/>
          </a:prstGeom>
          <a:noFill/>
        </p:spPr>
        <p:txBody>
          <a:bodyPr wrap="none" rtlCol="0">
            <a:spAutoFit/>
          </a:bodyPr>
          <a:lstStyle/>
          <a:p>
            <a:r>
              <a:rPr lang="en-GB" sz="5400" b="1" dirty="0" smtClean="0"/>
              <a:t>Be kind, like Christ</a:t>
            </a:r>
            <a:endParaRPr lang="en-GB" sz="5400" b="1" dirty="0"/>
          </a:p>
        </p:txBody>
      </p:sp>
    </p:spTree>
    <p:extLst>
      <p:ext uri="{BB962C8B-B14F-4D97-AF65-F5344CB8AC3E}">
        <p14:creationId xmlns:p14="http://schemas.microsoft.com/office/powerpoint/2010/main" val="21187634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2003</TotalTime>
  <Words>1516</Words>
  <Application>Microsoft Office PowerPoint</Application>
  <PresentationFormat>Widescreen</PresentationFormat>
  <Paragraphs>132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Mooney</dc:creator>
  <cp:lastModifiedBy>Jennifer Mooney</cp:lastModifiedBy>
  <cp:revision>20</cp:revision>
  <dcterms:created xsi:type="dcterms:W3CDTF">2021-07-07T07:45:16Z</dcterms:created>
  <dcterms:modified xsi:type="dcterms:W3CDTF">2021-07-08T17:08:53Z</dcterms:modified>
</cp:coreProperties>
</file>