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7" r:id="rId12"/>
    <p:sldId id="266" r:id="rId13"/>
    <p:sldId id="276" r:id="rId14"/>
    <p:sldId id="277" r:id="rId15"/>
    <p:sldId id="268" r:id="rId16"/>
    <p:sldId id="269" r:id="rId17"/>
    <p:sldId id="270" r:id="rId18"/>
    <p:sldId id="271" r:id="rId19"/>
    <p:sldId id="272" r:id="rId20"/>
    <p:sldId id="273"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3" r:id="rId36"/>
    <p:sldId id="292" r:id="rId37"/>
    <p:sldId id="294" r:id="rId38"/>
    <p:sldId id="295" r:id="rId39"/>
    <p:sldId id="296" r:id="rId40"/>
    <p:sldId id="297" r:id="rId41"/>
    <p:sldId id="298" r:id="rId42"/>
    <p:sldId id="300" r:id="rId43"/>
    <p:sldId id="301" r:id="rId44"/>
    <p:sldId id="302" r:id="rId45"/>
    <p:sldId id="303" r:id="rId46"/>
    <p:sldId id="304" r:id="rId47"/>
    <p:sldId id="305" r:id="rId48"/>
    <p:sldId id="306" r:id="rId49"/>
    <p:sldId id="274" r:id="rId50"/>
    <p:sldId id="307" r:id="rId51"/>
    <p:sldId id="308" r:id="rId52"/>
    <p:sldId id="309" r:id="rId53"/>
    <p:sldId id="275" r:id="rId54"/>
    <p:sldId id="310"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116" d="100"/>
          <a:sy n="116" d="100"/>
        </p:scale>
        <p:origin x="10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90C1908-884F-4C45-AFDE-59B8EF15554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3735475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0C1908-884F-4C45-AFDE-59B8EF15554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1809094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0C1908-884F-4C45-AFDE-59B8EF15554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1507364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90C1908-884F-4C45-AFDE-59B8EF155542}"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278005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90C1908-884F-4C45-AFDE-59B8EF155542}" type="datetimeFigureOut">
              <a:rPr lang="en-GB" smtClean="0"/>
              <a:t>12/12/2019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201093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90C1908-884F-4C45-AFDE-59B8EF155542}" type="datetimeFigureOut">
              <a:rPr lang="en-GB" smtClean="0"/>
              <a:t>12/12/2019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1912823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0C1908-884F-4C45-AFDE-59B8EF155542}" type="datetimeFigureOut">
              <a:rPr lang="en-GB" smtClean="0"/>
              <a:t>12/12/2019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858534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0C1908-884F-4C45-AFDE-59B8EF155542}"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2120371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0C1908-884F-4C45-AFDE-59B8EF155542}"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3023093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0C1908-884F-4C45-AFDE-59B8EF15554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1832069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0C1908-884F-4C45-AFDE-59B8EF15554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EE883C-9986-49C6-A6BC-8AEE6A185AB2}" type="slidenum">
              <a:rPr lang="en-GB" smtClean="0"/>
              <a:t>‹#›</a:t>
            </a:fld>
            <a:endParaRPr lang="en-GB"/>
          </a:p>
        </p:txBody>
      </p:sp>
    </p:spTree>
    <p:extLst>
      <p:ext uri="{BB962C8B-B14F-4D97-AF65-F5344CB8AC3E}">
        <p14:creationId xmlns:p14="http://schemas.microsoft.com/office/powerpoint/2010/main" val="1779651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0C1908-884F-4C45-AFDE-59B8EF155542}" type="datetimeFigureOut">
              <a:rPr lang="en-GB" smtClean="0"/>
              <a:t>12/12/2019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EE883C-9986-49C6-A6BC-8AEE6A185AB2}" type="slidenum">
              <a:rPr lang="en-GB" smtClean="0"/>
              <a:t>‹#›</a:t>
            </a:fld>
            <a:endParaRPr lang="en-GB"/>
          </a:p>
        </p:txBody>
      </p:sp>
    </p:spTree>
    <p:extLst>
      <p:ext uri="{BB962C8B-B14F-4D97-AF65-F5344CB8AC3E}">
        <p14:creationId xmlns:p14="http://schemas.microsoft.com/office/powerpoint/2010/main" val="3661907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KS2 SATS Meeting</a:t>
            </a:r>
            <a:endParaRPr lang="en-GB" dirty="0"/>
          </a:p>
        </p:txBody>
      </p:sp>
      <p:pic>
        <p:nvPicPr>
          <p:cNvPr id="1026"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51606" y="3509963"/>
            <a:ext cx="1809150" cy="21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30669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are the SATs?</a:t>
            </a:r>
            <a:endParaRPr lang="en-GB" dirty="0"/>
          </a:p>
        </p:txBody>
      </p:sp>
      <p:sp>
        <p:nvSpPr>
          <p:cNvPr id="3" name="Content Placeholder 2"/>
          <p:cNvSpPr>
            <a:spLocks noGrp="1"/>
          </p:cNvSpPr>
          <p:nvPr>
            <p:ph idx="1"/>
          </p:nvPr>
        </p:nvSpPr>
        <p:spPr/>
        <p:txBody>
          <a:bodyPr>
            <a:normAutofit fontScale="55000" lnSpcReduction="20000"/>
          </a:bodyPr>
          <a:lstStyle/>
          <a:p>
            <a:pPr marL="342900" indent="-342900">
              <a:buFont typeface="Arial" charset="0"/>
              <a:buChar char="•"/>
            </a:pPr>
            <a:r>
              <a:rPr lang="en-GB" dirty="0" smtClean="0">
                <a:latin typeface="Arial" charset="0"/>
                <a:ea typeface="Arial" charset="0"/>
                <a:cs typeface="Arial" charset="0"/>
              </a:rPr>
              <a:t>SATs is a term people use to refer to End of Key Stage 2 Assessments; </a:t>
            </a:r>
          </a:p>
          <a:p>
            <a:pPr marL="0" indent="0">
              <a:buNone/>
            </a:pPr>
            <a:endParaRPr lang="en-GB" dirty="0" smtClean="0">
              <a:latin typeface="Arial" charset="0"/>
              <a:ea typeface="Arial" charset="0"/>
              <a:cs typeface="Arial" charset="0"/>
            </a:endParaRPr>
          </a:p>
          <a:p>
            <a:pPr marL="342900" indent="-342900">
              <a:buFont typeface="Arial" charset="0"/>
              <a:buChar char="•"/>
            </a:pPr>
            <a:r>
              <a:rPr lang="en-GB" dirty="0" smtClean="0">
                <a:latin typeface="Arial" charset="0"/>
                <a:ea typeface="Arial" charset="0"/>
                <a:cs typeface="Arial" charset="0"/>
              </a:rPr>
              <a:t>It lasts for four days beginning on </a:t>
            </a:r>
            <a:r>
              <a:rPr lang="en-GB" b="1" dirty="0" smtClean="0">
                <a:solidFill>
                  <a:srgbClr val="388CDA"/>
                </a:solidFill>
                <a:latin typeface="Arial" charset="0"/>
                <a:ea typeface="Arial" charset="0"/>
                <a:cs typeface="Arial" charset="0"/>
              </a:rPr>
              <a:t>Monday 11</a:t>
            </a:r>
            <a:r>
              <a:rPr lang="en-GB" b="1" baseline="30000" dirty="0" smtClean="0">
                <a:solidFill>
                  <a:srgbClr val="388CDA"/>
                </a:solidFill>
                <a:latin typeface="Arial" charset="0"/>
                <a:ea typeface="Arial" charset="0"/>
                <a:cs typeface="Arial" charset="0"/>
              </a:rPr>
              <a:t>th</a:t>
            </a:r>
            <a:r>
              <a:rPr lang="en-GB" b="1" dirty="0" smtClean="0">
                <a:solidFill>
                  <a:srgbClr val="388CDA"/>
                </a:solidFill>
                <a:latin typeface="Arial" charset="0"/>
                <a:ea typeface="Arial" charset="0"/>
                <a:cs typeface="Arial" charset="0"/>
              </a:rPr>
              <a:t> May 2020 </a:t>
            </a:r>
            <a:r>
              <a:rPr lang="en-GB" dirty="0" smtClean="0">
                <a:latin typeface="Arial" charset="0"/>
                <a:ea typeface="Arial" charset="0"/>
                <a:cs typeface="Arial" charset="0"/>
              </a:rPr>
              <a:t>and ending on </a:t>
            </a:r>
            <a:r>
              <a:rPr lang="en-GB" b="1" dirty="0" smtClean="0">
                <a:solidFill>
                  <a:srgbClr val="388CDA"/>
                </a:solidFill>
                <a:latin typeface="Arial" charset="0"/>
                <a:ea typeface="Arial" charset="0"/>
                <a:cs typeface="Arial" charset="0"/>
              </a:rPr>
              <a:t>Thursday 14</a:t>
            </a:r>
            <a:r>
              <a:rPr lang="en-GB" b="1" baseline="30000" dirty="0" smtClean="0">
                <a:solidFill>
                  <a:srgbClr val="388CDA"/>
                </a:solidFill>
                <a:latin typeface="Arial" charset="0"/>
                <a:ea typeface="Arial" charset="0"/>
                <a:cs typeface="Arial" charset="0"/>
              </a:rPr>
              <a:t>th</a:t>
            </a:r>
            <a:r>
              <a:rPr lang="en-GB" b="1" dirty="0" smtClean="0">
                <a:solidFill>
                  <a:srgbClr val="388CDA"/>
                </a:solidFill>
                <a:latin typeface="Arial" charset="0"/>
                <a:ea typeface="Arial" charset="0"/>
                <a:cs typeface="Arial" charset="0"/>
              </a:rPr>
              <a:t> May 2020</a:t>
            </a:r>
            <a:r>
              <a:rPr lang="en-GB" dirty="0" smtClean="0">
                <a:latin typeface="Arial" charset="0"/>
                <a:ea typeface="Arial" charset="0"/>
                <a:cs typeface="Arial" charset="0"/>
              </a:rPr>
              <a:t>; </a:t>
            </a:r>
          </a:p>
          <a:p>
            <a:pPr marL="342900" indent="-342900">
              <a:buFont typeface="Arial" charset="0"/>
              <a:buChar char="•"/>
            </a:pPr>
            <a:endParaRPr lang="en-GB" dirty="0" smtClean="0">
              <a:latin typeface="Arial" charset="0"/>
              <a:ea typeface="Arial" charset="0"/>
              <a:cs typeface="Arial" charset="0"/>
            </a:endParaRPr>
          </a:p>
          <a:p>
            <a:pPr marL="342900" indent="-342900">
              <a:buFont typeface="Arial" charset="0"/>
              <a:buChar char="•"/>
            </a:pPr>
            <a:r>
              <a:rPr lang="en-GB" dirty="0" smtClean="0">
                <a:latin typeface="Arial" charset="0"/>
                <a:ea typeface="Arial" charset="0"/>
                <a:cs typeface="Arial" charset="0"/>
              </a:rPr>
              <a:t>Children will sit the following Test papers:</a:t>
            </a:r>
            <a:r>
              <a:rPr lang="en-GB" dirty="0" smtClean="0">
                <a:solidFill>
                  <a:srgbClr val="002060"/>
                </a:solidFill>
                <a:latin typeface="Arial" charset="0"/>
                <a:ea typeface="Arial" charset="0"/>
                <a:cs typeface="Arial" charset="0"/>
              </a:rPr>
              <a:t/>
            </a:r>
            <a:br>
              <a:rPr lang="en-GB" dirty="0" smtClean="0">
                <a:solidFill>
                  <a:srgbClr val="002060"/>
                </a:solidFill>
                <a:latin typeface="Arial" charset="0"/>
                <a:ea typeface="Arial" charset="0"/>
                <a:cs typeface="Arial" charset="0"/>
              </a:rPr>
            </a:br>
            <a:r>
              <a:rPr lang="en-GB" dirty="0" smtClean="0">
                <a:solidFill>
                  <a:srgbClr val="388CDA"/>
                </a:solidFill>
                <a:latin typeface="Arial" charset="0"/>
                <a:ea typeface="Arial" charset="0"/>
                <a:cs typeface="Arial" charset="0"/>
              </a:rPr>
              <a:t>- Grammar, Punctuation and Spelling (Paper 1) – Monday 11</a:t>
            </a:r>
            <a:r>
              <a:rPr lang="en-GB" baseline="30000" dirty="0" smtClean="0">
                <a:solidFill>
                  <a:srgbClr val="388CDA"/>
                </a:solidFill>
                <a:latin typeface="Arial" charset="0"/>
                <a:ea typeface="Arial" charset="0"/>
                <a:cs typeface="Arial" charset="0"/>
              </a:rPr>
              <a:t>th</a:t>
            </a:r>
            <a:r>
              <a:rPr lang="en-GB" dirty="0" smtClean="0">
                <a:solidFill>
                  <a:srgbClr val="388CDA"/>
                </a:solidFill>
                <a:latin typeface="Arial" charset="0"/>
                <a:ea typeface="Arial" charset="0"/>
                <a:cs typeface="Arial" charset="0"/>
              </a:rPr>
              <a:t> May 2020;</a:t>
            </a:r>
            <a:br>
              <a:rPr lang="en-GB" dirty="0" smtClean="0">
                <a:solidFill>
                  <a:srgbClr val="388CDA"/>
                </a:solidFill>
                <a:latin typeface="Arial" charset="0"/>
                <a:ea typeface="Arial" charset="0"/>
                <a:cs typeface="Arial" charset="0"/>
              </a:rPr>
            </a:br>
            <a:r>
              <a:rPr lang="en-GB" dirty="0" smtClean="0">
                <a:solidFill>
                  <a:srgbClr val="388CDA"/>
                </a:solidFill>
                <a:latin typeface="Arial" charset="0"/>
                <a:ea typeface="Arial" charset="0"/>
                <a:cs typeface="Arial" charset="0"/>
              </a:rPr>
              <a:t>- Grammar, Punctuation and Spelling (Paper 2) – Monday 11</a:t>
            </a:r>
            <a:r>
              <a:rPr lang="en-GB" baseline="30000" dirty="0" smtClean="0">
                <a:solidFill>
                  <a:srgbClr val="388CDA"/>
                </a:solidFill>
                <a:latin typeface="Arial" charset="0"/>
                <a:ea typeface="Arial" charset="0"/>
                <a:cs typeface="Arial" charset="0"/>
              </a:rPr>
              <a:t>th</a:t>
            </a:r>
            <a:r>
              <a:rPr lang="en-GB" dirty="0" smtClean="0">
                <a:solidFill>
                  <a:srgbClr val="388CDA"/>
                </a:solidFill>
                <a:latin typeface="Arial" charset="0"/>
                <a:ea typeface="Arial" charset="0"/>
                <a:cs typeface="Arial" charset="0"/>
              </a:rPr>
              <a:t> May 2020;</a:t>
            </a:r>
            <a:br>
              <a:rPr lang="en-GB" dirty="0" smtClean="0">
                <a:solidFill>
                  <a:srgbClr val="388CDA"/>
                </a:solidFill>
                <a:latin typeface="Arial" charset="0"/>
                <a:ea typeface="Arial" charset="0"/>
                <a:cs typeface="Arial" charset="0"/>
              </a:rPr>
            </a:br>
            <a:r>
              <a:rPr lang="en-GB" dirty="0" smtClean="0">
                <a:solidFill>
                  <a:srgbClr val="388CDA"/>
                </a:solidFill>
                <a:latin typeface="Arial" charset="0"/>
                <a:ea typeface="Arial" charset="0"/>
                <a:cs typeface="Arial" charset="0"/>
              </a:rPr>
              <a:t>- Reading – Tuesday 12</a:t>
            </a:r>
            <a:r>
              <a:rPr lang="en-GB" baseline="30000" dirty="0" smtClean="0">
                <a:solidFill>
                  <a:srgbClr val="388CDA"/>
                </a:solidFill>
                <a:latin typeface="Arial" charset="0"/>
                <a:ea typeface="Arial" charset="0"/>
                <a:cs typeface="Arial" charset="0"/>
              </a:rPr>
              <a:t>th</a:t>
            </a:r>
            <a:r>
              <a:rPr lang="en-GB" dirty="0" smtClean="0">
                <a:solidFill>
                  <a:srgbClr val="388CDA"/>
                </a:solidFill>
                <a:latin typeface="Arial" charset="0"/>
                <a:ea typeface="Arial" charset="0"/>
                <a:cs typeface="Arial" charset="0"/>
              </a:rPr>
              <a:t> May 2020;</a:t>
            </a:r>
            <a:br>
              <a:rPr lang="en-GB" dirty="0" smtClean="0">
                <a:solidFill>
                  <a:srgbClr val="388CDA"/>
                </a:solidFill>
                <a:latin typeface="Arial" charset="0"/>
                <a:ea typeface="Arial" charset="0"/>
                <a:cs typeface="Arial" charset="0"/>
              </a:rPr>
            </a:br>
            <a:r>
              <a:rPr lang="en-GB" dirty="0" smtClean="0">
                <a:solidFill>
                  <a:srgbClr val="388CDA"/>
                </a:solidFill>
                <a:latin typeface="Arial" charset="0"/>
                <a:ea typeface="Arial" charset="0"/>
                <a:cs typeface="Arial" charset="0"/>
              </a:rPr>
              <a:t>- Maths Paper 1 (Arithmetic) – Wednesday 13</a:t>
            </a:r>
            <a:r>
              <a:rPr lang="en-GB" baseline="30000" dirty="0" smtClean="0">
                <a:solidFill>
                  <a:srgbClr val="388CDA"/>
                </a:solidFill>
                <a:latin typeface="Arial" charset="0"/>
                <a:ea typeface="Arial" charset="0"/>
                <a:cs typeface="Arial" charset="0"/>
              </a:rPr>
              <a:t>th</a:t>
            </a:r>
            <a:r>
              <a:rPr lang="en-GB" dirty="0" smtClean="0">
                <a:solidFill>
                  <a:srgbClr val="388CDA"/>
                </a:solidFill>
                <a:latin typeface="Arial" charset="0"/>
                <a:ea typeface="Arial" charset="0"/>
                <a:cs typeface="Arial" charset="0"/>
              </a:rPr>
              <a:t> May 2020;</a:t>
            </a:r>
            <a:br>
              <a:rPr lang="en-GB" dirty="0" smtClean="0">
                <a:solidFill>
                  <a:srgbClr val="388CDA"/>
                </a:solidFill>
                <a:latin typeface="Arial" charset="0"/>
                <a:ea typeface="Arial" charset="0"/>
                <a:cs typeface="Arial" charset="0"/>
              </a:rPr>
            </a:br>
            <a:r>
              <a:rPr lang="en-GB" dirty="0" smtClean="0">
                <a:solidFill>
                  <a:srgbClr val="388CDA"/>
                </a:solidFill>
                <a:latin typeface="Arial" charset="0"/>
                <a:ea typeface="Arial" charset="0"/>
                <a:cs typeface="Arial" charset="0"/>
              </a:rPr>
              <a:t>- Maths Paper 2 (Reasoning) – Wednesday 13</a:t>
            </a:r>
            <a:r>
              <a:rPr lang="en-GB" baseline="30000" dirty="0" smtClean="0">
                <a:solidFill>
                  <a:srgbClr val="388CDA"/>
                </a:solidFill>
                <a:latin typeface="Arial" charset="0"/>
                <a:ea typeface="Arial" charset="0"/>
                <a:cs typeface="Arial" charset="0"/>
              </a:rPr>
              <a:t>th</a:t>
            </a:r>
            <a:r>
              <a:rPr lang="en-GB" dirty="0" smtClean="0">
                <a:solidFill>
                  <a:srgbClr val="388CDA"/>
                </a:solidFill>
                <a:latin typeface="Arial" charset="0"/>
                <a:ea typeface="Arial" charset="0"/>
                <a:cs typeface="Arial" charset="0"/>
              </a:rPr>
              <a:t> May 2020;</a:t>
            </a:r>
            <a:br>
              <a:rPr lang="en-GB" dirty="0" smtClean="0">
                <a:solidFill>
                  <a:srgbClr val="388CDA"/>
                </a:solidFill>
                <a:latin typeface="Arial" charset="0"/>
                <a:ea typeface="Arial" charset="0"/>
                <a:cs typeface="Arial" charset="0"/>
              </a:rPr>
            </a:br>
            <a:r>
              <a:rPr lang="en-GB" dirty="0" smtClean="0">
                <a:solidFill>
                  <a:srgbClr val="388CDA"/>
                </a:solidFill>
                <a:latin typeface="Arial" charset="0"/>
                <a:ea typeface="Arial" charset="0"/>
                <a:cs typeface="Arial" charset="0"/>
              </a:rPr>
              <a:t>- Maths Paper 3 (Reasoning) – Thursday 14</a:t>
            </a:r>
            <a:r>
              <a:rPr lang="en-GB" baseline="30000" dirty="0" smtClean="0">
                <a:solidFill>
                  <a:srgbClr val="388CDA"/>
                </a:solidFill>
                <a:latin typeface="Arial" charset="0"/>
                <a:ea typeface="Arial" charset="0"/>
                <a:cs typeface="Arial" charset="0"/>
              </a:rPr>
              <a:t>th</a:t>
            </a:r>
            <a:r>
              <a:rPr lang="en-GB" dirty="0" smtClean="0">
                <a:solidFill>
                  <a:srgbClr val="388CDA"/>
                </a:solidFill>
                <a:latin typeface="Arial" charset="0"/>
                <a:ea typeface="Arial" charset="0"/>
                <a:cs typeface="Arial" charset="0"/>
              </a:rPr>
              <a:t> May 2020.</a:t>
            </a:r>
          </a:p>
          <a:p>
            <a:pPr marL="0" indent="0">
              <a:buNone/>
            </a:pPr>
            <a:r>
              <a:rPr lang="en-GB" dirty="0" smtClean="0">
                <a:solidFill>
                  <a:srgbClr val="388CDA"/>
                </a:solidFill>
                <a:latin typeface="Arial" charset="0"/>
                <a:ea typeface="Arial" charset="0"/>
                <a:cs typeface="Arial" charset="0"/>
              </a:rPr>
              <a:t> </a:t>
            </a:r>
          </a:p>
          <a:p>
            <a:pPr marL="342900" indent="-342900">
              <a:buFont typeface="Arial" charset="0"/>
              <a:buChar char="•"/>
            </a:pPr>
            <a:r>
              <a:rPr lang="en-GB" dirty="0" smtClean="0">
                <a:latin typeface="Arial" charset="0"/>
                <a:ea typeface="Arial" charset="0"/>
                <a:cs typeface="Arial" charset="0"/>
              </a:rPr>
              <a:t>Writing is assessed using evidence collected by your child’s teacher throughout Year 6, so </a:t>
            </a:r>
            <a:r>
              <a:rPr lang="en-GB" b="1" dirty="0" smtClean="0">
                <a:latin typeface="Arial" charset="0"/>
                <a:ea typeface="Arial" charset="0"/>
                <a:cs typeface="Arial" charset="0"/>
              </a:rPr>
              <a:t>there is no Year 6 SATs writing test</a:t>
            </a:r>
            <a:r>
              <a:rPr lang="en-GB" dirty="0" smtClean="0">
                <a:latin typeface="Arial" charset="0"/>
                <a:ea typeface="Arial" charset="0"/>
                <a:cs typeface="Arial" charset="0"/>
              </a:rPr>
              <a:t>. </a:t>
            </a:r>
          </a:p>
          <a:p>
            <a:pPr marL="342900" indent="-342900">
              <a:buFont typeface="Arial" charset="0"/>
              <a:buChar char="•"/>
            </a:pPr>
            <a:r>
              <a:rPr lang="en-GB" dirty="0" smtClean="0">
                <a:solidFill>
                  <a:srgbClr val="388CDA"/>
                </a:solidFill>
                <a:latin typeface="Arial" charset="0"/>
                <a:ea typeface="Arial" charset="0"/>
                <a:cs typeface="Arial" charset="0"/>
              </a:rPr>
              <a:t>There will be no Science sampling for Year 6 this year. </a:t>
            </a:r>
            <a:r>
              <a:rPr lang="en-GB" b="1" dirty="0" smtClean="0">
                <a:solidFill>
                  <a:srgbClr val="388CDA"/>
                </a:solidFill>
                <a:latin typeface="Arial" charset="0"/>
                <a:ea typeface="Arial" charset="0"/>
                <a:cs typeface="Arial" charset="0"/>
              </a:rPr>
              <a:t/>
            </a:r>
            <a:br>
              <a:rPr lang="en-GB" b="1" dirty="0" smtClean="0">
                <a:solidFill>
                  <a:srgbClr val="388CDA"/>
                </a:solidFill>
                <a:latin typeface="Arial" charset="0"/>
                <a:ea typeface="Arial" charset="0"/>
                <a:cs typeface="Arial" charset="0"/>
              </a:rPr>
            </a:br>
            <a:r>
              <a:rPr lang="en-GB" dirty="0" smtClean="0">
                <a:solidFill>
                  <a:srgbClr val="388CDA"/>
                </a:solidFill>
                <a:latin typeface="Arial" charset="0"/>
                <a:ea typeface="Arial" charset="0"/>
                <a:cs typeface="Arial" charset="0"/>
              </a:rPr>
              <a:t>Therefore, </a:t>
            </a:r>
            <a:r>
              <a:rPr lang="en-GB" b="1" dirty="0" smtClean="0">
                <a:solidFill>
                  <a:srgbClr val="388CDA"/>
                </a:solidFill>
                <a:latin typeface="Arial" charset="0"/>
                <a:ea typeface="Arial" charset="0"/>
                <a:cs typeface="Arial" charset="0"/>
              </a:rPr>
              <a:t>no Year 6 Science SATs Paper in 2020</a:t>
            </a:r>
            <a:r>
              <a:rPr lang="en-GB" dirty="0" smtClean="0">
                <a:solidFill>
                  <a:srgbClr val="388CDA"/>
                </a:solidFill>
                <a:latin typeface="Arial" charset="0"/>
                <a:ea typeface="Arial" charset="0"/>
                <a:cs typeface="Arial" charset="0"/>
              </a:rPr>
              <a:t>.</a:t>
            </a:r>
            <a:r>
              <a:rPr lang="en-GB" b="1" dirty="0" smtClean="0">
                <a:solidFill>
                  <a:srgbClr val="388CDA"/>
                </a:solidFill>
                <a:latin typeface="Arial" charset="0"/>
                <a:ea typeface="Arial" charset="0"/>
                <a:cs typeface="Arial" charset="0"/>
              </a:rPr>
              <a:t> </a:t>
            </a:r>
          </a:p>
          <a:p>
            <a:r>
              <a:rPr lang="en-US" sz="2000" i="1" dirty="0" smtClean="0">
                <a:latin typeface="Arial "/>
              </a:rPr>
              <a:t/>
            </a:r>
            <a:br>
              <a:rPr lang="en-US" sz="2000" i="1" dirty="0" smtClean="0">
                <a:latin typeface="Arial "/>
              </a:rPr>
            </a:br>
            <a:r>
              <a:rPr lang="en-US" sz="2000" i="1" dirty="0" smtClean="0">
                <a:latin typeface="Arial "/>
              </a:rPr>
              <a:t>*The key stage 2 tests will be taken on set dates unless your child is absent, in which case they may be able to take them up to 5 school days afterwards. </a:t>
            </a:r>
            <a:endParaRPr lang="en-GB" sz="2000" b="1" i="1" dirty="0" smtClean="0">
              <a:solidFill>
                <a:srgbClr val="388CDA"/>
              </a:solidFill>
              <a:latin typeface="Arial "/>
              <a:ea typeface="Arial" charset="0"/>
              <a:cs typeface="Arial" charset="0"/>
            </a:endParaRPr>
          </a:p>
          <a:p>
            <a:endParaRPr lang="en-GB" dirty="0"/>
          </a:p>
        </p:txBody>
      </p:sp>
      <p:pic>
        <p:nvPicPr>
          <p:cNvPr id="4"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0952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and how are the SATs carried out?</a:t>
            </a:r>
            <a:endParaRPr lang="en-GB" dirty="0"/>
          </a:p>
        </p:txBody>
      </p:sp>
      <p:sp>
        <p:nvSpPr>
          <p:cNvPr id="3" name="Content Placeholder 2"/>
          <p:cNvSpPr>
            <a:spLocks noGrp="1"/>
          </p:cNvSpPr>
          <p:nvPr>
            <p:ph idx="1"/>
          </p:nvPr>
        </p:nvSpPr>
        <p:spPr/>
        <p:txBody>
          <a:bodyPr>
            <a:normAutofit fontScale="62500" lnSpcReduction="20000"/>
          </a:bodyPr>
          <a:lstStyle/>
          <a:p>
            <a:pPr marL="342900" indent="-342900">
              <a:buFont typeface="Arial" charset="0"/>
              <a:buChar char="•"/>
            </a:pPr>
            <a:r>
              <a:rPr lang="en-US" dirty="0" smtClean="0">
                <a:latin typeface="Arial" charset="0"/>
                <a:ea typeface="Arial" charset="0"/>
                <a:cs typeface="Arial" charset="0"/>
              </a:rPr>
              <a:t>The tests will take place during normal school hours, under exam conditions;</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Children are not allowed to talk to each other from the moment the assessments are handed out until they are collected after the test has ended;</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Afterwards, the completed papers are sent away to be marked externally;</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The children’s results are sent back to school at some point in July;</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The standard timings of tests differ but last no more than 60 minutes:</a:t>
            </a:r>
            <a:br>
              <a:rPr lang="en-US" dirty="0" smtClean="0">
                <a:latin typeface="Arial" charset="0"/>
                <a:ea typeface="Arial" charset="0"/>
                <a:cs typeface="Arial" charset="0"/>
              </a:rPr>
            </a:br>
            <a:r>
              <a:rPr lang="en-US" dirty="0" smtClean="0">
                <a:solidFill>
                  <a:srgbClr val="388CDA"/>
                </a:solidFill>
                <a:latin typeface="Arial" charset="0"/>
                <a:ea typeface="Arial" charset="0"/>
                <a:cs typeface="Arial" charset="0"/>
              </a:rPr>
              <a:t>- </a:t>
            </a:r>
            <a:r>
              <a:rPr lang="en-GB" dirty="0" smtClean="0">
                <a:solidFill>
                  <a:srgbClr val="388CDA"/>
                </a:solidFill>
                <a:latin typeface="Arial" charset="0"/>
                <a:ea typeface="Arial" charset="0"/>
                <a:cs typeface="Arial" charset="0"/>
              </a:rPr>
              <a:t>Grammar, Punctuation and Spelling </a:t>
            </a:r>
            <a:r>
              <a:rPr lang="en-US" dirty="0" smtClean="0">
                <a:solidFill>
                  <a:srgbClr val="388CDA"/>
                </a:solidFill>
                <a:latin typeface="Arial" charset="0"/>
                <a:ea typeface="Arial" charset="0"/>
                <a:cs typeface="Arial" charset="0"/>
              </a:rPr>
              <a:t>(Paper 1) – 45 minutes;</a:t>
            </a:r>
            <a:br>
              <a:rPr lang="en-US" dirty="0" smtClean="0">
                <a:solidFill>
                  <a:srgbClr val="388CDA"/>
                </a:solidFill>
                <a:latin typeface="Arial" charset="0"/>
                <a:ea typeface="Arial" charset="0"/>
                <a:cs typeface="Arial" charset="0"/>
              </a:rPr>
            </a:br>
            <a:r>
              <a:rPr lang="en-US" dirty="0" smtClean="0">
                <a:solidFill>
                  <a:srgbClr val="388CDA"/>
                </a:solidFill>
                <a:latin typeface="Arial" charset="0"/>
                <a:ea typeface="Arial" charset="0"/>
                <a:cs typeface="Arial" charset="0"/>
              </a:rPr>
              <a:t>- </a:t>
            </a:r>
            <a:r>
              <a:rPr lang="en-GB" dirty="0" smtClean="0">
                <a:solidFill>
                  <a:srgbClr val="388CDA"/>
                </a:solidFill>
                <a:latin typeface="Arial" charset="0"/>
                <a:ea typeface="Arial" charset="0"/>
                <a:cs typeface="Arial" charset="0"/>
              </a:rPr>
              <a:t>Grammar, Punctuation and Spelling </a:t>
            </a:r>
            <a:r>
              <a:rPr lang="en-US" dirty="0" smtClean="0">
                <a:solidFill>
                  <a:srgbClr val="388CDA"/>
                </a:solidFill>
                <a:latin typeface="Arial" charset="0"/>
                <a:ea typeface="Arial" charset="0"/>
                <a:cs typeface="Arial" charset="0"/>
              </a:rPr>
              <a:t>(Paper 2) – 15 minutes;</a:t>
            </a:r>
            <a:br>
              <a:rPr lang="en-US" dirty="0" smtClean="0">
                <a:solidFill>
                  <a:srgbClr val="388CDA"/>
                </a:solidFill>
                <a:latin typeface="Arial" charset="0"/>
                <a:ea typeface="Arial" charset="0"/>
                <a:cs typeface="Arial" charset="0"/>
              </a:rPr>
            </a:br>
            <a:r>
              <a:rPr lang="en-US" dirty="0" smtClean="0">
                <a:solidFill>
                  <a:srgbClr val="388CDA"/>
                </a:solidFill>
                <a:latin typeface="Arial" charset="0"/>
                <a:ea typeface="Arial" charset="0"/>
                <a:cs typeface="Arial" charset="0"/>
              </a:rPr>
              <a:t>- Reading – 60 minutes;</a:t>
            </a:r>
            <a:br>
              <a:rPr lang="en-US" dirty="0" smtClean="0">
                <a:solidFill>
                  <a:srgbClr val="388CDA"/>
                </a:solidFill>
                <a:latin typeface="Arial" charset="0"/>
                <a:ea typeface="Arial" charset="0"/>
                <a:cs typeface="Arial" charset="0"/>
              </a:rPr>
            </a:br>
            <a:r>
              <a:rPr lang="en-US" dirty="0" smtClean="0">
                <a:solidFill>
                  <a:srgbClr val="388CDA"/>
                </a:solidFill>
                <a:latin typeface="Arial" charset="0"/>
                <a:ea typeface="Arial" charset="0"/>
                <a:cs typeface="Arial" charset="0"/>
              </a:rPr>
              <a:t>- </a:t>
            </a:r>
            <a:r>
              <a:rPr lang="en-US" dirty="0" err="1" smtClean="0">
                <a:solidFill>
                  <a:srgbClr val="388CDA"/>
                </a:solidFill>
                <a:latin typeface="Arial" charset="0"/>
                <a:ea typeface="Arial" charset="0"/>
                <a:cs typeface="Arial" charset="0"/>
              </a:rPr>
              <a:t>Maths</a:t>
            </a:r>
            <a:r>
              <a:rPr lang="en-US" dirty="0" smtClean="0">
                <a:solidFill>
                  <a:srgbClr val="388CDA"/>
                </a:solidFill>
                <a:latin typeface="Arial" charset="0"/>
                <a:ea typeface="Arial" charset="0"/>
                <a:cs typeface="Arial" charset="0"/>
              </a:rPr>
              <a:t> Paper 1 (Arithmetic) – 30 minutes;</a:t>
            </a:r>
            <a:br>
              <a:rPr lang="en-US" dirty="0" smtClean="0">
                <a:solidFill>
                  <a:srgbClr val="388CDA"/>
                </a:solidFill>
                <a:latin typeface="Arial" charset="0"/>
                <a:ea typeface="Arial" charset="0"/>
                <a:cs typeface="Arial" charset="0"/>
              </a:rPr>
            </a:br>
            <a:r>
              <a:rPr lang="en-US" dirty="0" smtClean="0">
                <a:solidFill>
                  <a:srgbClr val="388CDA"/>
                </a:solidFill>
                <a:latin typeface="Arial" charset="0"/>
                <a:ea typeface="Arial" charset="0"/>
                <a:cs typeface="Arial" charset="0"/>
              </a:rPr>
              <a:t>- </a:t>
            </a:r>
            <a:r>
              <a:rPr lang="en-US" dirty="0" err="1" smtClean="0">
                <a:solidFill>
                  <a:srgbClr val="388CDA"/>
                </a:solidFill>
                <a:latin typeface="Arial" charset="0"/>
                <a:ea typeface="Arial" charset="0"/>
                <a:cs typeface="Arial" charset="0"/>
              </a:rPr>
              <a:t>Maths</a:t>
            </a:r>
            <a:r>
              <a:rPr lang="en-US" dirty="0" smtClean="0">
                <a:solidFill>
                  <a:srgbClr val="388CDA"/>
                </a:solidFill>
                <a:latin typeface="Arial" charset="0"/>
                <a:ea typeface="Arial" charset="0"/>
                <a:cs typeface="Arial" charset="0"/>
              </a:rPr>
              <a:t> Paper 2 (Reasoning) – 40 minutes;</a:t>
            </a:r>
            <a:br>
              <a:rPr lang="en-US" dirty="0" smtClean="0">
                <a:solidFill>
                  <a:srgbClr val="388CDA"/>
                </a:solidFill>
                <a:latin typeface="Arial" charset="0"/>
                <a:ea typeface="Arial" charset="0"/>
                <a:cs typeface="Arial" charset="0"/>
              </a:rPr>
            </a:br>
            <a:r>
              <a:rPr lang="en-US" dirty="0" smtClean="0">
                <a:solidFill>
                  <a:srgbClr val="388CDA"/>
                </a:solidFill>
                <a:latin typeface="Arial" charset="0"/>
                <a:ea typeface="Arial" charset="0"/>
                <a:cs typeface="Arial" charset="0"/>
              </a:rPr>
              <a:t>- </a:t>
            </a:r>
            <a:r>
              <a:rPr lang="en-US" dirty="0" err="1" smtClean="0">
                <a:solidFill>
                  <a:srgbClr val="388CDA"/>
                </a:solidFill>
                <a:latin typeface="Arial" charset="0"/>
                <a:ea typeface="Arial" charset="0"/>
                <a:cs typeface="Arial" charset="0"/>
              </a:rPr>
              <a:t>Maths</a:t>
            </a:r>
            <a:r>
              <a:rPr lang="en-US" dirty="0" smtClean="0">
                <a:solidFill>
                  <a:srgbClr val="388CDA"/>
                </a:solidFill>
                <a:latin typeface="Arial" charset="0"/>
                <a:ea typeface="Arial" charset="0"/>
                <a:cs typeface="Arial" charset="0"/>
              </a:rPr>
              <a:t> Paper 3 (Reasoning) – 40 minutes.</a:t>
            </a:r>
          </a:p>
          <a:p>
            <a:endParaRPr lang="en-GB" dirty="0"/>
          </a:p>
        </p:txBody>
      </p:sp>
      <p:pic>
        <p:nvPicPr>
          <p:cNvPr id="4"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3269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Specific arrangements for SATs:</a:t>
            </a:r>
            <a:endParaRPr lang="en-GB" dirty="0"/>
          </a:p>
        </p:txBody>
      </p:sp>
      <p:sp>
        <p:nvSpPr>
          <p:cNvPr id="3" name="Content Placeholder 2"/>
          <p:cNvSpPr>
            <a:spLocks noGrp="1"/>
          </p:cNvSpPr>
          <p:nvPr>
            <p:ph idx="1"/>
          </p:nvPr>
        </p:nvSpPr>
        <p:spPr/>
        <p:txBody>
          <a:bodyPr>
            <a:normAutofit fontScale="47500" lnSpcReduction="20000"/>
          </a:bodyPr>
          <a:lstStyle/>
          <a:p>
            <a:r>
              <a:rPr lang="en-US" dirty="0" smtClean="0">
                <a:latin typeface="Arial" charset="0"/>
                <a:ea typeface="Arial" charset="0"/>
                <a:cs typeface="Arial" charset="0"/>
              </a:rPr>
              <a:t>Children with additional needs, who have similar provision in their day-to-day learning at school, may be allotted specific arrangements, including:</a:t>
            </a:r>
          </a:p>
          <a:p>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Additional (extra) time;</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Tests being opened early to be modified;</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An adult to read for them;</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An adult to scribe (write) for them;</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Written or spoken translations of the mathematics reasoning papers;</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The use of prompts or rest breaks;</a:t>
            </a:r>
          </a:p>
          <a:p>
            <a:pPr marL="342900" indent="-342900">
              <a:buFont typeface="Arial" charset="0"/>
              <a:buChar char="•"/>
            </a:pPr>
            <a:endParaRPr lang="en-US" dirty="0" smtClean="0">
              <a:latin typeface="Arial" charset="0"/>
              <a:ea typeface="Arial" charset="0"/>
              <a:cs typeface="Arial" charset="0"/>
            </a:endParaRPr>
          </a:p>
          <a:p>
            <a:pPr marL="342900" indent="-342900">
              <a:buFont typeface="Arial" charset="0"/>
              <a:buChar char="•"/>
            </a:pPr>
            <a:r>
              <a:rPr lang="en-US" dirty="0" smtClean="0">
                <a:latin typeface="Arial" charset="0"/>
                <a:ea typeface="Arial" charset="0"/>
                <a:cs typeface="Arial" charset="0"/>
              </a:rPr>
              <a:t>Arrangements for children who are ill or injured at the time of the tests.</a:t>
            </a:r>
            <a:endParaRPr lang="en-US" sz="2000" dirty="0" smtClean="0">
              <a:latin typeface="Arial" charset="0"/>
              <a:ea typeface="Arial" charset="0"/>
              <a:cs typeface="Arial" charset="0"/>
            </a:endParaRPr>
          </a:p>
          <a:p>
            <a:endParaRPr lang="en-GB" dirty="0"/>
          </a:p>
        </p:txBody>
      </p:sp>
      <p:sp>
        <p:nvSpPr>
          <p:cNvPr id="4" name="Rectangle 3"/>
          <p:cNvSpPr/>
          <p:nvPr/>
        </p:nvSpPr>
        <p:spPr>
          <a:xfrm>
            <a:off x="838200" y="6081067"/>
            <a:ext cx="11104605" cy="461665"/>
          </a:xfrm>
          <a:prstGeom prst="rect">
            <a:avLst/>
          </a:prstGeom>
        </p:spPr>
        <p:txBody>
          <a:bodyPr wrap="square">
            <a:spAutoFit/>
          </a:bodyPr>
          <a:lstStyle/>
          <a:p>
            <a:pPr lvl="0" algn="just"/>
            <a:r>
              <a:rPr lang="en-US" sz="1200" i="1" dirty="0">
                <a:solidFill>
                  <a:prstClr val="black"/>
                </a:solidFill>
                <a:latin typeface="Arial "/>
              </a:rPr>
              <a:t>*Pupils with an EHC plan are automatically allowed up to 25% additional time (except for the spelling paper, which is not strictly timed). Pupils who use the modified large print or braille versions of the tests are automatically allowed up to 100% additional time</a:t>
            </a:r>
            <a:endParaRPr lang="en-US" sz="1200" i="1" dirty="0">
              <a:solidFill>
                <a:prstClr val="black"/>
              </a:solidFill>
              <a:latin typeface="Arial "/>
              <a:ea typeface="Arial" charset="0"/>
              <a:cs typeface="Arial" charset="0"/>
            </a:endParaRPr>
          </a:p>
        </p:txBody>
      </p:sp>
      <p:pic>
        <p:nvPicPr>
          <p:cNvPr id="5"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58961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sort of results are reported?</a:t>
            </a:r>
            <a:endParaRPr lang="en-GB" dirty="0"/>
          </a:p>
        </p:txBody>
      </p:sp>
      <p:sp>
        <p:nvSpPr>
          <p:cNvPr id="3" name="Content Placeholder 2"/>
          <p:cNvSpPr>
            <a:spLocks noGrp="1"/>
          </p:cNvSpPr>
          <p:nvPr>
            <p:ph idx="1"/>
          </p:nvPr>
        </p:nvSpPr>
        <p:spPr/>
        <p:txBody>
          <a:bodyPr>
            <a:normAutofit fontScale="70000" lnSpcReduction="20000"/>
          </a:bodyPr>
          <a:lstStyle/>
          <a:p>
            <a:r>
              <a:rPr lang="en-US" dirty="0" smtClean="0">
                <a:latin typeface="Arial" charset="0"/>
                <a:ea typeface="Arial" charset="0"/>
                <a:cs typeface="Arial" charset="0"/>
              </a:rPr>
              <a:t>Once marked, the tests will be given the following scores:</a:t>
            </a:r>
          </a:p>
          <a:p>
            <a:pPr marL="285750" indent="-285750">
              <a:buFont typeface="Courier New" panose="02070309020205020404" pitchFamily="49" charset="0"/>
              <a:buChar char="o"/>
            </a:pPr>
            <a:r>
              <a:rPr lang="en-US" dirty="0" smtClean="0">
                <a:latin typeface="Arial" charset="0"/>
                <a:ea typeface="Arial" charset="0"/>
                <a:cs typeface="Arial" charset="0"/>
              </a:rPr>
              <a:t>A raw score (the total number of marks achieved for each paper);</a:t>
            </a:r>
          </a:p>
          <a:p>
            <a:pPr marL="285750" indent="-285750">
              <a:buFont typeface="Courier New" panose="02070309020205020404" pitchFamily="49" charset="0"/>
              <a:buChar char="o"/>
            </a:pPr>
            <a:r>
              <a:rPr lang="en-US" dirty="0" smtClean="0">
                <a:latin typeface="Arial" charset="0"/>
                <a:ea typeface="Arial" charset="0"/>
                <a:cs typeface="Arial" charset="0"/>
              </a:rPr>
              <a:t>A scaled score (which is explained below);</a:t>
            </a:r>
          </a:p>
          <a:p>
            <a:pPr marL="285750" indent="-285750">
              <a:buFont typeface="Courier New" panose="02070309020205020404" pitchFamily="49" charset="0"/>
              <a:buChar char="o"/>
            </a:pPr>
            <a:r>
              <a:rPr lang="en-US" dirty="0" smtClean="0">
                <a:latin typeface="Arial" charset="0"/>
                <a:ea typeface="Arial" charset="0"/>
                <a:cs typeface="Arial" charset="0"/>
              </a:rPr>
              <a:t>A judgement of whether the National Standard has been met. </a:t>
            </a:r>
          </a:p>
          <a:p>
            <a:endParaRPr lang="en-US" dirty="0" smtClean="0">
              <a:latin typeface="Arial" charset="0"/>
              <a:ea typeface="Arial" charset="0"/>
              <a:cs typeface="Arial" charset="0"/>
            </a:endParaRPr>
          </a:p>
          <a:p>
            <a:r>
              <a:rPr lang="en-US" dirty="0" smtClean="0">
                <a:latin typeface="Arial" charset="0"/>
                <a:ea typeface="Arial" charset="0"/>
                <a:cs typeface="Arial" charset="0"/>
              </a:rPr>
              <a:t>After marking each test, the external markers will convert each raw score into a scaled score to show whether each child is working below, at or above the national standard. </a:t>
            </a:r>
          </a:p>
          <a:p>
            <a:endParaRPr lang="en-US" dirty="0" smtClean="0">
              <a:latin typeface="Arial" charset="0"/>
              <a:ea typeface="Arial" charset="0"/>
              <a:cs typeface="Arial" charset="0"/>
            </a:endParaRPr>
          </a:p>
          <a:p>
            <a:r>
              <a:rPr lang="en-US" dirty="0" smtClean="0">
                <a:latin typeface="Arial" charset="0"/>
                <a:ea typeface="Arial" charset="0"/>
                <a:cs typeface="Arial" charset="0"/>
              </a:rPr>
              <a:t>When the scaled score is given, it is given in a range from 80 to 120. </a:t>
            </a:r>
          </a:p>
          <a:p>
            <a:r>
              <a:rPr lang="en-US" b="1" dirty="0" smtClean="0">
                <a:latin typeface="Arial" charset="0"/>
                <a:ea typeface="Arial" charset="0"/>
                <a:cs typeface="Arial" charset="0"/>
              </a:rPr>
              <a:t>A scaled score of 100 or more is meeting the national standard</a:t>
            </a:r>
            <a:r>
              <a:rPr lang="en-US" dirty="0" smtClean="0">
                <a:latin typeface="Arial" charset="0"/>
                <a:ea typeface="Arial" charset="0"/>
                <a:cs typeface="Arial" charset="0"/>
              </a:rPr>
              <a:t>. </a:t>
            </a:r>
          </a:p>
          <a:p>
            <a:endParaRPr lang="en-US" dirty="0" smtClean="0">
              <a:latin typeface="Arial" charset="0"/>
              <a:ea typeface="Arial" charset="0"/>
              <a:cs typeface="Arial" charset="0"/>
            </a:endParaRPr>
          </a:p>
          <a:p>
            <a:r>
              <a:rPr lang="en-US" dirty="0" smtClean="0">
                <a:latin typeface="Arial" charset="0"/>
                <a:ea typeface="Arial" charset="0"/>
                <a:cs typeface="Arial" charset="0"/>
              </a:rPr>
              <a:t>There are no separate tests for higher achieving pupils; however, </a:t>
            </a:r>
            <a:r>
              <a:rPr lang="en-US" b="1" dirty="0" smtClean="0">
                <a:latin typeface="Arial" charset="0"/>
                <a:ea typeface="Arial" charset="0"/>
                <a:cs typeface="Arial" charset="0"/>
              </a:rPr>
              <a:t>a scaled score close to 120 would show that a child is working above the national standard</a:t>
            </a:r>
            <a:r>
              <a:rPr lang="en-US" dirty="0" smtClean="0">
                <a:latin typeface="Arial" charset="0"/>
                <a:ea typeface="Arial" charset="0"/>
                <a:cs typeface="Arial" charset="0"/>
              </a:rPr>
              <a:t>.</a:t>
            </a:r>
          </a:p>
          <a:p>
            <a:endParaRPr lang="en-GB" dirty="0"/>
          </a:p>
        </p:txBody>
      </p:sp>
      <p:pic>
        <p:nvPicPr>
          <p:cNvPr id="4"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9407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Grammar, Punctuation and Spelling</a:t>
            </a:r>
            <a:endParaRPr lang="en-GB" dirty="0"/>
          </a:p>
        </p:txBody>
      </p:sp>
      <p:sp>
        <p:nvSpPr>
          <p:cNvPr id="3" name="Content Placeholder 2"/>
          <p:cNvSpPr>
            <a:spLocks noGrp="1"/>
          </p:cNvSpPr>
          <p:nvPr>
            <p:ph idx="1"/>
          </p:nvPr>
        </p:nvSpPr>
        <p:spPr/>
        <p:txBody>
          <a:bodyPr>
            <a:normAutofit lnSpcReduction="10000"/>
          </a:bodyPr>
          <a:lstStyle/>
          <a:p>
            <a:r>
              <a:rPr lang="en-GB" dirty="0" smtClean="0">
                <a:latin typeface="Arial" panose="020B0604020202020204" pitchFamily="34" charset="0"/>
                <a:cs typeface="Arial" panose="020B0604020202020204" pitchFamily="34" charset="0"/>
              </a:rPr>
              <a:t>Grammar, Punctuation and Spelling is made up of two papers which will take place on </a:t>
            </a:r>
            <a:r>
              <a:rPr lang="en-GB" b="1" dirty="0" smtClean="0">
                <a:latin typeface="Arial" panose="020B0604020202020204" pitchFamily="34" charset="0"/>
                <a:cs typeface="Arial" panose="020B0604020202020204" pitchFamily="34" charset="0"/>
              </a:rPr>
              <a:t>Monday 11</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May 2020</a:t>
            </a:r>
            <a:r>
              <a:rPr lang="en-GB" dirty="0" smtClean="0">
                <a:latin typeface="Arial" panose="020B0604020202020204" pitchFamily="34" charset="0"/>
                <a:cs typeface="Arial" panose="020B0604020202020204" pitchFamily="34" charset="0"/>
              </a:rPr>
              <a:t>:</a:t>
            </a:r>
          </a:p>
          <a:p>
            <a:endParaRPr lang="en-GB" dirty="0" smtClean="0">
              <a:latin typeface="Arial" panose="020B0604020202020204" pitchFamily="34" charset="0"/>
              <a:cs typeface="Arial" panose="020B0604020202020204" pitchFamily="34" charset="0"/>
            </a:endParaRPr>
          </a:p>
          <a:p>
            <a:pPr marL="285750" indent="-285750"/>
            <a:r>
              <a:rPr lang="en-GB" dirty="0" smtClean="0">
                <a:latin typeface="Arial" panose="020B0604020202020204" pitchFamily="34" charset="0"/>
                <a:cs typeface="Arial" panose="020B0604020202020204" pitchFamily="34" charset="0"/>
              </a:rPr>
              <a:t>Paper 1 is the longer paper lasting 45 minutes, </a:t>
            </a:r>
            <a:r>
              <a:rPr lang="en-GB" b="1" dirty="0" smtClean="0">
                <a:latin typeface="Arial" panose="020B0604020202020204" pitchFamily="34" charset="0"/>
                <a:cs typeface="Arial" panose="020B0604020202020204" pitchFamily="34" charset="0"/>
              </a:rPr>
              <a:t>children will be tested on grammar, punctuation and spelling generally</a:t>
            </a:r>
            <a:r>
              <a:rPr lang="en-GB" dirty="0" smtClean="0">
                <a:latin typeface="Arial" panose="020B0604020202020204" pitchFamily="34" charset="0"/>
                <a:cs typeface="Arial" panose="020B0604020202020204" pitchFamily="34" charset="0"/>
              </a:rPr>
              <a:t>;</a:t>
            </a:r>
          </a:p>
          <a:p>
            <a:pPr marL="285750" indent="-285750"/>
            <a:endParaRPr lang="en-GB" dirty="0" smtClean="0">
              <a:latin typeface="Arial" panose="020B0604020202020204" pitchFamily="34" charset="0"/>
              <a:cs typeface="Arial" panose="020B0604020202020204" pitchFamily="34" charset="0"/>
            </a:endParaRPr>
          </a:p>
          <a:p>
            <a:pPr marL="285750" indent="-285750"/>
            <a:r>
              <a:rPr lang="en-GB" dirty="0" smtClean="0">
                <a:latin typeface="Arial" panose="020B0604020202020204" pitchFamily="34" charset="0"/>
                <a:cs typeface="Arial" panose="020B0604020202020204" pitchFamily="34" charset="0"/>
              </a:rPr>
              <a:t>Paper 2 is a shorter paper lasting 15 minutes, where </a:t>
            </a:r>
            <a:r>
              <a:rPr lang="en-GB" b="1" dirty="0" smtClean="0">
                <a:latin typeface="Arial" panose="020B0604020202020204" pitchFamily="34" charset="0"/>
                <a:cs typeface="Arial" panose="020B0604020202020204" pitchFamily="34" charset="0"/>
              </a:rPr>
              <a:t>children will be tested on spelling only</a:t>
            </a:r>
            <a:r>
              <a:rPr lang="en-GB" dirty="0" smtClean="0">
                <a:latin typeface="Arial" panose="020B0604020202020204" pitchFamily="34" charset="0"/>
                <a:cs typeface="Arial" panose="020B0604020202020204" pitchFamily="34" charset="0"/>
              </a:rPr>
              <a:t> – they are asked to fill in a blank within a sentence, attempting to spell out the spelling word in context correctly. </a:t>
            </a:r>
          </a:p>
          <a:p>
            <a:endParaRPr lang="en-GB" dirty="0"/>
          </a:p>
        </p:txBody>
      </p:sp>
      <p:pic>
        <p:nvPicPr>
          <p:cNvPr id="4"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67789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Grammar, Punctuation and Spelling (Paper 1)</a:t>
            </a:r>
            <a:endParaRPr lang="en-GB" dirty="0"/>
          </a:p>
        </p:txBody>
      </p:sp>
      <p:sp>
        <p:nvSpPr>
          <p:cNvPr id="3" name="Content Placeholder 2"/>
          <p:cNvSpPr>
            <a:spLocks noGrp="1"/>
          </p:cNvSpPr>
          <p:nvPr>
            <p:ph idx="1"/>
          </p:nvPr>
        </p:nvSpPr>
        <p:spPr/>
        <p:txBody>
          <a:bodyPr>
            <a:normAutofit fontScale="55000" lnSpcReduction="20000"/>
          </a:bodyPr>
          <a:lstStyle/>
          <a:p>
            <a:r>
              <a:rPr lang="en-GB" dirty="0" smtClean="0">
                <a:latin typeface="Arial" panose="020B0604020202020204" pitchFamily="34" charset="0"/>
                <a:cs typeface="Arial" panose="020B0604020202020204" pitchFamily="34" charset="0"/>
              </a:rPr>
              <a:t>Grammar, Punctuation and Spelling (Paper 1) is the longer paper lasting 45 minutes, which takes place on </a:t>
            </a:r>
            <a:r>
              <a:rPr lang="en-GB" b="1" dirty="0" smtClean="0">
                <a:latin typeface="Arial" panose="020B0604020202020204" pitchFamily="34" charset="0"/>
                <a:cs typeface="Arial" panose="020B0604020202020204" pitchFamily="34" charset="0"/>
              </a:rPr>
              <a:t>Monday 11</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May 2020</a:t>
            </a:r>
            <a:r>
              <a:rPr lang="en-GB" dirty="0" smtClean="0">
                <a:latin typeface="Arial" panose="020B0604020202020204" pitchFamily="34" charset="0"/>
                <a:cs typeface="Arial" panose="020B0604020202020204" pitchFamily="34" charset="0"/>
              </a:rPr>
              <a:t>.</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The children will be prepared by their class teacher so they are equipped with a good knowledge of the technical vocabulary needed to identify and describe various aspects of grammar and punctuation marks. </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Grammar, Punctuation and Spelling (Paper 1) </a:t>
            </a:r>
            <a:r>
              <a:rPr lang="en-US" dirty="0" smtClean="0">
                <a:latin typeface="Arial" panose="020B0604020202020204" pitchFamily="34" charset="0"/>
                <a:cs typeface="Arial" panose="020B0604020202020204" pitchFamily="34" charset="0"/>
              </a:rPr>
              <a:t>focuses on the following areas:  </a:t>
            </a:r>
            <a:br>
              <a:rPr lang="en-US" dirty="0" smtClean="0">
                <a:latin typeface="Arial" panose="020B0604020202020204" pitchFamily="34" charset="0"/>
                <a:cs typeface="Arial" panose="020B0604020202020204" pitchFamily="34" charset="0"/>
              </a:rPr>
            </a:br>
            <a:r>
              <a:rPr lang="en-US" dirty="0" smtClean="0">
                <a:solidFill>
                  <a:srgbClr val="388CDA"/>
                </a:solidFill>
                <a:latin typeface="Arial" panose="020B0604020202020204" pitchFamily="34" charset="0"/>
                <a:cs typeface="Arial" panose="020B0604020202020204" pitchFamily="34" charset="0"/>
              </a:rPr>
              <a:t>- Grammatical terms/word classes; </a:t>
            </a:r>
            <a:br>
              <a:rPr lang="en-US" dirty="0" smtClean="0">
                <a:solidFill>
                  <a:srgbClr val="388CDA"/>
                </a:solidFill>
                <a:latin typeface="Arial" panose="020B0604020202020204" pitchFamily="34" charset="0"/>
                <a:cs typeface="Arial" panose="020B0604020202020204" pitchFamily="34" charset="0"/>
              </a:rPr>
            </a:br>
            <a:r>
              <a:rPr lang="en-US" dirty="0" smtClean="0">
                <a:solidFill>
                  <a:srgbClr val="388CDA"/>
                </a:solidFill>
                <a:latin typeface="Arial" panose="020B0604020202020204" pitchFamily="34" charset="0"/>
                <a:cs typeface="Arial" panose="020B0604020202020204" pitchFamily="34" charset="0"/>
              </a:rPr>
              <a:t>- Functions of sentences;</a:t>
            </a:r>
            <a:br>
              <a:rPr lang="en-US" dirty="0" smtClean="0">
                <a:solidFill>
                  <a:srgbClr val="388CDA"/>
                </a:solidFill>
                <a:latin typeface="Arial" panose="020B0604020202020204" pitchFamily="34" charset="0"/>
                <a:cs typeface="Arial" panose="020B0604020202020204" pitchFamily="34" charset="0"/>
              </a:rPr>
            </a:br>
            <a:r>
              <a:rPr lang="en-US" dirty="0" smtClean="0">
                <a:solidFill>
                  <a:srgbClr val="388CDA"/>
                </a:solidFill>
                <a:latin typeface="Arial" panose="020B0604020202020204" pitchFamily="34" charset="0"/>
                <a:cs typeface="Arial" panose="020B0604020202020204" pitchFamily="34" charset="0"/>
              </a:rPr>
              <a:t>- Combining words, phrases and clauses; </a:t>
            </a:r>
            <a:br>
              <a:rPr lang="en-US" dirty="0" smtClean="0">
                <a:solidFill>
                  <a:srgbClr val="388CDA"/>
                </a:solidFill>
                <a:latin typeface="Arial" panose="020B0604020202020204" pitchFamily="34" charset="0"/>
                <a:cs typeface="Arial" panose="020B0604020202020204" pitchFamily="34" charset="0"/>
              </a:rPr>
            </a:br>
            <a:r>
              <a:rPr lang="en-US" dirty="0" smtClean="0">
                <a:solidFill>
                  <a:srgbClr val="388CDA"/>
                </a:solidFill>
                <a:latin typeface="Arial" panose="020B0604020202020204" pitchFamily="34" charset="0"/>
                <a:cs typeface="Arial" panose="020B0604020202020204" pitchFamily="34" charset="0"/>
              </a:rPr>
              <a:t>- Verb forms, tenses and consistency; </a:t>
            </a:r>
            <a:br>
              <a:rPr lang="en-US" dirty="0" smtClean="0">
                <a:solidFill>
                  <a:srgbClr val="388CDA"/>
                </a:solidFill>
                <a:latin typeface="Arial" panose="020B0604020202020204" pitchFamily="34" charset="0"/>
                <a:cs typeface="Arial" panose="020B0604020202020204" pitchFamily="34" charset="0"/>
              </a:rPr>
            </a:br>
            <a:r>
              <a:rPr lang="en-US" dirty="0" smtClean="0">
                <a:solidFill>
                  <a:srgbClr val="388CDA"/>
                </a:solidFill>
                <a:latin typeface="Arial" panose="020B0604020202020204" pitchFamily="34" charset="0"/>
                <a:cs typeface="Arial" panose="020B0604020202020204" pitchFamily="34" charset="0"/>
              </a:rPr>
              <a:t>- Punctuation; </a:t>
            </a:r>
            <a:br>
              <a:rPr lang="en-US" dirty="0" smtClean="0">
                <a:solidFill>
                  <a:srgbClr val="388CDA"/>
                </a:solidFill>
                <a:latin typeface="Arial" panose="020B0604020202020204" pitchFamily="34" charset="0"/>
                <a:cs typeface="Arial" panose="020B0604020202020204" pitchFamily="34" charset="0"/>
              </a:rPr>
            </a:br>
            <a:r>
              <a:rPr lang="en-US" dirty="0" smtClean="0">
                <a:solidFill>
                  <a:srgbClr val="388CDA"/>
                </a:solidFill>
                <a:latin typeface="Arial" panose="020B0604020202020204" pitchFamily="34" charset="0"/>
                <a:cs typeface="Arial" panose="020B0604020202020204" pitchFamily="34" charset="0"/>
              </a:rPr>
              <a:t>- Vocabulary;</a:t>
            </a:r>
            <a:br>
              <a:rPr lang="en-US" dirty="0" smtClean="0">
                <a:solidFill>
                  <a:srgbClr val="388CDA"/>
                </a:solidFill>
                <a:latin typeface="Arial" panose="020B0604020202020204" pitchFamily="34" charset="0"/>
                <a:cs typeface="Arial" panose="020B0604020202020204" pitchFamily="34" charset="0"/>
              </a:rPr>
            </a:br>
            <a:r>
              <a:rPr lang="en-US" dirty="0" smtClean="0">
                <a:solidFill>
                  <a:srgbClr val="388CDA"/>
                </a:solidFill>
                <a:latin typeface="Arial" panose="020B0604020202020204" pitchFamily="34" charset="0"/>
                <a:cs typeface="Arial" panose="020B0604020202020204" pitchFamily="34" charset="0"/>
              </a:rPr>
              <a:t>- Standard English and formality.</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Grammar, Punctuation and Spelling (Paper 1) requires </a:t>
            </a:r>
            <a:r>
              <a:rPr lang="en-US" dirty="0" smtClean="0">
                <a:latin typeface="Arial" panose="020B0604020202020204" pitchFamily="34" charset="0"/>
                <a:cs typeface="Arial" panose="020B0604020202020204" pitchFamily="34" charset="0"/>
              </a:rPr>
              <a:t>a range of answer types such as circling missing capital letters, multiple choice questions, one-word answers, but </a:t>
            </a:r>
            <a:r>
              <a:rPr lang="en-US" b="1" dirty="0" smtClean="0">
                <a:latin typeface="Arial" panose="020B0604020202020204" pitchFamily="34" charset="0"/>
                <a:cs typeface="Arial" panose="020B0604020202020204" pitchFamily="34" charset="0"/>
              </a:rPr>
              <a:t>does not require longer formal answers</a:t>
            </a:r>
            <a:r>
              <a:rPr lang="en-US" dirty="0" smtClean="0">
                <a:latin typeface="Arial" panose="020B0604020202020204" pitchFamily="34" charset="0"/>
                <a:cs typeface="Arial" panose="020B0604020202020204" pitchFamily="34" charset="0"/>
              </a:rPr>
              <a:t>. </a:t>
            </a:r>
          </a:p>
          <a:p>
            <a:endParaRPr lang="en-GB" dirty="0"/>
          </a:p>
        </p:txBody>
      </p:sp>
      <p:pic>
        <p:nvPicPr>
          <p:cNvPr id="4"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91122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Grammar, Punctuation and Spelling (Paper 1)</a:t>
            </a:r>
            <a:endParaRPr lang="en-GB" dirty="0"/>
          </a:p>
        </p:txBody>
      </p:sp>
      <p:sp>
        <p:nvSpPr>
          <p:cNvPr id="3" name="Content Placeholder 2"/>
          <p:cNvSpPr>
            <a:spLocks noGrp="1"/>
          </p:cNvSpPr>
          <p:nvPr>
            <p:ph idx="1"/>
          </p:nvPr>
        </p:nvSpPr>
        <p:spPr/>
        <p:txBody>
          <a:bodyPr/>
          <a:lstStyle/>
          <a:p>
            <a:pPr marL="0" indent="0">
              <a:buNone/>
            </a:pPr>
            <a:r>
              <a:rPr lang="en-GB" dirty="0" smtClean="0"/>
              <a:t>Example questions:</a:t>
            </a:r>
          </a:p>
          <a:p>
            <a:pPr marL="0" indent="0">
              <a:buNone/>
            </a:pPr>
            <a:endParaRPr lang="en-GB" dirty="0"/>
          </a:p>
        </p:txBody>
      </p:sp>
      <p:pic>
        <p:nvPicPr>
          <p:cNvPr id="4" name="Picture 3">
            <a:extLst>
              <a:ext uri="{FF2B5EF4-FFF2-40B4-BE49-F238E27FC236}">
                <a16:creationId xmlns="" xmlns:a16="http://schemas.microsoft.com/office/drawing/2014/main" xmlns:lc="http://schemas.openxmlformats.org/drawingml/2006/lockedCanvas" id="{E1897D2A-9E2E-4A9D-9492-4A5A198E4F89}"/>
              </a:ext>
            </a:extLst>
          </p:cNvPr>
          <p:cNvPicPr>
            <a:picLocks noChangeAspect="1"/>
          </p:cNvPicPr>
          <p:nvPr/>
        </p:nvPicPr>
        <p:blipFill>
          <a:blip r:embed="rId2"/>
          <a:stretch>
            <a:fillRect/>
          </a:stretch>
        </p:blipFill>
        <p:spPr>
          <a:xfrm>
            <a:off x="759372" y="2324211"/>
            <a:ext cx="5336628" cy="2275479"/>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 xmlns:a16="http://schemas.microsoft.com/office/drawing/2014/main" xmlns:lc="http://schemas.openxmlformats.org/drawingml/2006/lockedCanvas" id="{E734D196-9712-42DD-8613-D6DA4EFF352E}"/>
              </a:ext>
            </a:extLst>
          </p:cNvPr>
          <p:cNvPicPr>
            <a:picLocks noChangeAspect="1"/>
          </p:cNvPicPr>
          <p:nvPr/>
        </p:nvPicPr>
        <p:blipFill>
          <a:blip r:embed="rId3"/>
          <a:stretch>
            <a:fillRect/>
          </a:stretch>
        </p:blipFill>
        <p:spPr>
          <a:xfrm>
            <a:off x="5059018" y="2615096"/>
            <a:ext cx="5286722" cy="138619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 xmlns:a16="http://schemas.microsoft.com/office/drawing/2014/main" xmlns:lc="http://schemas.openxmlformats.org/drawingml/2006/lockedCanvas" id="{1825DAEE-9550-49B4-BBD6-E73043E02B69}"/>
              </a:ext>
            </a:extLst>
          </p:cNvPr>
          <p:cNvPicPr>
            <a:picLocks noChangeAspect="1"/>
          </p:cNvPicPr>
          <p:nvPr/>
        </p:nvPicPr>
        <p:blipFill>
          <a:blip r:embed="rId4"/>
          <a:stretch>
            <a:fillRect/>
          </a:stretch>
        </p:blipFill>
        <p:spPr>
          <a:xfrm>
            <a:off x="5059018" y="4517437"/>
            <a:ext cx="4578849" cy="2260363"/>
          </a:xfrm>
          <a:prstGeom prst="rect">
            <a:avLst/>
          </a:prstGeom>
          <a:effectLst>
            <a:outerShdw blurRad="50800" dist="38100" dir="2700000" algn="tl" rotWithShape="0">
              <a:prstClr val="black">
                <a:alpha val="40000"/>
              </a:prstClr>
            </a:outerShdw>
          </a:effectLst>
        </p:spPr>
      </p:pic>
      <p:pic>
        <p:nvPicPr>
          <p:cNvPr id="7" name="Picture 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97640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Example questions:</a:t>
            </a:r>
          </a:p>
          <a:p>
            <a:endParaRPr lang="en-GB" dirty="0"/>
          </a:p>
        </p:txBody>
      </p:sp>
      <p:pic>
        <p:nvPicPr>
          <p:cNvPr id="4" name="Picture 3">
            <a:extLst>
              <a:ext uri="{FF2B5EF4-FFF2-40B4-BE49-F238E27FC236}">
                <a16:creationId xmlns="" xmlns:a16="http://schemas.microsoft.com/office/drawing/2014/main" xmlns:lc="http://schemas.openxmlformats.org/drawingml/2006/lockedCanvas" id="{CFD9F339-B46B-4F66-8E5F-A2FD5B5EC465}"/>
              </a:ext>
            </a:extLst>
          </p:cNvPr>
          <p:cNvPicPr>
            <a:picLocks noChangeAspect="1"/>
          </p:cNvPicPr>
          <p:nvPr/>
        </p:nvPicPr>
        <p:blipFill>
          <a:blip r:embed="rId2"/>
          <a:stretch>
            <a:fillRect/>
          </a:stretch>
        </p:blipFill>
        <p:spPr>
          <a:xfrm>
            <a:off x="2315116" y="2248317"/>
            <a:ext cx="7561767" cy="4244104"/>
          </a:xfrm>
          <a:prstGeom prst="rect">
            <a:avLst/>
          </a:prstGeom>
        </p:spPr>
      </p:pic>
      <p:pic>
        <p:nvPicPr>
          <p:cNvPr id="5"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77084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Grammar, Punctuation and Spelling (Paper 2)</a:t>
            </a:r>
            <a:endParaRPr lang="en-GB"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Grammar, Punctuation and Spelling (Paper 2) is the shorter paper lasting 20 minutes, which takes place on </a:t>
            </a:r>
            <a:r>
              <a:rPr lang="en-GB" b="1" dirty="0">
                <a:latin typeface="Arial" panose="020B0604020202020204" pitchFamily="34" charset="0"/>
                <a:cs typeface="Arial" panose="020B0604020202020204" pitchFamily="34" charset="0"/>
              </a:rPr>
              <a:t>Monday 11</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May 2020</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xmlns:lc="http://schemas.openxmlformats.org/drawingml/2006/lockedCanvas" id="{346165F5-9827-442A-80A6-89FBC44B9535}"/>
              </a:ext>
            </a:extLst>
          </p:cNvPr>
          <p:cNvPicPr>
            <a:picLocks noChangeAspect="1"/>
          </p:cNvPicPr>
          <p:nvPr/>
        </p:nvPicPr>
        <p:blipFill>
          <a:blip r:embed="rId2"/>
          <a:stretch>
            <a:fillRect/>
          </a:stretch>
        </p:blipFill>
        <p:spPr>
          <a:xfrm>
            <a:off x="3148141" y="3325897"/>
            <a:ext cx="6076950" cy="1952625"/>
          </a:xfrm>
          <a:prstGeom prst="rect">
            <a:avLst/>
          </a:prstGeom>
          <a:effectLst>
            <a:outerShdw blurRad="50800" dist="38100" dir="2700000" algn="tl" rotWithShape="0">
              <a:prstClr val="black">
                <a:alpha val="40000"/>
              </a:prstClr>
            </a:outerShdw>
          </a:effectLst>
        </p:spPr>
      </p:pic>
      <p:pic>
        <p:nvPicPr>
          <p:cNvPr id="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12790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Grammar, Punctuation and Spelling (Paper 2)</a:t>
            </a:r>
            <a:endParaRPr lang="en-GB"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Grammar, Punctuation and Spelling (Paper 2) is the shorter paper lasting 20 minutes, which takes place on </a:t>
            </a:r>
            <a:r>
              <a:rPr lang="en-GB" b="1" dirty="0">
                <a:latin typeface="Arial" panose="020B0604020202020204" pitchFamily="34" charset="0"/>
                <a:cs typeface="Arial" panose="020B0604020202020204" pitchFamily="34" charset="0"/>
              </a:rPr>
              <a:t>Monday 11</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May 2020</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xmlns:lc="http://schemas.openxmlformats.org/drawingml/2006/lockedCanvas" id="{346165F5-9827-442A-80A6-89FBC44B9535}"/>
              </a:ext>
            </a:extLst>
          </p:cNvPr>
          <p:cNvPicPr>
            <a:picLocks noChangeAspect="1"/>
          </p:cNvPicPr>
          <p:nvPr/>
        </p:nvPicPr>
        <p:blipFill>
          <a:blip r:embed="rId2"/>
          <a:stretch>
            <a:fillRect/>
          </a:stretch>
        </p:blipFill>
        <p:spPr>
          <a:xfrm>
            <a:off x="3057525" y="2452687"/>
            <a:ext cx="6076950" cy="1952625"/>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 xmlns:a16="http://schemas.microsoft.com/office/drawing/2014/main" xmlns:lc="http://schemas.openxmlformats.org/drawingml/2006/lockedCanvas" id="{55DA2086-7D60-4873-A76F-2E123F3FF23A}"/>
              </a:ext>
            </a:extLst>
          </p:cNvPr>
          <p:cNvPicPr>
            <a:picLocks noChangeAspect="1"/>
          </p:cNvPicPr>
          <p:nvPr/>
        </p:nvPicPr>
        <p:blipFill>
          <a:blip r:embed="rId3"/>
          <a:stretch>
            <a:fillRect/>
          </a:stretch>
        </p:blipFill>
        <p:spPr>
          <a:xfrm>
            <a:off x="4070470" y="4619240"/>
            <a:ext cx="4314671" cy="1952625"/>
          </a:xfrm>
          <a:prstGeom prst="rect">
            <a:avLst/>
          </a:prstGeom>
          <a:effectLst>
            <a:outerShdw blurRad="50800" dist="38100" dir="2700000" algn="tl" rotWithShape="0">
              <a:srgbClr val="C73A43">
                <a:alpha val="40000"/>
              </a:srgbClr>
            </a:outerShdw>
          </a:effectLst>
        </p:spPr>
      </p:pic>
      <p:pic>
        <p:nvPicPr>
          <p:cNvPr id="8"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5803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Reading</a:t>
            </a:r>
            <a:endParaRPr lang="en-GB" b="1" u="sng" dirty="0"/>
          </a:p>
        </p:txBody>
      </p:sp>
      <p:sp>
        <p:nvSpPr>
          <p:cNvPr id="3" name="Content Placeholder 2"/>
          <p:cNvSpPr>
            <a:spLocks noGrp="1"/>
          </p:cNvSpPr>
          <p:nvPr>
            <p:ph idx="1"/>
          </p:nvPr>
        </p:nvSpPr>
        <p:spPr/>
        <p:txBody>
          <a:bodyPr>
            <a:normAutofit fontScale="62500" lnSpcReduction="20000"/>
          </a:bodyPr>
          <a:lstStyle/>
          <a:p>
            <a:r>
              <a:rPr lang="en-GB" dirty="0" smtClean="0">
                <a:latin typeface="Arial" panose="020B0604020202020204" pitchFamily="34" charset="0"/>
                <a:cs typeface="Arial" panose="020B0604020202020204" pitchFamily="34" charset="0"/>
              </a:rPr>
              <a:t>The Year 6 Reading SATs paper will be sat on </a:t>
            </a:r>
            <a:r>
              <a:rPr lang="en-GB" b="1" dirty="0" smtClean="0">
                <a:latin typeface="Arial" panose="020B0604020202020204" pitchFamily="34" charset="0"/>
                <a:cs typeface="Arial" panose="020B0604020202020204" pitchFamily="34" charset="0"/>
              </a:rPr>
              <a:t>Tuesday 12</a:t>
            </a:r>
            <a:r>
              <a:rPr lang="en-GB" b="1" baseline="30000" dirty="0" smtClean="0">
                <a:latin typeface="Arial" panose="020B0604020202020204" pitchFamily="34" charset="0"/>
                <a:cs typeface="Arial" panose="020B0604020202020204" pitchFamily="34" charset="0"/>
              </a:rPr>
              <a:t>th</a:t>
            </a:r>
            <a:r>
              <a:rPr lang="en-GB" b="1" dirty="0" smtClean="0">
                <a:latin typeface="Arial" panose="020B0604020202020204" pitchFamily="34" charset="0"/>
                <a:cs typeface="Arial" panose="020B0604020202020204" pitchFamily="34" charset="0"/>
              </a:rPr>
              <a:t> May 2020</a:t>
            </a:r>
            <a:r>
              <a:rPr lang="en-GB" dirty="0" smtClean="0">
                <a:latin typeface="Arial" panose="020B0604020202020204" pitchFamily="34" charset="0"/>
                <a:cs typeface="Arial" panose="020B0604020202020204" pitchFamily="34" charset="0"/>
              </a:rPr>
              <a:t>. </a:t>
            </a:r>
            <a:br>
              <a:rPr lang="en-GB" dirty="0" smtClean="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The assessment has been designed to measure whether children’s comprehension of age-appropriate reading material meets the national standard. </a:t>
            </a:r>
          </a:p>
          <a:p>
            <a:r>
              <a:rPr lang="en-GB" dirty="0" smtClean="0">
                <a:latin typeface="Arial" panose="020B0604020202020204" pitchFamily="34" charset="0"/>
                <a:cs typeface="Arial" panose="020B0604020202020204" pitchFamily="34" charset="0"/>
              </a:rPr>
              <a:t>It a standard timing of </a:t>
            </a:r>
            <a:r>
              <a:rPr lang="en-GB" b="1" dirty="0" smtClean="0">
                <a:latin typeface="Arial" panose="020B0604020202020204" pitchFamily="34" charset="0"/>
                <a:cs typeface="Arial" panose="020B0604020202020204" pitchFamily="34" charset="0"/>
              </a:rPr>
              <a:t>60 minutes</a:t>
            </a:r>
            <a:r>
              <a:rPr lang="en-GB" dirty="0" smtClean="0">
                <a:latin typeface="Arial" panose="020B0604020202020204" pitchFamily="34" charset="0"/>
                <a:cs typeface="Arial" panose="020B0604020202020204" pitchFamily="34" charset="0"/>
              </a:rPr>
              <a:t>, including reading the texts and answering questions. There are three different set texts for the children to read, which could be any combination of </a:t>
            </a:r>
            <a:r>
              <a:rPr lang="en-GB" b="1" dirty="0" smtClean="0">
                <a:latin typeface="Arial" panose="020B0604020202020204" pitchFamily="34" charset="0"/>
                <a:cs typeface="Arial" panose="020B0604020202020204" pitchFamily="34" charset="0"/>
              </a:rPr>
              <a:t>non-fiction, fiction and/or poetry</a:t>
            </a:r>
            <a:r>
              <a:rPr lang="en-GB" dirty="0" smtClean="0">
                <a:latin typeface="Arial" panose="020B0604020202020204" pitchFamily="34" charset="0"/>
                <a:cs typeface="Arial" panose="020B0604020202020204" pitchFamily="34" charset="0"/>
              </a:rPr>
              <a:t>. </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The Reading paper </a:t>
            </a:r>
            <a:r>
              <a:rPr lang="en-US" dirty="0" smtClean="0">
                <a:latin typeface="Arial" panose="020B0604020202020204" pitchFamily="34" charset="0"/>
                <a:cs typeface="Arial" panose="020B0604020202020204" pitchFamily="34" charset="0"/>
              </a:rPr>
              <a:t>focuses on the following areas known as Content Domains: </a:t>
            </a:r>
            <a:br>
              <a:rPr lang="en-US" dirty="0" smtClean="0">
                <a:latin typeface="Arial" panose="020B0604020202020204" pitchFamily="34" charset="0"/>
                <a:cs typeface="Arial" panose="020B0604020202020204" pitchFamily="34" charset="0"/>
              </a:rPr>
            </a:br>
            <a:r>
              <a:rPr lang="en-US" sz="2400" i="1" dirty="0" smtClean="0">
                <a:solidFill>
                  <a:srgbClr val="388CDA"/>
                </a:solidFill>
                <a:latin typeface="Arial" panose="020B0604020202020204" pitchFamily="34" charset="0"/>
                <a:cs typeface="Arial" panose="020B0604020202020204" pitchFamily="34" charset="0"/>
              </a:rPr>
              <a:t>2a) give/explain the meaning of words in context; </a:t>
            </a:r>
            <a:br>
              <a:rPr lang="en-US" sz="2400" i="1" dirty="0" smtClean="0">
                <a:solidFill>
                  <a:srgbClr val="388CDA"/>
                </a:solidFill>
                <a:latin typeface="Arial" panose="020B0604020202020204" pitchFamily="34" charset="0"/>
                <a:cs typeface="Arial" panose="020B0604020202020204" pitchFamily="34" charset="0"/>
              </a:rPr>
            </a:br>
            <a:r>
              <a:rPr lang="en-US" sz="2400" i="1" dirty="0" smtClean="0">
                <a:solidFill>
                  <a:srgbClr val="388CDA"/>
                </a:solidFill>
                <a:latin typeface="Arial" panose="020B0604020202020204" pitchFamily="34" charset="0"/>
                <a:cs typeface="Arial" panose="020B0604020202020204" pitchFamily="34" charset="0"/>
              </a:rPr>
              <a:t>2b) retrieve and record information/identify key details from fiction and non-fiction; </a:t>
            </a:r>
            <a:br>
              <a:rPr lang="en-US" sz="2400" i="1" dirty="0" smtClean="0">
                <a:solidFill>
                  <a:srgbClr val="388CDA"/>
                </a:solidFill>
                <a:latin typeface="Arial" panose="020B0604020202020204" pitchFamily="34" charset="0"/>
                <a:cs typeface="Arial" panose="020B0604020202020204" pitchFamily="34" charset="0"/>
              </a:rPr>
            </a:br>
            <a:r>
              <a:rPr lang="en-US" sz="2400" i="1" dirty="0" smtClean="0">
                <a:solidFill>
                  <a:srgbClr val="388CDA"/>
                </a:solidFill>
                <a:latin typeface="Arial" panose="020B0604020202020204" pitchFamily="34" charset="0"/>
                <a:cs typeface="Arial" panose="020B0604020202020204" pitchFamily="34" charset="0"/>
              </a:rPr>
              <a:t>2c) </a:t>
            </a:r>
            <a:r>
              <a:rPr lang="en-US" sz="2400" i="1" dirty="0" err="1" smtClean="0">
                <a:solidFill>
                  <a:srgbClr val="388CDA"/>
                </a:solidFill>
                <a:latin typeface="Arial" panose="020B0604020202020204" pitchFamily="34" charset="0"/>
                <a:cs typeface="Arial" panose="020B0604020202020204" pitchFamily="34" charset="0"/>
              </a:rPr>
              <a:t>summarise</a:t>
            </a:r>
            <a:r>
              <a:rPr lang="en-US" sz="2400" i="1" dirty="0" smtClean="0">
                <a:solidFill>
                  <a:srgbClr val="388CDA"/>
                </a:solidFill>
                <a:latin typeface="Arial" panose="020B0604020202020204" pitchFamily="34" charset="0"/>
                <a:cs typeface="Arial" panose="020B0604020202020204" pitchFamily="34" charset="0"/>
              </a:rPr>
              <a:t> main ideas from more than one paragraph; </a:t>
            </a:r>
            <a:br>
              <a:rPr lang="en-US" sz="2400" i="1" dirty="0" smtClean="0">
                <a:solidFill>
                  <a:srgbClr val="388CDA"/>
                </a:solidFill>
                <a:latin typeface="Arial" panose="020B0604020202020204" pitchFamily="34" charset="0"/>
                <a:cs typeface="Arial" panose="020B0604020202020204" pitchFamily="34" charset="0"/>
              </a:rPr>
            </a:br>
            <a:r>
              <a:rPr lang="en-US" sz="2400" i="1" dirty="0" smtClean="0">
                <a:solidFill>
                  <a:srgbClr val="388CDA"/>
                </a:solidFill>
                <a:latin typeface="Arial" panose="020B0604020202020204" pitchFamily="34" charset="0"/>
                <a:cs typeface="Arial" panose="020B0604020202020204" pitchFamily="34" charset="0"/>
              </a:rPr>
              <a:t>2d) make inferences from the text/explain and justify inferences with evidence from the text; </a:t>
            </a:r>
            <a:br>
              <a:rPr lang="en-US" sz="2400" i="1" dirty="0" smtClean="0">
                <a:solidFill>
                  <a:srgbClr val="388CDA"/>
                </a:solidFill>
                <a:latin typeface="Arial" panose="020B0604020202020204" pitchFamily="34" charset="0"/>
                <a:cs typeface="Arial" panose="020B0604020202020204" pitchFamily="34" charset="0"/>
              </a:rPr>
            </a:br>
            <a:r>
              <a:rPr lang="en-US" sz="2400" i="1" dirty="0" smtClean="0">
                <a:solidFill>
                  <a:srgbClr val="388CDA"/>
                </a:solidFill>
                <a:latin typeface="Arial" panose="020B0604020202020204" pitchFamily="34" charset="0"/>
                <a:cs typeface="Arial" panose="020B0604020202020204" pitchFamily="34" charset="0"/>
              </a:rPr>
              <a:t>2e) predict what might happen from details stated and implied; </a:t>
            </a:r>
            <a:br>
              <a:rPr lang="en-US" sz="2400" i="1" dirty="0" smtClean="0">
                <a:solidFill>
                  <a:srgbClr val="388CDA"/>
                </a:solidFill>
                <a:latin typeface="Arial" panose="020B0604020202020204" pitchFamily="34" charset="0"/>
                <a:cs typeface="Arial" panose="020B0604020202020204" pitchFamily="34" charset="0"/>
              </a:rPr>
            </a:br>
            <a:r>
              <a:rPr lang="en-US" sz="2400" i="1" dirty="0" smtClean="0">
                <a:solidFill>
                  <a:srgbClr val="388CDA"/>
                </a:solidFill>
                <a:latin typeface="Arial" panose="020B0604020202020204" pitchFamily="34" charset="0"/>
                <a:cs typeface="Arial" panose="020B0604020202020204" pitchFamily="34" charset="0"/>
              </a:rPr>
              <a:t>2f) identify/explain how information/content is related and contributes to meaning as a whole; </a:t>
            </a:r>
            <a:br>
              <a:rPr lang="en-US" sz="2400" i="1" dirty="0" smtClean="0">
                <a:solidFill>
                  <a:srgbClr val="388CDA"/>
                </a:solidFill>
                <a:latin typeface="Arial" panose="020B0604020202020204" pitchFamily="34" charset="0"/>
                <a:cs typeface="Arial" panose="020B0604020202020204" pitchFamily="34" charset="0"/>
              </a:rPr>
            </a:br>
            <a:r>
              <a:rPr lang="en-US" sz="2400" i="1" dirty="0" smtClean="0">
                <a:solidFill>
                  <a:srgbClr val="388CDA"/>
                </a:solidFill>
                <a:latin typeface="Arial" panose="020B0604020202020204" pitchFamily="34" charset="0"/>
                <a:cs typeface="Arial" panose="020B0604020202020204" pitchFamily="34" charset="0"/>
              </a:rPr>
              <a:t>2g) identify/explain how meaning is enhanced through choice of words and phrases;</a:t>
            </a:r>
            <a:br>
              <a:rPr lang="en-US" sz="2400" i="1" dirty="0" smtClean="0">
                <a:solidFill>
                  <a:srgbClr val="388CDA"/>
                </a:solidFill>
                <a:latin typeface="Arial" panose="020B0604020202020204" pitchFamily="34" charset="0"/>
                <a:cs typeface="Arial" panose="020B0604020202020204" pitchFamily="34" charset="0"/>
              </a:rPr>
            </a:br>
            <a:r>
              <a:rPr lang="en-US" sz="2400" i="1" dirty="0" smtClean="0">
                <a:solidFill>
                  <a:srgbClr val="388CDA"/>
                </a:solidFill>
                <a:latin typeface="Arial" panose="020B0604020202020204" pitchFamily="34" charset="0"/>
                <a:cs typeface="Arial" panose="020B0604020202020204" pitchFamily="34" charset="0"/>
              </a:rPr>
              <a:t>2h) make comparisons within the text. </a:t>
            </a:r>
            <a:endParaRPr lang="en-US" i="1" dirty="0" smtClean="0">
              <a:solidFill>
                <a:srgbClr val="388CDA"/>
              </a:solidFill>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The Year 6 Reading SATs paper requires a range of answering styles, including responding to </a:t>
            </a:r>
            <a:r>
              <a:rPr lang="en-US" b="1" dirty="0" smtClean="0">
                <a:latin typeface="Arial" panose="020B0604020202020204" pitchFamily="34" charset="0"/>
                <a:cs typeface="Arial" panose="020B0604020202020204" pitchFamily="34" charset="0"/>
              </a:rPr>
              <a:t>multiple choice questions</a:t>
            </a:r>
            <a:r>
              <a:rPr lang="en-US" dirty="0" smtClean="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one-word answers</a:t>
            </a:r>
            <a:r>
              <a:rPr lang="en-US" dirty="0" smtClean="0">
                <a:latin typeface="Arial" panose="020B0604020202020204" pitchFamily="34" charset="0"/>
                <a:cs typeface="Arial" panose="020B0604020202020204" pitchFamily="34" charset="0"/>
              </a:rPr>
              <a:t>, and multiple mark questions which require </a:t>
            </a:r>
            <a:r>
              <a:rPr lang="en-US" b="1" dirty="0" smtClean="0">
                <a:latin typeface="Arial" panose="020B0604020202020204" pitchFamily="34" charset="0"/>
                <a:cs typeface="Arial" panose="020B0604020202020204" pitchFamily="34" charset="0"/>
              </a:rPr>
              <a:t>more formal paragraph-length answers</a:t>
            </a:r>
            <a:r>
              <a:rPr lang="en-US" dirty="0" smtClean="0">
                <a:latin typeface="Arial" panose="020B0604020202020204" pitchFamily="34" charset="0"/>
                <a:cs typeface="Arial" panose="020B0604020202020204" pitchFamily="34" charset="0"/>
              </a:rPr>
              <a:t>. </a:t>
            </a:r>
          </a:p>
          <a:p>
            <a:pPr marL="0" indent="0">
              <a:buNone/>
            </a:pPr>
            <a:endParaRPr lang="en-GB" dirty="0"/>
          </a:p>
        </p:txBody>
      </p:sp>
      <p:pic>
        <p:nvPicPr>
          <p:cNvPr id="4"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01902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Reading</a:t>
            </a:r>
            <a:endParaRPr lang="en-GB"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909417" y="1225460"/>
            <a:ext cx="8544366" cy="92333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Example question, based on Text 1 – </a:t>
            </a:r>
            <a:r>
              <a:rPr lang="en-GB" i="1" dirty="0">
                <a:latin typeface="Arial" panose="020B0604020202020204" pitchFamily="34" charset="0"/>
                <a:cs typeface="Arial" panose="020B0604020202020204" pitchFamily="34" charset="0"/>
              </a:rPr>
              <a:t>Space Tourism</a:t>
            </a:r>
            <a:r>
              <a:rPr lang="en-GB"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xmlns:lc="http://schemas.openxmlformats.org/drawingml/2006/lockedCanvas" id="{B7D01AFE-25FC-4D2C-AB80-E798C09977F1}"/>
              </a:ext>
            </a:extLst>
          </p:cNvPr>
          <p:cNvPicPr>
            <a:picLocks noChangeAspect="1"/>
          </p:cNvPicPr>
          <p:nvPr/>
        </p:nvPicPr>
        <p:blipFill>
          <a:blip r:embed="rId2"/>
          <a:stretch>
            <a:fillRect/>
          </a:stretch>
        </p:blipFill>
        <p:spPr>
          <a:xfrm>
            <a:off x="2362200" y="1711028"/>
            <a:ext cx="3810000" cy="2047875"/>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 xmlns:a16="http://schemas.microsoft.com/office/drawing/2014/main" xmlns:lc="http://schemas.openxmlformats.org/drawingml/2006/lockedCanvas" id="{24FA93B2-2FBC-426B-946B-F0281A560A0F}"/>
              </a:ext>
            </a:extLst>
          </p:cNvPr>
          <p:cNvPicPr>
            <a:picLocks noChangeAspect="1"/>
          </p:cNvPicPr>
          <p:nvPr/>
        </p:nvPicPr>
        <p:blipFill>
          <a:blip r:embed="rId3"/>
          <a:stretch>
            <a:fillRect/>
          </a:stretch>
        </p:blipFill>
        <p:spPr>
          <a:xfrm>
            <a:off x="1375847" y="3940003"/>
            <a:ext cx="6886575" cy="1581150"/>
          </a:xfrm>
          <a:prstGeom prst="rect">
            <a:avLst/>
          </a:prstGeom>
          <a:effectLst>
            <a:outerShdw blurRad="50800" dist="38100" dir="2700000" algn="tl" rotWithShape="0">
              <a:prstClr val="black">
                <a:alpha val="40000"/>
              </a:prstClr>
            </a:outerShdw>
          </a:effectLst>
        </p:spPr>
      </p:pic>
      <p:sp>
        <p:nvSpPr>
          <p:cNvPr id="8" name="Rectangle 7">
            <a:extLst>
              <a:ext uri="{FF2B5EF4-FFF2-40B4-BE49-F238E27FC236}">
                <a16:creationId xmlns="" xmlns:a16="http://schemas.microsoft.com/office/drawing/2014/main" xmlns:lc="http://schemas.openxmlformats.org/drawingml/2006/lockedCanvas" id="{474271CC-AAFE-4B67-8B50-09FAB725029F}"/>
              </a:ext>
            </a:extLst>
          </p:cNvPr>
          <p:cNvSpPr/>
          <p:nvPr/>
        </p:nvSpPr>
        <p:spPr>
          <a:xfrm>
            <a:off x="909417" y="5828842"/>
            <a:ext cx="8544366" cy="307777"/>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a:r>
              <a:rPr lang="en-US" sz="1400" i="1" dirty="0">
                <a:solidFill>
                  <a:prstClr val="black"/>
                </a:solidFill>
                <a:latin typeface="Arial "/>
              </a:rPr>
              <a:t>2b) retrieve and record information/identify key details from fiction and non-fiction</a:t>
            </a:r>
            <a:endParaRPr lang="en-US" sz="1400" i="1" dirty="0">
              <a:solidFill>
                <a:prstClr val="black"/>
              </a:solidFill>
              <a:latin typeface="Arial "/>
              <a:ea typeface="Arial" charset="0"/>
              <a:cs typeface="Arial" charset="0"/>
            </a:endParaRPr>
          </a:p>
        </p:txBody>
      </p:sp>
      <p:pic>
        <p:nvPicPr>
          <p:cNvPr id="9"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49346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Reading</a:t>
            </a:r>
            <a:endParaRPr lang="en-GB"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909417" y="1225460"/>
            <a:ext cx="8544366" cy="92333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Example question, based on Text 1 – </a:t>
            </a:r>
            <a:r>
              <a:rPr lang="en-GB" i="1" dirty="0">
                <a:latin typeface="Arial" panose="020B0604020202020204" pitchFamily="34" charset="0"/>
                <a:cs typeface="Arial" panose="020B0604020202020204" pitchFamily="34" charset="0"/>
              </a:rPr>
              <a:t>Space Tourism</a:t>
            </a:r>
            <a:r>
              <a:rPr lang="en-GB"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xmlns:lc="http://schemas.openxmlformats.org/drawingml/2006/lockedCanvas" id="{B7D01AFE-25FC-4D2C-AB80-E798C09977F1}"/>
              </a:ext>
            </a:extLst>
          </p:cNvPr>
          <p:cNvPicPr>
            <a:picLocks noChangeAspect="1"/>
          </p:cNvPicPr>
          <p:nvPr/>
        </p:nvPicPr>
        <p:blipFill>
          <a:blip r:embed="rId2"/>
          <a:stretch>
            <a:fillRect/>
          </a:stretch>
        </p:blipFill>
        <p:spPr>
          <a:xfrm>
            <a:off x="2362200" y="1711028"/>
            <a:ext cx="3810000" cy="2047875"/>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 xmlns:a16="http://schemas.microsoft.com/office/drawing/2014/main" xmlns:lc="http://schemas.openxmlformats.org/drawingml/2006/lockedCanvas" id="{24FA93B2-2FBC-426B-946B-F0281A560A0F}"/>
              </a:ext>
            </a:extLst>
          </p:cNvPr>
          <p:cNvPicPr>
            <a:picLocks noChangeAspect="1"/>
          </p:cNvPicPr>
          <p:nvPr/>
        </p:nvPicPr>
        <p:blipFill>
          <a:blip r:embed="rId3"/>
          <a:stretch>
            <a:fillRect/>
          </a:stretch>
        </p:blipFill>
        <p:spPr>
          <a:xfrm>
            <a:off x="1375847" y="3940003"/>
            <a:ext cx="6886575" cy="1581150"/>
          </a:xfrm>
          <a:prstGeom prst="rect">
            <a:avLst/>
          </a:prstGeom>
          <a:effectLst>
            <a:outerShdw blurRad="50800" dist="38100" dir="2700000" algn="tl" rotWithShape="0">
              <a:prstClr val="black">
                <a:alpha val="40000"/>
              </a:prstClr>
            </a:outerShdw>
          </a:effectLst>
        </p:spPr>
      </p:pic>
      <p:sp>
        <p:nvSpPr>
          <p:cNvPr id="8" name="Rectangle 7">
            <a:extLst>
              <a:ext uri="{FF2B5EF4-FFF2-40B4-BE49-F238E27FC236}">
                <a16:creationId xmlns="" xmlns:a16="http://schemas.microsoft.com/office/drawing/2014/main" xmlns:lc="http://schemas.openxmlformats.org/drawingml/2006/lockedCanvas" id="{474271CC-AAFE-4B67-8B50-09FAB725029F}"/>
              </a:ext>
            </a:extLst>
          </p:cNvPr>
          <p:cNvSpPr/>
          <p:nvPr/>
        </p:nvSpPr>
        <p:spPr>
          <a:xfrm>
            <a:off x="909417" y="5828842"/>
            <a:ext cx="8544366" cy="307777"/>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a:r>
              <a:rPr lang="en-US" sz="1400" i="1" dirty="0">
                <a:solidFill>
                  <a:prstClr val="black"/>
                </a:solidFill>
                <a:latin typeface="Arial "/>
              </a:rPr>
              <a:t>2b) retrieve and record information/identify key details from fiction and non-fiction</a:t>
            </a:r>
            <a:endParaRPr lang="en-US" sz="1400" i="1" dirty="0">
              <a:solidFill>
                <a:prstClr val="black"/>
              </a:solidFill>
              <a:latin typeface="Arial "/>
              <a:ea typeface="Arial" charset="0"/>
              <a:cs typeface="Arial" charset="0"/>
            </a:endParaRPr>
          </a:p>
        </p:txBody>
      </p:sp>
      <p:pic>
        <p:nvPicPr>
          <p:cNvPr id="9" name="Picture 8">
            <a:extLst>
              <a:ext uri="{FF2B5EF4-FFF2-40B4-BE49-F238E27FC236}">
                <a16:creationId xmlns="" xmlns:a16="http://schemas.microsoft.com/office/drawing/2014/main" xmlns:lc="http://schemas.openxmlformats.org/drawingml/2006/lockedCanvas" id="{EBA6871B-1051-423C-AD15-6E1D1C492609}"/>
              </a:ext>
            </a:extLst>
          </p:cNvPr>
          <p:cNvPicPr>
            <a:picLocks noChangeAspect="1"/>
          </p:cNvPicPr>
          <p:nvPr/>
        </p:nvPicPr>
        <p:blipFill>
          <a:blip r:embed="rId4"/>
          <a:stretch>
            <a:fillRect/>
          </a:stretch>
        </p:blipFill>
        <p:spPr>
          <a:xfrm>
            <a:off x="1680317" y="4477934"/>
            <a:ext cx="6030502" cy="252644"/>
          </a:xfrm>
          <a:prstGeom prst="rect">
            <a:avLst/>
          </a:prstGeom>
          <a:effectLst>
            <a:outerShdw blurRad="50800" dist="38100" dir="2700000" algn="tl" rotWithShape="0">
              <a:srgbClr val="C73A43">
                <a:alpha val="40000"/>
              </a:srgbClr>
            </a:outerShdw>
          </a:effectLst>
        </p:spPr>
      </p:pic>
      <p:pic>
        <p:nvPicPr>
          <p:cNvPr id="10" name="Picture 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88167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Reading</a:t>
            </a:r>
            <a:endParaRPr lang="en-GB"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744660" y="1265190"/>
            <a:ext cx="8544366" cy="147732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Example question, based on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Text 2 – </a:t>
            </a:r>
            <a:r>
              <a:rPr lang="en-GB" i="1" dirty="0">
                <a:latin typeface="Arial" panose="020B0604020202020204" pitchFamily="34" charset="0"/>
                <a:cs typeface="Arial" panose="020B0604020202020204" pitchFamily="34" charset="0"/>
              </a:rPr>
              <a:t>Giants</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 xmlns:a16="http://schemas.microsoft.com/office/drawing/2014/main" xmlns:lc="http://schemas.openxmlformats.org/drawingml/2006/lockedCanvas" id="{B9C82AE3-F0CF-45C9-AF8D-204F1A1BC924}"/>
              </a:ext>
            </a:extLst>
          </p:cNvPr>
          <p:cNvPicPr>
            <a:picLocks noGrp="1" noChangeAspect="1"/>
          </p:cNvPicPr>
          <p:nvPr>
            <p:ph idx="1"/>
          </p:nvPr>
        </p:nvPicPr>
        <p:blipFill>
          <a:blip r:embed="rId2"/>
          <a:stretch>
            <a:fillRect/>
          </a:stretch>
        </p:blipFill>
        <p:spPr>
          <a:xfrm>
            <a:off x="1015956" y="2135681"/>
            <a:ext cx="6848475" cy="371475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 xmlns:a16="http://schemas.microsoft.com/office/drawing/2014/main" xmlns:lc="http://schemas.openxmlformats.org/drawingml/2006/lockedCanvas" id="{C2A07AA5-0BC5-4D06-938F-455A6BA0FDAE}"/>
              </a:ext>
            </a:extLst>
          </p:cNvPr>
          <p:cNvPicPr>
            <a:picLocks noChangeAspect="1"/>
          </p:cNvPicPr>
          <p:nvPr/>
        </p:nvPicPr>
        <p:blipFill>
          <a:blip r:embed="rId3"/>
          <a:stretch>
            <a:fillRect/>
          </a:stretch>
        </p:blipFill>
        <p:spPr>
          <a:xfrm>
            <a:off x="6084477" y="258802"/>
            <a:ext cx="3987747" cy="2188526"/>
          </a:xfrm>
          <a:prstGeom prst="rect">
            <a:avLst/>
          </a:prstGeom>
          <a:effectLst>
            <a:outerShdw blurRad="50800" dist="38100" dir="2700000" algn="tl" rotWithShape="0">
              <a:prstClr val="black">
                <a:alpha val="40000"/>
              </a:prstClr>
            </a:outerShdw>
          </a:effectLst>
        </p:spPr>
      </p:pic>
      <p:sp>
        <p:nvSpPr>
          <p:cNvPr id="7" name="Rectangle 6">
            <a:extLst>
              <a:ext uri="{FF2B5EF4-FFF2-40B4-BE49-F238E27FC236}">
                <a16:creationId xmlns="" xmlns:a16="http://schemas.microsoft.com/office/drawing/2014/main" xmlns:lc="http://schemas.openxmlformats.org/drawingml/2006/lockedCanvas" id="{5C5BA7B3-D952-4F5D-B3F6-51B94CC66561}"/>
              </a:ext>
            </a:extLst>
          </p:cNvPr>
          <p:cNvSpPr/>
          <p:nvPr/>
        </p:nvSpPr>
        <p:spPr>
          <a:xfrm>
            <a:off x="838200" y="6141535"/>
            <a:ext cx="8544366" cy="307777"/>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a:r>
              <a:rPr lang="en-US" sz="1400" i="1" dirty="0">
                <a:solidFill>
                  <a:prstClr val="black"/>
                </a:solidFill>
                <a:latin typeface="Arial "/>
              </a:rPr>
              <a:t>2b) retrieve and record information/identify key details from fiction and non-fiction</a:t>
            </a:r>
            <a:endParaRPr lang="en-US" sz="1400" i="1" dirty="0">
              <a:solidFill>
                <a:prstClr val="black"/>
              </a:solidFill>
              <a:latin typeface="Arial "/>
              <a:ea typeface="Arial" charset="0"/>
              <a:cs typeface="Arial" charset="0"/>
            </a:endParaRPr>
          </a:p>
        </p:txBody>
      </p:sp>
      <p:pic>
        <p:nvPicPr>
          <p:cNvPr id="8"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04587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Reading</a:t>
            </a:r>
            <a:endParaRPr lang="en-GB"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719947" y="1224001"/>
            <a:ext cx="8544366" cy="147732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Example question, based on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Text 2 – </a:t>
            </a:r>
            <a:r>
              <a:rPr lang="en-GB" i="1" dirty="0">
                <a:latin typeface="Arial" panose="020B0604020202020204" pitchFamily="34" charset="0"/>
                <a:cs typeface="Arial" panose="020B0604020202020204" pitchFamily="34" charset="0"/>
              </a:rPr>
              <a:t>Giants</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xmlns:lc="http://schemas.openxmlformats.org/drawingml/2006/lockedCanvas" id="{D53CF922-3146-497A-BD4D-14E2FB51E79B}"/>
              </a:ext>
            </a:extLst>
          </p:cNvPr>
          <p:cNvPicPr>
            <a:picLocks noChangeAspect="1"/>
          </p:cNvPicPr>
          <p:nvPr/>
        </p:nvPicPr>
        <p:blipFill>
          <a:blip r:embed="rId2"/>
          <a:stretch>
            <a:fillRect/>
          </a:stretch>
        </p:blipFill>
        <p:spPr>
          <a:xfrm>
            <a:off x="564608" y="2280973"/>
            <a:ext cx="7141574" cy="3960099"/>
          </a:xfrm>
          <a:prstGeom prst="rect">
            <a:avLst/>
          </a:prstGeom>
        </p:spPr>
      </p:pic>
      <p:pic>
        <p:nvPicPr>
          <p:cNvPr id="6" name="Picture 5">
            <a:extLst>
              <a:ext uri="{FF2B5EF4-FFF2-40B4-BE49-F238E27FC236}">
                <a16:creationId xmlns="" xmlns:a16="http://schemas.microsoft.com/office/drawing/2014/main" xmlns:lc="http://schemas.openxmlformats.org/drawingml/2006/lockedCanvas" id="{C59C6767-7C21-46E1-B3F9-2BAC64D4400F}"/>
              </a:ext>
            </a:extLst>
          </p:cNvPr>
          <p:cNvPicPr>
            <a:picLocks noChangeAspect="1"/>
          </p:cNvPicPr>
          <p:nvPr/>
        </p:nvPicPr>
        <p:blipFill>
          <a:blip r:embed="rId3"/>
          <a:stretch>
            <a:fillRect/>
          </a:stretch>
        </p:blipFill>
        <p:spPr>
          <a:xfrm>
            <a:off x="5494321" y="610834"/>
            <a:ext cx="3987747" cy="2188526"/>
          </a:xfrm>
          <a:prstGeom prst="rect">
            <a:avLst/>
          </a:prstGeom>
          <a:effectLst>
            <a:outerShdw blurRad="50800" dist="38100" dir="2700000" algn="tl" rotWithShape="0">
              <a:prstClr val="black">
                <a:alpha val="40000"/>
              </a:prstClr>
            </a:outerShdw>
          </a:effectLst>
        </p:spPr>
      </p:pic>
      <p:sp>
        <p:nvSpPr>
          <p:cNvPr id="7" name="Rectangle 6">
            <a:extLst>
              <a:ext uri="{FF2B5EF4-FFF2-40B4-BE49-F238E27FC236}">
                <a16:creationId xmlns="" xmlns:a16="http://schemas.microsoft.com/office/drawing/2014/main" xmlns:lc="http://schemas.openxmlformats.org/drawingml/2006/lockedCanvas" id="{5C5BA7B3-D952-4F5D-B3F6-51B94CC66561}"/>
              </a:ext>
            </a:extLst>
          </p:cNvPr>
          <p:cNvSpPr/>
          <p:nvPr/>
        </p:nvSpPr>
        <p:spPr>
          <a:xfrm>
            <a:off x="1140076" y="6245789"/>
            <a:ext cx="8544366" cy="307777"/>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a:r>
              <a:rPr lang="en-US" sz="1400" i="1" dirty="0">
                <a:solidFill>
                  <a:prstClr val="black"/>
                </a:solidFill>
                <a:latin typeface="Arial "/>
              </a:rPr>
              <a:t>2b) retrieve and record information/identify key details from fiction and non-fiction</a:t>
            </a:r>
            <a:endParaRPr lang="en-US" sz="1400" i="1" dirty="0">
              <a:solidFill>
                <a:prstClr val="black"/>
              </a:solidFill>
              <a:latin typeface="Arial "/>
              <a:ea typeface="Arial" charset="0"/>
              <a:cs typeface="Arial" charset="0"/>
            </a:endParaRPr>
          </a:p>
        </p:txBody>
      </p:sp>
      <p:pic>
        <p:nvPicPr>
          <p:cNvPr id="8"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87015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Reading</a:t>
            </a:r>
            <a:endParaRPr lang="en-GB" sz="3200" b="1" u="sng" dirty="0"/>
          </a:p>
        </p:txBody>
      </p:sp>
      <p:pic>
        <p:nvPicPr>
          <p:cNvPr id="4" name="Content Placeholder 3">
            <a:extLst>
              <a:ext uri="{FF2B5EF4-FFF2-40B4-BE49-F238E27FC236}">
                <a16:creationId xmlns="" xmlns:a16="http://schemas.microsoft.com/office/drawing/2014/main" xmlns:lc="http://schemas.openxmlformats.org/drawingml/2006/lockedCanvas" id="{1DABF820-4CF2-4609-914A-60CE001DEB9F}"/>
              </a:ext>
            </a:extLst>
          </p:cNvPr>
          <p:cNvPicPr>
            <a:picLocks noGrp="1" noChangeAspect="1"/>
          </p:cNvPicPr>
          <p:nvPr>
            <p:ph idx="1"/>
          </p:nvPr>
        </p:nvPicPr>
        <p:blipFill>
          <a:blip r:embed="rId2"/>
          <a:stretch>
            <a:fillRect/>
          </a:stretch>
        </p:blipFill>
        <p:spPr>
          <a:xfrm>
            <a:off x="838200" y="1690688"/>
            <a:ext cx="5553075" cy="1247775"/>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 xmlns:a16="http://schemas.microsoft.com/office/drawing/2014/main" xmlns:lc="http://schemas.openxmlformats.org/drawingml/2006/lockedCanvas" id="{F9A14488-22FA-44A7-B5B3-BDA139BC6D47}"/>
              </a:ext>
            </a:extLst>
          </p:cNvPr>
          <p:cNvPicPr>
            <a:picLocks noChangeAspect="1"/>
          </p:cNvPicPr>
          <p:nvPr/>
        </p:nvPicPr>
        <p:blipFill>
          <a:blip r:embed="rId3"/>
          <a:stretch>
            <a:fillRect/>
          </a:stretch>
        </p:blipFill>
        <p:spPr>
          <a:xfrm>
            <a:off x="1374795" y="3319074"/>
            <a:ext cx="7613610" cy="1889903"/>
          </a:xfrm>
          <a:prstGeom prst="rect">
            <a:avLst/>
          </a:prstGeom>
          <a:effectLst>
            <a:outerShdw blurRad="50800" dist="38100" dir="2700000" algn="tl" rotWithShape="0">
              <a:prstClr val="black">
                <a:alpha val="40000"/>
              </a:prstClr>
            </a:outerShdw>
          </a:effectLst>
        </p:spPr>
      </p:pic>
      <p:sp>
        <p:nvSpPr>
          <p:cNvPr id="6" name="Rectangle 5">
            <a:extLst>
              <a:ext uri="{FF2B5EF4-FFF2-40B4-BE49-F238E27FC236}">
                <a16:creationId xmlns="" xmlns:a16="http://schemas.microsoft.com/office/drawing/2014/main" xmlns:lc="http://schemas.openxmlformats.org/drawingml/2006/lockedCanvas" id="{44E2E188-E981-4EDC-B6E7-1FA4AEF159F5}"/>
              </a:ext>
            </a:extLst>
          </p:cNvPr>
          <p:cNvSpPr/>
          <p:nvPr/>
        </p:nvSpPr>
        <p:spPr>
          <a:xfrm>
            <a:off x="1510779" y="5589588"/>
            <a:ext cx="8544366" cy="307777"/>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a:r>
              <a:rPr lang="en-US" sz="1400" i="1" dirty="0">
                <a:latin typeface="Arial" panose="020B0604020202020204" pitchFamily="34" charset="0"/>
                <a:cs typeface="Arial" panose="020B0604020202020204" pitchFamily="34" charset="0"/>
              </a:rPr>
              <a:t>2e) predict what might happen from details stated and implied</a:t>
            </a:r>
            <a:endParaRPr lang="en-US" sz="1400" i="1" dirty="0">
              <a:solidFill>
                <a:prstClr val="black"/>
              </a:solidFill>
              <a:latin typeface="Arial "/>
              <a:ea typeface="Arial" charset="0"/>
              <a:cs typeface="Arial" charset="0"/>
            </a:endParaRPr>
          </a:p>
        </p:txBody>
      </p:sp>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25663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Reading</a:t>
            </a:r>
            <a:endParaRPr lang="en-GB" sz="3200" b="1" u="sng" dirty="0"/>
          </a:p>
        </p:txBody>
      </p:sp>
      <p:pic>
        <p:nvPicPr>
          <p:cNvPr id="4" name="Content Placeholder 3">
            <a:extLst>
              <a:ext uri="{FF2B5EF4-FFF2-40B4-BE49-F238E27FC236}">
                <a16:creationId xmlns="" xmlns:a16="http://schemas.microsoft.com/office/drawing/2014/main" xmlns:lc="http://schemas.openxmlformats.org/drawingml/2006/lockedCanvas" id="{C4D0C7C5-337F-4EED-A173-BEC9007FC1EF}"/>
              </a:ext>
            </a:extLst>
          </p:cNvPr>
          <p:cNvPicPr>
            <a:picLocks noGrp="1" noChangeAspect="1"/>
          </p:cNvPicPr>
          <p:nvPr>
            <p:ph idx="1"/>
          </p:nvPr>
        </p:nvPicPr>
        <p:blipFill>
          <a:blip r:embed="rId2"/>
          <a:stretch>
            <a:fillRect/>
          </a:stretch>
        </p:blipFill>
        <p:spPr>
          <a:xfrm>
            <a:off x="838200" y="1941963"/>
            <a:ext cx="5648325" cy="1400175"/>
          </a:xfrm>
          <a:prstGeom prst="rect">
            <a:avLst/>
          </a:prstGeom>
          <a:effectLst>
            <a:outerShdw blurRad="50800" dist="38100" dir="2700000" algn="tl" rotWithShape="0">
              <a:srgbClr val="C73A43">
                <a:alpha val="40000"/>
              </a:srgbClr>
            </a:outerShdw>
          </a:effectLst>
        </p:spPr>
      </p:pic>
      <p:pic>
        <p:nvPicPr>
          <p:cNvPr id="5" name="Picture 4">
            <a:extLst>
              <a:ext uri="{FF2B5EF4-FFF2-40B4-BE49-F238E27FC236}">
                <a16:creationId xmlns="" xmlns:a16="http://schemas.microsoft.com/office/drawing/2014/main" xmlns:lc="http://schemas.openxmlformats.org/drawingml/2006/lockedCanvas" id="{F9A14488-22FA-44A7-B5B3-BDA139BC6D47}"/>
              </a:ext>
            </a:extLst>
          </p:cNvPr>
          <p:cNvPicPr>
            <a:picLocks noChangeAspect="1"/>
          </p:cNvPicPr>
          <p:nvPr/>
        </p:nvPicPr>
        <p:blipFill>
          <a:blip r:embed="rId3"/>
          <a:stretch>
            <a:fillRect/>
          </a:stretch>
        </p:blipFill>
        <p:spPr>
          <a:xfrm>
            <a:off x="1564266" y="3777390"/>
            <a:ext cx="7613610" cy="1889903"/>
          </a:xfrm>
          <a:prstGeom prst="rect">
            <a:avLst/>
          </a:prstGeom>
          <a:effectLst>
            <a:outerShdw blurRad="50800" dist="38100" dir="2700000" algn="tl" rotWithShape="0">
              <a:prstClr val="black">
                <a:alpha val="40000"/>
              </a:prstClr>
            </a:outerShdw>
          </a:effectLst>
        </p:spPr>
      </p:pic>
      <p:sp>
        <p:nvSpPr>
          <p:cNvPr id="6"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728185" y="1416558"/>
            <a:ext cx="8544366" cy="203132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Example question, based on Text 3 – </a:t>
            </a:r>
            <a:r>
              <a:rPr lang="en-GB" i="1" dirty="0">
                <a:latin typeface="Arial" panose="020B0604020202020204" pitchFamily="34" charset="0"/>
                <a:cs typeface="Arial" panose="020B0604020202020204" pitchFamily="34" charset="0"/>
              </a:rPr>
              <a:t>The Lost World</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 xmlns:a16="http://schemas.microsoft.com/office/drawing/2014/main" xmlns:lc="http://schemas.openxmlformats.org/drawingml/2006/lockedCanvas" id="{44E2E188-E981-4EDC-B6E7-1FA4AEF159F5}"/>
              </a:ext>
            </a:extLst>
          </p:cNvPr>
          <p:cNvSpPr/>
          <p:nvPr/>
        </p:nvSpPr>
        <p:spPr>
          <a:xfrm>
            <a:off x="1271882" y="5842911"/>
            <a:ext cx="8544366" cy="307777"/>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a:r>
              <a:rPr lang="en-US" sz="1400" i="1" dirty="0">
                <a:latin typeface="Arial" panose="020B0604020202020204" pitchFamily="34" charset="0"/>
                <a:cs typeface="Arial" panose="020B0604020202020204" pitchFamily="34" charset="0"/>
              </a:rPr>
              <a:t>2e) predict what might happen from details stated and implied</a:t>
            </a:r>
            <a:endParaRPr lang="en-US" sz="1400" i="1" dirty="0">
              <a:solidFill>
                <a:prstClr val="black"/>
              </a:solidFill>
              <a:latin typeface="Arial "/>
              <a:ea typeface="Arial" charset="0"/>
              <a:cs typeface="Arial" charset="0"/>
            </a:endParaRPr>
          </a:p>
        </p:txBody>
      </p:sp>
      <p:pic>
        <p:nvPicPr>
          <p:cNvPr id="8"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70949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u="sng" dirty="0" smtClean="0"/>
              <a:t>Reading</a:t>
            </a:r>
            <a:endParaRPr lang="en-GB" sz="36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838200" y="1418609"/>
            <a:ext cx="8586896" cy="535531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Since the current testing format for the Year 6 SATs began in 2016, there has been a tendency for the number of marks to go in favour towards three particular types of content domain / questions.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For example, in 2017:</a:t>
            </a:r>
          </a:p>
          <a:p>
            <a:pPr marL="285750" indent="-285750">
              <a:buFontTx/>
              <a:buChar char="-"/>
            </a:pPr>
            <a:r>
              <a:rPr lang="en-GB" b="1" dirty="0">
                <a:solidFill>
                  <a:srgbClr val="388CDA"/>
                </a:solidFill>
                <a:latin typeface="Arial" panose="020B0604020202020204" pitchFamily="34" charset="0"/>
                <a:cs typeface="Arial" panose="020B0604020202020204" pitchFamily="34" charset="0"/>
              </a:rPr>
              <a:t>20% of marks </a:t>
            </a:r>
            <a:r>
              <a:rPr lang="en-GB" dirty="0">
                <a:solidFill>
                  <a:srgbClr val="388CDA"/>
                </a:solidFill>
                <a:latin typeface="Arial" panose="020B0604020202020204" pitchFamily="34" charset="0"/>
                <a:cs typeface="Arial" panose="020B0604020202020204" pitchFamily="34" charset="0"/>
              </a:rPr>
              <a:t>could be gained by answering questions where children had to </a:t>
            </a:r>
            <a:r>
              <a:rPr lang="en-GB" b="1" dirty="0">
                <a:solidFill>
                  <a:srgbClr val="388CDA"/>
                </a:solidFill>
                <a:latin typeface="Arial" panose="020B0604020202020204" pitchFamily="34" charset="0"/>
                <a:cs typeface="Arial" panose="020B0604020202020204" pitchFamily="34" charset="0"/>
              </a:rPr>
              <a:t>give/explain the meaning of words in context </a:t>
            </a:r>
            <a:r>
              <a:rPr lang="en-GB" dirty="0">
                <a:solidFill>
                  <a:srgbClr val="388CDA"/>
                </a:solidFill>
                <a:latin typeface="Arial" panose="020B0604020202020204" pitchFamily="34" charset="0"/>
                <a:cs typeface="Arial" panose="020B0604020202020204" pitchFamily="34" charset="0"/>
              </a:rPr>
              <a:t>(Content Domain 2a);</a:t>
            </a:r>
          </a:p>
          <a:p>
            <a:pPr marL="285750" indent="-285750">
              <a:buFontTx/>
              <a:buChar char="-"/>
            </a:pPr>
            <a:r>
              <a:rPr lang="en-GB" b="1" dirty="0">
                <a:solidFill>
                  <a:srgbClr val="388CDA"/>
                </a:solidFill>
                <a:latin typeface="Arial" panose="020B0604020202020204" pitchFamily="34" charset="0"/>
                <a:cs typeface="Arial" panose="020B0604020202020204" pitchFamily="34" charset="0"/>
              </a:rPr>
              <a:t>Over a quarter of marks </a:t>
            </a:r>
            <a:r>
              <a:rPr lang="en-GB" dirty="0">
                <a:solidFill>
                  <a:srgbClr val="388CDA"/>
                </a:solidFill>
                <a:latin typeface="Arial" panose="020B0604020202020204" pitchFamily="34" charset="0"/>
                <a:cs typeface="Arial" panose="020B0604020202020204" pitchFamily="34" charset="0"/>
              </a:rPr>
              <a:t>could be gained by answering questions where children had to </a:t>
            </a:r>
            <a:r>
              <a:rPr lang="en-GB" b="1" dirty="0">
                <a:solidFill>
                  <a:srgbClr val="388CDA"/>
                </a:solidFill>
                <a:latin typeface="Arial" panose="020B0604020202020204" pitchFamily="34" charset="0"/>
                <a:cs typeface="Arial" panose="020B0604020202020204" pitchFamily="34" charset="0"/>
              </a:rPr>
              <a:t>retrieve/record information or details from the texts </a:t>
            </a:r>
            <a:r>
              <a:rPr lang="en-GB" dirty="0">
                <a:solidFill>
                  <a:srgbClr val="388CDA"/>
                </a:solidFill>
                <a:latin typeface="Arial" panose="020B0604020202020204" pitchFamily="34" charset="0"/>
                <a:cs typeface="Arial" panose="020B0604020202020204" pitchFamily="34" charset="0"/>
              </a:rPr>
              <a:t>(2b);</a:t>
            </a:r>
          </a:p>
          <a:p>
            <a:pPr marL="285750" indent="-285750">
              <a:buFontTx/>
              <a:buChar char="-"/>
            </a:pPr>
            <a:r>
              <a:rPr lang="en-GB" b="1" dirty="0">
                <a:solidFill>
                  <a:srgbClr val="388CDA"/>
                </a:solidFill>
                <a:latin typeface="Arial" panose="020B0604020202020204" pitchFamily="34" charset="0"/>
                <a:cs typeface="Arial" panose="020B0604020202020204" pitchFamily="34" charset="0"/>
              </a:rPr>
              <a:t>Almost half of the marks </a:t>
            </a:r>
            <a:r>
              <a:rPr lang="en-GB" dirty="0">
                <a:solidFill>
                  <a:srgbClr val="388CDA"/>
                </a:solidFill>
                <a:latin typeface="Arial" panose="020B0604020202020204" pitchFamily="34" charset="0"/>
                <a:cs typeface="Arial" panose="020B0604020202020204" pitchFamily="34" charset="0"/>
              </a:rPr>
              <a:t>were allotted to questions requiring children to </a:t>
            </a:r>
            <a:r>
              <a:rPr lang="en-GB" b="1" dirty="0">
                <a:solidFill>
                  <a:srgbClr val="388CDA"/>
                </a:solidFill>
                <a:latin typeface="Arial" panose="020B0604020202020204" pitchFamily="34" charset="0"/>
                <a:cs typeface="Arial" panose="020B0604020202020204" pitchFamily="34" charset="0"/>
              </a:rPr>
              <a:t>make inferences from a text, justifying inferences with text evidence </a:t>
            </a:r>
            <a:r>
              <a:rPr lang="en-GB" dirty="0">
                <a:solidFill>
                  <a:srgbClr val="388CDA"/>
                </a:solidFill>
                <a:latin typeface="Arial" panose="020B0604020202020204" pitchFamily="34" charset="0"/>
                <a:cs typeface="Arial" panose="020B0604020202020204" pitchFamily="34" charset="0"/>
              </a:rPr>
              <a:t>(2d).</a:t>
            </a:r>
          </a:p>
          <a:p>
            <a:pPr marL="285750" indent="-285750">
              <a:buFontTx/>
              <a:buChar char="-"/>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So, </a:t>
            </a:r>
            <a:r>
              <a:rPr lang="en-GB" b="1" dirty="0">
                <a:latin typeface="Arial" panose="020B0604020202020204" pitchFamily="34" charset="0"/>
                <a:cs typeface="Arial" panose="020B0604020202020204" pitchFamily="34" charset="0"/>
              </a:rPr>
              <a:t>when reading with your child at home</a:t>
            </a:r>
            <a:r>
              <a:rPr lang="en-GB" dirty="0">
                <a:latin typeface="Arial" panose="020B0604020202020204" pitchFamily="34" charset="0"/>
                <a:cs typeface="Arial" panose="020B0604020202020204" pitchFamily="34" charset="0"/>
              </a:rPr>
              <a:t>, try asking questions like:</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Find a word in this paragraph that is closest in meaning to ‘provide word –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e.g. annoyed’ (2a);</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In what year did ‘provide fact – e.g. the French authorities make it illegal for people to swim from France to England’? (2b);</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In the last paragraph, X does not want to Y.</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Give two reasons why X does not want Y. (2d)</a:t>
            </a:r>
            <a:endParaRPr lang="en-GB" dirty="0">
              <a:latin typeface="Arial" panose="020B0604020202020204" pitchFamily="34" charset="0"/>
              <a:cs typeface="Arial" panose="020B0604020202020204" pitchFamily="34" charset="0"/>
            </a:endParaRPr>
          </a:p>
        </p:txBody>
      </p:sp>
      <p:pic>
        <p:nvPicPr>
          <p:cNvPr id="5"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43902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xmlns:lc="http://schemas.openxmlformats.org/drawingml/2006/lockedCanvas" id="{B8B1BA6A-885B-443C-9304-6EE8DEBA7451}"/>
              </a:ext>
            </a:extLst>
          </p:cNvPr>
          <p:cNvPicPr>
            <a:picLocks noChangeAspect="1"/>
          </p:cNvPicPr>
          <p:nvPr/>
        </p:nvPicPr>
        <p:blipFill>
          <a:blip r:embed="rId2"/>
          <a:stretch>
            <a:fillRect/>
          </a:stretch>
        </p:blipFill>
        <p:spPr>
          <a:xfrm>
            <a:off x="678182" y="4005433"/>
            <a:ext cx="5093674" cy="2356453"/>
          </a:xfrm>
          <a:prstGeom prst="rect">
            <a:avLst/>
          </a:prstGeom>
          <a:effectLst>
            <a:outerShdw blurRad="50800" dist="38100" dir="2700000" algn="tl" rotWithShape="0">
              <a:prstClr val="black">
                <a:alpha val="40000"/>
              </a:prstClr>
            </a:outerShdw>
          </a:effectLst>
        </p:spPr>
      </p:pic>
      <p:pic>
        <p:nvPicPr>
          <p:cNvPr id="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00931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xmlns:lc="http://schemas.openxmlformats.org/drawingml/2006/lockedCanvas" id="{1DC1B158-FED1-4E03-9431-1E5B967258B3}"/>
              </a:ext>
            </a:extLst>
          </p:cNvPr>
          <p:cNvPicPr>
            <a:picLocks noChangeAspect="1"/>
          </p:cNvPicPr>
          <p:nvPr/>
        </p:nvPicPr>
        <p:blipFill>
          <a:blip r:embed="rId2"/>
          <a:stretch>
            <a:fillRect/>
          </a:stretch>
        </p:blipFill>
        <p:spPr>
          <a:xfrm>
            <a:off x="534113" y="3940903"/>
            <a:ext cx="5093675" cy="2386659"/>
          </a:xfrm>
          <a:prstGeom prst="rect">
            <a:avLst/>
          </a:prstGeom>
        </p:spPr>
      </p:pic>
      <p:sp>
        <p:nvSpPr>
          <p:cNvPr id="8" name="TextBox 1">
            <a:extLst>
              <a:ext uri="{FF2B5EF4-FFF2-40B4-BE49-F238E27FC236}">
                <a16:creationId xmlns="" xmlns:a16="http://schemas.microsoft.com/office/drawing/2014/main" xmlns:lc="http://schemas.openxmlformats.org/drawingml/2006/lockedCanvas" id="{AF6C1E5E-CA45-4492-92F8-1B9755D5E5E6}"/>
              </a:ext>
            </a:extLst>
          </p:cNvPr>
          <p:cNvSpPr txBox="1"/>
          <p:nvPr/>
        </p:nvSpPr>
        <p:spPr>
          <a:xfrm>
            <a:off x="6206550" y="3587742"/>
            <a:ext cx="1031051" cy="286232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solidFill>
                  <a:srgbClr val="DA2E41"/>
                </a:solidFill>
                <a:latin typeface="Arial "/>
              </a:rPr>
              <a:t>1 – 13</a:t>
            </a:r>
          </a:p>
          <a:p>
            <a:r>
              <a:rPr lang="en-GB" dirty="0">
                <a:solidFill>
                  <a:srgbClr val="DA2E41"/>
                </a:solidFill>
                <a:latin typeface="Arial "/>
              </a:rPr>
              <a:t>2 – 26</a:t>
            </a:r>
          </a:p>
          <a:p>
            <a:r>
              <a:rPr lang="en-GB" dirty="0">
                <a:solidFill>
                  <a:srgbClr val="DA2E41"/>
                </a:solidFill>
                <a:latin typeface="Arial "/>
              </a:rPr>
              <a:t>3 – 39</a:t>
            </a:r>
          </a:p>
          <a:p>
            <a:r>
              <a:rPr lang="en-GB" dirty="0">
                <a:solidFill>
                  <a:srgbClr val="DA2E41"/>
                </a:solidFill>
                <a:latin typeface="Arial "/>
              </a:rPr>
              <a:t>4 – 52</a:t>
            </a:r>
          </a:p>
          <a:p>
            <a:r>
              <a:rPr lang="en-GB" dirty="0">
                <a:solidFill>
                  <a:srgbClr val="DA2E41"/>
                </a:solidFill>
                <a:latin typeface="Arial "/>
              </a:rPr>
              <a:t>5 – 65</a:t>
            </a:r>
          </a:p>
          <a:p>
            <a:r>
              <a:rPr lang="en-GB" dirty="0">
                <a:solidFill>
                  <a:srgbClr val="DA2E41"/>
                </a:solidFill>
                <a:latin typeface="Arial "/>
              </a:rPr>
              <a:t>6 – 78</a:t>
            </a:r>
          </a:p>
          <a:p>
            <a:r>
              <a:rPr lang="en-GB" dirty="0">
                <a:solidFill>
                  <a:srgbClr val="DA2E41"/>
                </a:solidFill>
                <a:latin typeface="Arial "/>
              </a:rPr>
              <a:t>7 – 91</a:t>
            </a:r>
          </a:p>
          <a:p>
            <a:r>
              <a:rPr lang="en-GB" dirty="0">
                <a:solidFill>
                  <a:srgbClr val="DA2E41"/>
                </a:solidFill>
                <a:latin typeface="Arial "/>
              </a:rPr>
              <a:t>8 – 104</a:t>
            </a:r>
          </a:p>
          <a:p>
            <a:r>
              <a:rPr lang="en-GB" dirty="0">
                <a:solidFill>
                  <a:srgbClr val="DA2E41"/>
                </a:solidFill>
                <a:latin typeface="Arial "/>
              </a:rPr>
              <a:t>9 -  117</a:t>
            </a:r>
          </a:p>
          <a:p>
            <a:r>
              <a:rPr lang="en-GB" dirty="0">
                <a:solidFill>
                  <a:srgbClr val="DA2E41"/>
                </a:solidFill>
                <a:latin typeface="Arial "/>
              </a:rPr>
              <a:t>10 - 130</a:t>
            </a:r>
          </a:p>
        </p:txBody>
      </p:sp>
      <p:pic>
        <p:nvPicPr>
          <p:cNvPr id="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02240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xmlns:lc="http://schemas.openxmlformats.org/drawingml/2006/lockedCanvas" id="{9D3B2480-A6DF-4747-9246-1E03BA38A88B}"/>
              </a:ext>
            </a:extLst>
          </p:cNvPr>
          <p:cNvPicPr>
            <a:picLocks noChangeAspect="1"/>
          </p:cNvPicPr>
          <p:nvPr/>
        </p:nvPicPr>
        <p:blipFill>
          <a:blip r:embed="rId2"/>
          <a:stretch>
            <a:fillRect/>
          </a:stretch>
        </p:blipFill>
        <p:spPr>
          <a:xfrm>
            <a:off x="678182" y="4013671"/>
            <a:ext cx="5102045" cy="2356453"/>
          </a:xfrm>
          <a:prstGeom prst="rect">
            <a:avLst/>
          </a:prstGeom>
          <a:effectLst>
            <a:outerShdw blurRad="50800" dist="38100" dir="2700000" algn="tl" rotWithShape="0">
              <a:prstClr val="black">
                <a:alpha val="40000"/>
              </a:prstClr>
            </a:outerShdw>
          </a:effectLst>
        </p:spPr>
      </p:pic>
      <p:pic>
        <p:nvPicPr>
          <p:cNvPr id="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64440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xmlns:lc="http://schemas.openxmlformats.org/drawingml/2006/lockedCanvas" id="{4B6BDCBE-4081-4EB7-BC0F-B74D6AA8E00F}"/>
              </a:ext>
            </a:extLst>
          </p:cNvPr>
          <p:cNvPicPr>
            <a:picLocks noChangeAspect="1"/>
          </p:cNvPicPr>
          <p:nvPr/>
        </p:nvPicPr>
        <p:blipFill>
          <a:blip r:embed="rId2"/>
          <a:stretch>
            <a:fillRect/>
          </a:stretch>
        </p:blipFill>
        <p:spPr>
          <a:xfrm>
            <a:off x="601354" y="3939187"/>
            <a:ext cx="5371085" cy="2554849"/>
          </a:xfrm>
          <a:prstGeom prst="rect">
            <a:avLst/>
          </a:prstGeom>
        </p:spPr>
      </p:pic>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17298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xmlns:lc="http://schemas.openxmlformats.org/drawingml/2006/lockedCanvas" id="{4FD87627-AE86-4DF2-8F52-CC87C4703A35}"/>
              </a:ext>
            </a:extLst>
          </p:cNvPr>
          <p:cNvPicPr>
            <a:picLocks noChangeAspect="1"/>
          </p:cNvPicPr>
          <p:nvPr/>
        </p:nvPicPr>
        <p:blipFill>
          <a:blip r:embed="rId2"/>
          <a:stretch>
            <a:fillRect/>
          </a:stretch>
        </p:blipFill>
        <p:spPr>
          <a:xfrm>
            <a:off x="501163" y="3993265"/>
            <a:ext cx="5093674" cy="2166605"/>
          </a:xfrm>
          <a:prstGeom prst="rect">
            <a:avLst/>
          </a:prstGeom>
          <a:effectLst>
            <a:outerShdw blurRad="50800" dist="38100" dir="2700000" algn="tl" rotWithShape="0">
              <a:prstClr val="black">
                <a:alpha val="40000"/>
              </a:prstClr>
            </a:outerShdw>
          </a:effectLst>
        </p:spPr>
      </p:pic>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42567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 xmlns:a16="http://schemas.microsoft.com/office/drawing/2014/main" xmlns:lc="http://schemas.openxmlformats.org/drawingml/2006/lockedCanvas" id="{4FD87627-AE86-4DF2-8F52-CC87C4703A35}"/>
              </a:ext>
            </a:extLst>
          </p:cNvPr>
          <p:cNvPicPr>
            <a:picLocks noChangeAspect="1"/>
          </p:cNvPicPr>
          <p:nvPr/>
        </p:nvPicPr>
        <p:blipFill>
          <a:blip r:embed="rId2"/>
          <a:stretch>
            <a:fillRect/>
          </a:stretch>
        </p:blipFill>
        <p:spPr>
          <a:xfrm>
            <a:off x="773012" y="3985028"/>
            <a:ext cx="5093674" cy="2166605"/>
          </a:xfrm>
          <a:prstGeom prst="rect">
            <a:avLst/>
          </a:prstGeom>
          <a:effectLst>
            <a:outerShdw blurRad="50800" dist="38100" dir="2700000" algn="tl" rotWithShape="0">
              <a:prstClr val="black">
                <a:alpha val="40000"/>
              </a:prstClr>
            </a:outerShdw>
          </a:effectLst>
        </p:spPr>
      </p:pic>
      <p:sp>
        <p:nvSpPr>
          <p:cNvPr id="9" name="Rectangle 8">
            <a:extLst>
              <a:ext uri="{FF2B5EF4-FFF2-40B4-BE49-F238E27FC236}">
                <a16:creationId xmlns="" xmlns:a16="http://schemas.microsoft.com/office/drawing/2014/main" xmlns:lc="http://schemas.openxmlformats.org/drawingml/2006/lockedCanvas" id="{746C99E2-5F55-4C82-845C-F5CC9D6F3AEC}"/>
              </a:ext>
            </a:extLst>
          </p:cNvPr>
          <p:cNvSpPr/>
          <p:nvPr/>
        </p:nvSpPr>
        <p:spPr>
          <a:xfrm>
            <a:off x="4209883" y="5550929"/>
            <a:ext cx="761747"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a:solidFill>
                  <a:srgbClr val="DA2E41"/>
                </a:solidFill>
                <a:latin typeface="Arial "/>
              </a:rPr>
              <a:t>1,079</a:t>
            </a:r>
            <a:endParaRPr lang="en-GB" b="1" dirty="0"/>
          </a:p>
        </p:txBody>
      </p:sp>
      <p:pic>
        <p:nvPicPr>
          <p:cNvPr id="10"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77626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xmlns:lc="http://schemas.openxmlformats.org/drawingml/2006/lockedCanvas" id="{BECC84DE-A825-4861-AD1F-7E7E50AF230A}"/>
              </a:ext>
            </a:extLst>
          </p:cNvPr>
          <p:cNvPicPr>
            <a:picLocks noChangeAspect="1"/>
          </p:cNvPicPr>
          <p:nvPr/>
        </p:nvPicPr>
        <p:blipFill>
          <a:blip r:embed="rId2"/>
          <a:stretch>
            <a:fillRect/>
          </a:stretch>
        </p:blipFill>
        <p:spPr>
          <a:xfrm>
            <a:off x="678182" y="3993265"/>
            <a:ext cx="5123043" cy="2166605"/>
          </a:xfrm>
          <a:prstGeom prst="rect">
            <a:avLst/>
          </a:prstGeom>
          <a:effectLst>
            <a:outerShdw blurRad="50800" dist="38100" dir="2700000" algn="tl" rotWithShape="0">
              <a:prstClr val="black">
                <a:alpha val="40000"/>
              </a:prstClr>
            </a:outerShdw>
          </a:effectLst>
        </p:spPr>
      </p:pic>
      <p:pic>
        <p:nvPicPr>
          <p:cNvPr id="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28862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xmlns:lc="http://schemas.openxmlformats.org/drawingml/2006/lockedCanvas" id="{BECC84DE-A825-4861-AD1F-7E7E50AF230A}"/>
              </a:ext>
            </a:extLst>
          </p:cNvPr>
          <p:cNvPicPr>
            <a:picLocks noChangeAspect="1"/>
          </p:cNvPicPr>
          <p:nvPr/>
        </p:nvPicPr>
        <p:blipFill>
          <a:blip r:embed="rId2"/>
          <a:stretch>
            <a:fillRect/>
          </a:stretch>
        </p:blipFill>
        <p:spPr>
          <a:xfrm>
            <a:off x="678182" y="3993265"/>
            <a:ext cx="5123043" cy="2166605"/>
          </a:xfrm>
          <a:prstGeom prst="rect">
            <a:avLst/>
          </a:prstGeom>
          <a:effectLst>
            <a:outerShdw blurRad="50800" dist="38100" dir="2700000" algn="tl" rotWithShape="0">
              <a:prstClr val="black">
                <a:alpha val="40000"/>
              </a:prstClr>
            </a:outerShdw>
          </a:effectLst>
        </p:spPr>
      </p:pic>
      <p:sp>
        <p:nvSpPr>
          <p:cNvPr id="7" name="Rectangle 6">
            <a:extLst>
              <a:ext uri="{FF2B5EF4-FFF2-40B4-BE49-F238E27FC236}">
                <a16:creationId xmlns="" xmlns:a16="http://schemas.microsoft.com/office/drawing/2014/main" xmlns:lc="http://schemas.openxmlformats.org/drawingml/2006/lockedCanvas" id="{32B32409-0B2B-4EDC-9212-F3BC1AAFF65D}"/>
              </a:ext>
            </a:extLst>
          </p:cNvPr>
          <p:cNvSpPr/>
          <p:nvPr/>
        </p:nvSpPr>
        <p:spPr>
          <a:xfrm>
            <a:off x="4188452" y="5583880"/>
            <a:ext cx="569387"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a:solidFill>
                  <a:srgbClr val="DA2E41"/>
                </a:solidFill>
                <a:latin typeface="Arial "/>
              </a:rPr>
              <a:t>463</a:t>
            </a:r>
            <a:endParaRPr lang="en-GB" b="1" dirty="0"/>
          </a:p>
        </p:txBody>
      </p:sp>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90713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 xmlns:a16="http://schemas.microsoft.com/office/drawing/2014/main" xmlns:lc="http://schemas.openxmlformats.org/drawingml/2006/lockedCanvas" id="{71E717EC-C681-4E37-BABA-9D9BFBD10A90}"/>
              </a:ext>
            </a:extLst>
          </p:cNvPr>
          <p:cNvPicPr>
            <a:picLocks noChangeAspect="1"/>
          </p:cNvPicPr>
          <p:nvPr/>
        </p:nvPicPr>
        <p:blipFill>
          <a:blip r:embed="rId2"/>
          <a:stretch>
            <a:fillRect/>
          </a:stretch>
        </p:blipFill>
        <p:spPr>
          <a:xfrm>
            <a:off x="678182" y="3988084"/>
            <a:ext cx="5123043" cy="2160493"/>
          </a:xfrm>
          <a:prstGeom prst="rect">
            <a:avLst/>
          </a:prstGeom>
          <a:effectLst>
            <a:outerShdw blurRad="50800" dist="38100" dir="2700000" algn="tl" rotWithShape="0">
              <a:prstClr val="black">
                <a:alpha val="40000"/>
              </a:prstClr>
            </a:outerShdw>
          </a:effectLst>
        </p:spPr>
      </p:pic>
      <p:pic>
        <p:nvPicPr>
          <p:cNvPr id="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05973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xmlns:lc="http://schemas.openxmlformats.org/drawingml/2006/lockedCanvas" id="{9FD32866-7C24-4A10-A98B-CB7D090B4564}"/>
              </a:ext>
            </a:extLst>
          </p:cNvPr>
          <p:cNvPicPr>
            <a:picLocks noChangeAspect="1"/>
          </p:cNvPicPr>
          <p:nvPr/>
        </p:nvPicPr>
        <p:blipFill>
          <a:blip r:embed="rId2"/>
          <a:stretch>
            <a:fillRect/>
          </a:stretch>
        </p:blipFill>
        <p:spPr>
          <a:xfrm>
            <a:off x="678182" y="3993483"/>
            <a:ext cx="5123043" cy="2199120"/>
          </a:xfrm>
          <a:prstGeom prst="rect">
            <a:avLst/>
          </a:prstGeom>
        </p:spPr>
      </p:pic>
      <p:pic>
        <p:nvPicPr>
          <p:cNvPr id="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44712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xmlns:lc="http://schemas.openxmlformats.org/drawingml/2006/lockedCanvas" id="{8C631D1A-80D8-4AA9-845A-971FC37A98B7}"/>
              </a:ext>
            </a:extLst>
          </p:cNvPr>
          <p:cNvPicPr>
            <a:picLocks noChangeAspect="1"/>
          </p:cNvPicPr>
          <p:nvPr/>
        </p:nvPicPr>
        <p:blipFill>
          <a:blip r:embed="rId2"/>
          <a:stretch>
            <a:fillRect/>
          </a:stretch>
        </p:blipFill>
        <p:spPr>
          <a:xfrm>
            <a:off x="678182" y="3984471"/>
            <a:ext cx="5123043" cy="2167719"/>
          </a:xfrm>
          <a:prstGeom prst="rect">
            <a:avLst/>
          </a:prstGeom>
          <a:effectLst>
            <a:outerShdw blurRad="50800" dist="38100" dir="2700000" algn="tl" rotWithShape="0">
              <a:prstClr val="black">
                <a:alpha val="40000"/>
              </a:prstClr>
            </a:outerShdw>
          </a:effectLst>
        </p:spPr>
      </p:pic>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32138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xmlns:lc="http://schemas.openxmlformats.org/drawingml/2006/lockedCanvas" id="{9B9759A9-2978-4730-8F07-05008FE28D64}"/>
              </a:ext>
            </a:extLst>
          </p:cNvPr>
          <p:cNvPicPr>
            <a:picLocks noChangeAspect="1"/>
          </p:cNvPicPr>
          <p:nvPr/>
        </p:nvPicPr>
        <p:blipFill>
          <a:blip r:embed="rId2"/>
          <a:stretch>
            <a:fillRect/>
          </a:stretch>
        </p:blipFill>
        <p:spPr>
          <a:xfrm>
            <a:off x="678182" y="3929923"/>
            <a:ext cx="5123043" cy="2210911"/>
          </a:xfrm>
          <a:prstGeom prst="rect">
            <a:avLst/>
          </a:prstGeom>
        </p:spPr>
      </p:pic>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16914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xmlns:lc="http://schemas.openxmlformats.org/drawingml/2006/lockedCanvas" id="{A0A6A462-9122-46F4-AE14-1EEDF42D078C}"/>
              </a:ext>
            </a:extLst>
          </p:cNvPr>
          <p:cNvPicPr>
            <a:picLocks noChangeAspect="1"/>
          </p:cNvPicPr>
          <p:nvPr/>
        </p:nvPicPr>
        <p:blipFill>
          <a:blip r:embed="rId2"/>
          <a:stretch>
            <a:fillRect/>
          </a:stretch>
        </p:blipFill>
        <p:spPr>
          <a:xfrm>
            <a:off x="678182" y="4035985"/>
            <a:ext cx="5123043" cy="2163545"/>
          </a:xfrm>
          <a:prstGeom prst="rect">
            <a:avLst/>
          </a:prstGeom>
          <a:effectLst>
            <a:outerShdw blurRad="50800" dist="38100" dir="2700000" algn="tl" rotWithShape="0">
              <a:prstClr val="black">
                <a:alpha val="40000"/>
              </a:prstClr>
            </a:outerShdw>
          </a:effectLst>
        </p:spPr>
      </p:pic>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37310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xmlns:lc="http://schemas.openxmlformats.org/drawingml/2006/lockedCanvas" id="{A0A6A462-9122-46F4-AE14-1EEDF42D078C}"/>
              </a:ext>
            </a:extLst>
          </p:cNvPr>
          <p:cNvPicPr>
            <a:picLocks noChangeAspect="1"/>
          </p:cNvPicPr>
          <p:nvPr/>
        </p:nvPicPr>
        <p:blipFill>
          <a:blip r:embed="rId2"/>
          <a:stretch>
            <a:fillRect/>
          </a:stretch>
        </p:blipFill>
        <p:spPr>
          <a:xfrm>
            <a:off x="678182" y="4035985"/>
            <a:ext cx="5123043" cy="2163545"/>
          </a:xfrm>
          <a:prstGeom prst="rect">
            <a:avLst/>
          </a:prstGeom>
          <a:effectLst>
            <a:outerShdw blurRad="50800" dist="38100" dir="2700000" algn="tl" rotWithShape="0">
              <a:prstClr val="black">
                <a:alpha val="40000"/>
              </a:prstClr>
            </a:outerShdw>
          </a:effectLst>
        </p:spPr>
      </p:pic>
      <p:sp>
        <p:nvSpPr>
          <p:cNvPr id="6" name="Rectangle 5">
            <a:extLst>
              <a:ext uri="{FF2B5EF4-FFF2-40B4-BE49-F238E27FC236}">
                <a16:creationId xmlns="" xmlns:a16="http://schemas.microsoft.com/office/drawing/2014/main" xmlns:lc="http://schemas.openxmlformats.org/drawingml/2006/lockedCanvas" id="{8C1D4597-0276-4DB0-A319-D3EE432C3953}"/>
              </a:ext>
            </a:extLst>
          </p:cNvPr>
          <p:cNvSpPr/>
          <p:nvPr/>
        </p:nvSpPr>
        <p:spPr>
          <a:xfrm>
            <a:off x="4230533" y="5616831"/>
            <a:ext cx="633507"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a:solidFill>
                  <a:srgbClr val="DA2E41"/>
                </a:solidFill>
                <a:latin typeface="Arial" panose="020B0604020202020204" pitchFamily="34" charset="0"/>
                <a:cs typeface="Arial" panose="020B0604020202020204" pitchFamily="34" charset="0"/>
              </a:rPr>
              <a:t>6.52</a:t>
            </a:r>
            <a:endParaRPr lang="en-GB" dirty="0"/>
          </a:p>
        </p:txBody>
      </p:sp>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368483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 xmlns:a16="http://schemas.microsoft.com/office/drawing/2014/main" xmlns:lc="http://schemas.openxmlformats.org/drawingml/2006/lockedCanvas" id="{8C1D4597-0276-4DB0-A319-D3EE432C3953}"/>
              </a:ext>
            </a:extLst>
          </p:cNvPr>
          <p:cNvSpPr/>
          <p:nvPr/>
        </p:nvSpPr>
        <p:spPr>
          <a:xfrm>
            <a:off x="4230533" y="5616831"/>
            <a:ext cx="633507"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a:solidFill>
                  <a:srgbClr val="DA2E41"/>
                </a:solidFill>
                <a:latin typeface="Arial" panose="020B0604020202020204" pitchFamily="34" charset="0"/>
                <a:cs typeface="Arial" panose="020B0604020202020204" pitchFamily="34" charset="0"/>
              </a:rPr>
              <a:t>6.52</a:t>
            </a:r>
            <a:endParaRPr lang="en-GB" dirty="0"/>
          </a:p>
        </p:txBody>
      </p:sp>
      <p:pic>
        <p:nvPicPr>
          <p:cNvPr id="8" name="Picture 7">
            <a:extLst>
              <a:ext uri="{FF2B5EF4-FFF2-40B4-BE49-F238E27FC236}">
                <a16:creationId xmlns="" xmlns:a16="http://schemas.microsoft.com/office/drawing/2014/main" xmlns:lc="http://schemas.openxmlformats.org/drawingml/2006/lockedCanvas" id="{8B6D8A12-D0B6-44D7-A3C1-3B546AA4E6CE}"/>
              </a:ext>
            </a:extLst>
          </p:cNvPr>
          <p:cNvPicPr>
            <a:picLocks noChangeAspect="1"/>
          </p:cNvPicPr>
          <p:nvPr/>
        </p:nvPicPr>
        <p:blipFill>
          <a:blip r:embed="rId2"/>
          <a:stretch>
            <a:fillRect/>
          </a:stretch>
        </p:blipFill>
        <p:spPr>
          <a:xfrm>
            <a:off x="678182" y="4101887"/>
            <a:ext cx="5096191" cy="2163545"/>
          </a:xfrm>
          <a:prstGeom prst="rect">
            <a:avLst/>
          </a:prstGeom>
          <a:effectLst>
            <a:outerShdw blurRad="50800" dist="38100" dir="2700000" algn="tl" rotWithShape="0">
              <a:prstClr val="black">
                <a:alpha val="40000"/>
              </a:prstClr>
            </a:outerShdw>
          </a:effectLst>
        </p:spPr>
      </p:pic>
      <p:pic>
        <p:nvPicPr>
          <p:cNvPr id="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49408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xmlns:lc="http://schemas.openxmlformats.org/drawingml/2006/lockedCanvas" id="{8C05C8AC-D2C7-4ABB-8FA8-7049613918CB}"/>
              </a:ext>
            </a:extLst>
          </p:cNvPr>
          <p:cNvSpPr txBox="1"/>
          <p:nvPr/>
        </p:nvSpPr>
        <p:spPr>
          <a:xfrm>
            <a:off x="678182" y="418756"/>
            <a:ext cx="3108543" cy="369332"/>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78182" y="1052031"/>
            <a:ext cx="8586896" cy="313932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xmlns:lc="http://schemas.openxmlformats.org/drawingml/2006/lockedCanvas" id="{62646348-A937-407D-994E-AB1E2D41EF82}"/>
              </a:ext>
            </a:extLst>
          </p:cNvPr>
          <p:cNvPicPr>
            <a:picLocks noChangeAspect="1"/>
          </p:cNvPicPr>
          <p:nvPr/>
        </p:nvPicPr>
        <p:blipFill>
          <a:blip r:embed="rId2"/>
          <a:stretch>
            <a:fillRect/>
          </a:stretch>
        </p:blipFill>
        <p:spPr>
          <a:xfrm>
            <a:off x="678182" y="4037360"/>
            <a:ext cx="5248676" cy="2276125"/>
          </a:xfrm>
          <a:prstGeom prst="rect">
            <a:avLst/>
          </a:prstGeom>
        </p:spPr>
      </p:pic>
      <p:pic>
        <p:nvPicPr>
          <p:cNvPr id="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91228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Papers 2 &amp; 3 (Reasoning)</a:t>
            </a:r>
            <a:endParaRPr lang="en-GB" dirty="0"/>
          </a:p>
        </p:txBody>
      </p:sp>
      <p:sp>
        <p:nvSpPr>
          <p:cNvPr id="3" name="Content Placeholder 2"/>
          <p:cNvSpPr>
            <a:spLocks noGrp="1"/>
          </p:cNvSpPr>
          <p:nvPr>
            <p:ph idx="1"/>
          </p:nvPr>
        </p:nvSpPr>
        <p:spPr/>
        <p:txBody>
          <a:bodyPr>
            <a:normAutofit fontScale="55000" lnSpcReduction="20000"/>
          </a:bodyPr>
          <a:lstStyle/>
          <a:p>
            <a:r>
              <a:rPr lang="en-US" dirty="0" err="1" smtClean="0">
                <a:latin typeface="Arial" panose="020B0604020202020204" pitchFamily="34" charset="0"/>
                <a:cs typeface="Arial" panose="020B0604020202020204" pitchFamily="34" charset="0"/>
              </a:rPr>
              <a:t>Maths</a:t>
            </a:r>
            <a:r>
              <a:rPr lang="en-US" dirty="0" smtClean="0">
                <a:latin typeface="Arial" panose="020B0604020202020204" pitchFamily="34" charset="0"/>
                <a:cs typeface="Arial" panose="020B0604020202020204" pitchFamily="34" charset="0"/>
              </a:rPr>
              <a:t> Paper 2 (Reasoning) will take place on </a:t>
            </a:r>
            <a:r>
              <a:rPr lang="en-US" b="1" dirty="0" smtClean="0">
                <a:latin typeface="Arial" panose="020B0604020202020204" pitchFamily="34" charset="0"/>
                <a:cs typeface="Arial" panose="020B0604020202020204" pitchFamily="34" charset="0"/>
              </a:rPr>
              <a:t>Wednesday 13th May 2020</a:t>
            </a:r>
            <a:r>
              <a:rPr lang="en-US" dirty="0" smtClean="0">
                <a:latin typeface="Arial" panose="020B0604020202020204" pitchFamily="34" charset="0"/>
                <a:cs typeface="Arial" panose="020B0604020202020204" pitchFamily="34" charset="0"/>
              </a:rPr>
              <a:t>.</a:t>
            </a:r>
          </a:p>
          <a:p>
            <a:r>
              <a:rPr lang="en-US" dirty="0" err="1" smtClean="0">
                <a:latin typeface="Arial" panose="020B0604020202020204" pitchFamily="34" charset="0"/>
                <a:cs typeface="Arial" panose="020B0604020202020204" pitchFamily="34" charset="0"/>
              </a:rPr>
              <a:t>Maths</a:t>
            </a:r>
            <a:r>
              <a:rPr lang="en-US" dirty="0" smtClean="0">
                <a:latin typeface="Arial" panose="020B0604020202020204" pitchFamily="34" charset="0"/>
                <a:cs typeface="Arial" panose="020B0604020202020204" pitchFamily="34" charset="0"/>
              </a:rPr>
              <a:t> Paper 3 (Reasoning) is scheduled for </a:t>
            </a:r>
            <a:r>
              <a:rPr lang="en-US" b="1" dirty="0" smtClean="0">
                <a:latin typeface="Arial" panose="020B0604020202020204" pitchFamily="34" charset="0"/>
                <a:cs typeface="Arial" panose="020B0604020202020204" pitchFamily="34" charset="0"/>
              </a:rPr>
              <a:t>Thursday 14th May 2020.</a:t>
            </a:r>
          </a:p>
          <a:p>
            <a:r>
              <a:rPr lang="en-US" dirty="0" smtClean="0">
                <a:latin typeface="Arial" panose="020B0604020202020204" pitchFamily="34" charset="0"/>
                <a:cs typeface="Arial" panose="020B0604020202020204" pitchFamily="34" charset="0"/>
              </a:rPr>
              <a:t>Both have standard timings of </a:t>
            </a:r>
            <a:r>
              <a:rPr lang="en-US" b="1" dirty="0" smtClean="0">
                <a:latin typeface="Arial" panose="020B0604020202020204" pitchFamily="34" charset="0"/>
                <a:cs typeface="Arial" panose="020B0604020202020204" pitchFamily="34" charset="0"/>
              </a:rPr>
              <a:t>40 minutes</a:t>
            </a:r>
            <a:r>
              <a:rPr lang="en-US" dirty="0" smtClean="0">
                <a:latin typeface="Arial" panose="020B0604020202020204" pitchFamily="34" charset="0"/>
                <a:cs typeface="Arial" panose="020B0604020202020204" pitchFamily="34" charset="0"/>
              </a:rPr>
              <a:t> and are worth </a:t>
            </a:r>
            <a:r>
              <a:rPr lang="en-US" b="1" dirty="0" smtClean="0">
                <a:latin typeface="Arial" panose="020B0604020202020204" pitchFamily="34" charset="0"/>
                <a:cs typeface="Arial" panose="020B0604020202020204" pitchFamily="34" charset="0"/>
              </a:rPr>
              <a:t>35 marks </a:t>
            </a:r>
            <a:r>
              <a:rPr lang="en-US" dirty="0" smtClean="0">
                <a:latin typeface="Arial" panose="020B0604020202020204" pitchFamily="34" charset="0"/>
                <a:cs typeface="Arial" panose="020B0604020202020204" pitchFamily="34" charset="0"/>
              </a:rPr>
              <a:t>each. </a:t>
            </a:r>
          </a:p>
          <a:p>
            <a:endParaRPr lang="en-US"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Paper 2 requires children to demonstrate their mathematical knowledge and skills, as well as their ability to solve problems and their mathematical reasoning. </a:t>
            </a:r>
          </a:p>
          <a:p>
            <a:endParaRPr lang="en-US"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Questions focus on the following Mathematical topic areas: </a:t>
            </a:r>
            <a:br>
              <a:rPr lang="en-US" dirty="0" smtClean="0">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Number and place value– including Roman Numerals; </a:t>
            </a:r>
            <a:br>
              <a:rPr lang="en-US" sz="2400" dirty="0" smtClean="0">
                <a:solidFill>
                  <a:srgbClr val="388CDA"/>
                </a:solidFill>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Addition, subtraction, multiplication and division (calculations);</a:t>
            </a:r>
            <a:br>
              <a:rPr lang="en-US" sz="2400" dirty="0" smtClean="0">
                <a:solidFill>
                  <a:srgbClr val="388CDA"/>
                </a:solidFill>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Geometry – properties of shapes;</a:t>
            </a:r>
            <a:br>
              <a:rPr lang="en-US" sz="2400" dirty="0" smtClean="0">
                <a:solidFill>
                  <a:srgbClr val="388CDA"/>
                </a:solidFill>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Geometry – position and direction; </a:t>
            </a:r>
            <a:br>
              <a:rPr lang="en-US" sz="2400" dirty="0" smtClean="0">
                <a:solidFill>
                  <a:srgbClr val="388CDA"/>
                </a:solidFill>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Statistics; </a:t>
            </a:r>
            <a:br>
              <a:rPr lang="en-US" sz="2400" dirty="0" smtClean="0">
                <a:solidFill>
                  <a:srgbClr val="388CDA"/>
                </a:solidFill>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Measurement – including length, perimeter, mass (weight), volume, time and money;</a:t>
            </a:r>
            <a:br>
              <a:rPr lang="en-US" sz="2400" dirty="0" smtClean="0">
                <a:solidFill>
                  <a:srgbClr val="388CDA"/>
                </a:solidFill>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Algebra;</a:t>
            </a:r>
            <a:br>
              <a:rPr lang="en-US" sz="2400" dirty="0" smtClean="0">
                <a:solidFill>
                  <a:srgbClr val="388CDA"/>
                </a:solidFill>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Ratio and proportion;</a:t>
            </a:r>
            <a:br>
              <a:rPr lang="en-US" sz="2400" dirty="0" smtClean="0">
                <a:solidFill>
                  <a:srgbClr val="388CDA"/>
                </a:solidFill>
                <a:latin typeface="Arial" panose="020B0604020202020204" pitchFamily="34" charset="0"/>
                <a:cs typeface="Arial" panose="020B0604020202020204" pitchFamily="34" charset="0"/>
              </a:rPr>
            </a:br>
            <a:r>
              <a:rPr lang="en-US" sz="2400" dirty="0" smtClean="0">
                <a:solidFill>
                  <a:srgbClr val="388CDA"/>
                </a:solidFill>
                <a:latin typeface="Arial" panose="020B0604020202020204" pitchFamily="34" charset="0"/>
                <a:cs typeface="Arial" panose="020B0604020202020204" pitchFamily="34" charset="0"/>
              </a:rPr>
              <a:t>- Fractions, decimals and percentages.</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The questions get harder throughout the paper. </a:t>
            </a:r>
          </a:p>
          <a:p>
            <a:r>
              <a:rPr lang="en-GB" dirty="0" smtClean="0">
                <a:latin typeface="Arial" panose="020B0604020202020204" pitchFamily="34" charset="0"/>
                <a:cs typeface="Arial" panose="020B0604020202020204" pitchFamily="34" charset="0"/>
              </a:rPr>
              <a:t>It is not unusual for a child to be unable to complete the entire paper in time. </a:t>
            </a:r>
          </a:p>
          <a:p>
            <a:pPr marL="0" indent="0">
              <a:buNone/>
            </a:pPr>
            <a:endParaRPr lang="en-GB" dirty="0"/>
          </a:p>
        </p:txBody>
      </p:sp>
      <p:pic>
        <p:nvPicPr>
          <p:cNvPr id="4"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79756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Papers 2 (Reasoning)</a:t>
            </a:r>
            <a:endParaRPr lang="en-GB"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5" name="Picture 4">
            <a:extLst>
              <a:ext uri="{FF2B5EF4-FFF2-40B4-BE49-F238E27FC236}">
                <a16:creationId xmlns="" xmlns:a16="http://schemas.microsoft.com/office/drawing/2014/main" xmlns:lc="http://schemas.openxmlformats.org/drawingml/2006/lockedCanvas" id="{8759AB82-2F98-4555-B739-81CE9B219654}"/>
              </a:ext>
            </a:extLst>
          </p:cNvPr>
          <p:cNvPicPr>
            <a:picLocks noChangeAspect="1"/>
          </p:cNvPicPr>
          <p:nvPr/>
        </p:nvPicPr>
        <p:blipFill>
          <a:blip r:embed="rId2"/>
          <a:stretch>
            <a:fillRect/>
          </a:stretch>
        </p:blipFill>
        <p:spPr>
          <a:xfrm>
            <a:off x="3494130" y="3439040"/>
            <a:ext cx="6686550" cy="3143250"/>
          </a:xfrm>
          <a:prstGeom prst="rect">
            <a:avLst/>
          </a:prstGeom>
          <a:effectLst>
            <a:outerShdw blurRad="50800" dist="38100" dir="2700000" algn="tl" rotWithShape="0">
              <a:prstClr val="black">
                <a:alpha val="40000"/>
              </a:prstClr>
            </a:outerShdw>
          </a:effectLst>
        </p:spPr>
      </p:pic>
      <p:pic>
        <p:nvPicPr>
          <p:cNvPr id="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28491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Papers 2 (Reasoning)</a:t>
            </a:r>
            <a:endParaRPr lang="en-GB"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5" name="Picture 4">
            <a:extLst>
              <a:ext uri="{FF2B5EF4-FFF2-40B4-BE49-F238E27FC236}">
                <a16:creationId xmlns="" xmlns:a16="http://schemas.microsoft.com/office/drawing/2014/main" xmlns:lc="http://schemas.openxmlformats.org/drawingml/2006/lockedCanvas" id="{8759AB82-2F98-4555-B739-81CE9B219654}"/>
              </a:ext>
            </a:extLst>
          </p:cNvPr>
          <p:cNvPicPr>
            <a:picLocks noChangeAspect="1"/>
          </p:cNvPicPr>
          <p:nvPr/>
        </p:nvPicPr>
        <p:blipFill>
          <a:blip r:embed="rId2"/>
          <a:stretch>
            <a:fillRect/>
          </a:stretch>
        </p:blipFill>
        <p:spPr>
          <a:xfrm>
            <a:off x="3494130" y="3439040"/>
            <a:ext cx="6686550" cy="3143250"/>
          </a:xfrm>
          <a:prstGeom prst="rect">
            <a:avLst/>
          </a:prstGeom>
          <a:effectLst>
            <a:outerShdw blurRad="50800" dist="38100" dir="2700000" algn="tl" rotWithShape="0">
              <a:prstClr val="black">
                <a:alpha val="40000"/>
              </a:prstClr>
            </a:outerShdw>
          </a:effectLst>
        </p:spPr>
      </p:pic>
      <p:sp>
        <p:nvSpPr>
          <p:cNvPr id="7" name="Rectangle 6">
            <a:extLst>
              <a:ext uri="{FF2B5EF4-FFF2-40B4-BE49-F238E27FC236}">
                <a16:creationId xmlns="" xmlns:a16="http://schemas.microsoft.com/office/drawing/2014/main" xmlns:lc="http://schemas.openxmlformats.org/drawingml/2006/lockedCanvas" id="{021126E0-704A-43CA-A1FA-8C67177A81D2}"/>
              </a:ext>
            </a:extLst>
          </p:cNvPr>
          <p:cNvSpPr/>
          <p:nvPr/>
        </p:nvSpPr>
        <p:spPr>
          <a:xfrm>
            <a:off x="7543451" y="5608594"/>
            <a:ext cx="2031325"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DA2E41"/>
                </a:solidFill>
                <a:latin typeface="Arial "/>
              </a:rPr>
              <a:t>7 minutes to 9 or  </a:t>
            </a:r>
            <a:endParaRPr lang="en-GB" dirty="0"/>
          </a:p>
        </p:txBody>
      </p:sp>
      <p:sp>
        <p:nvSpPr>
          <p:cNvPr id="8" name="Rectangle 7">
            <a:extLst>
              <a:ext uri="{FF2B5EF4-FFF2-40B4-BE49-F238E27FC236}">
                <a16:creationId xmlns="" xmlns:a16="http://schemas.microsoft.com/office/drawing/2014/main" xmlns:lc="http://schemas.openxmlformats.org/drawingml/2006/lockedCanvas" id="{BD93A0B5-675A-48CF-B894-FBF8D5E8DC04}"/>
              </a:ext>
            </a:extLst>
          </p:cNvPr>
          <p:cNvSpPr/>
          <p:nvPr/>
        </p:nvSpPr>
        <p:spPr>
          <a:xfrm>
            <a:off x="8127031" y="5977926"/>
            <a:ext cx="633507"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DA2E41"/>
                </a:solidFill>
                <a:latin typeface="Arial "/>
              </a:rPr>
              <a:t>8:53</a:t>
            </a:r>
            <a:endParaRPr lang="en-GB" dirty="0">
              <a:solidFill>
                <a:srgbClr val="DA2E41"/>
              </a:solidFill>
              <a:latin typeface="Arial "/>
            </a:endParaRPr>
          </a:p>
        </p:txBody>
      </p:sp>
      <p:pic>
        <p:nvPicPr>
          <p:cNvPr id="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602525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Papers 2 (Reasoning)</a:t>
            </a:r>
            <a:endParaRPr lang="en-GB"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9" name="Picture 8">
            <a:extLst>
              <a:ext uri="{FF2B5EF4-FFF2-40B4-BE49-F238E27FC236}">
                <a16:creationId xmlns="" xmlns:a16="http://schemas.microsoft.com/office/drawing/2014/main" xmlns:lc="http://schemas.openxmlformats.org/drawingml/2006/lockedCanvas" id="{3BD9329C-2994-43B3-8883-866202B63D51}"/>
              </a:ext>
            </a:extLst>
          </p:cNvPr>
          <p:cNvPicPr>
            <a:picLocks noChangeAspect="1"/>
          </p:cNvPicPr>
          <p:nvPr/>
        </p:nvPicPr>
        <p:blipFill>
          <a:blip r:embed="rId2"/>
          <a:stretch>
            <a:fillRect/>
          </a:stretch>
        </p:blipFill>
        <p:spPr>
          <a:xfrm>
            <a:off x="2948373" y="3784772"/>
            <a:ext cx="6838950" cy="2781300"/>
          </a:xfrm>
          <a:prstGeom prst="rect">
            <a:avLst/>
          </a:prstGeom>
          <a:effectLst>
            <a:outerShdw blurRad="50800" dist="38100" dir="2700000" algn="tl" rotWithShape="0">
              <a:prstClr val="black">
                <a:alpha val="40000"/>
              </a:prstClr>
            </a:outerShdw>
          </a:effectLst>
        </p:spPr>
      </p:pic>
      <p:pic>
        <p:nvPicPr>
          <p:cNvPr id="10"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678940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Papers 2 (Reasoning)</a:t>
            </a:r>
            <a:endParaRPr lang="en-GB"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9" name="Picture 8">
            <a:extLst>
              <a:ext uri="{FF2B5EF4-FFF2-40B4-BE49-F238E27FC236}">
                <a16:creationId xmlns="" xmlns:a16="http://schemas.microsoft.com/office/drawing/2014/main" xmlns:lc="http://schemas.openxmlformats.org/drawingml/2006/lockedCanvas" id="{3BD9329C-2994-43B3-8883-866202B63D51}"/>
              </a:ext>
            </a:extLst>
          </p:cNvPr>
          <p:cNvPicPr>
            <a:picLocks noChangeAspect="1"/>
          </p:cNvPicPr>
          <p:nvPr/>
        </p:nvPicPr>
        <p:blipFill>
          <a:blip r:embed="rId2"/>
          <a:stretch>
            <a:fillRect/>
          </a:stretch>
        </p:blipFill>
        <p:spPr>
          <a:xfrm>
            <a:off x="2948373" y="3784772"/>
            <a:ext cx="6838950" cy="2781300"/>
          </a:xfrm>
          <a:prstGeom prst="rect">
            <a:avLst/>
          </a:prstGeom>
          <a:effectLst>
            <a:outerShdw blurRad="50800" dist="38100" dir="2700000" algn="tl" rotWithShape="0">
              <a:prstClr val="black">
                <a:alpha val="40000"/>
              </a:prstClr>
            </a:outerShdw>
          </a:effectLst>
        </p:spPr>
      </p:pic>
      <p:sp>
        <p:nvSpPr>
          <p:cNvPr id="5" name="Rectangle 4">
            <a:extLst>
              <a:ext uri="{FF2B5EF4-FFF2-40B4-BE49-F238E27FC236}">
                <a16:creationId xmlns="" xmlns:a16="http://schemas.microsoft.com/office/drawing/2014/main" xmlns:lc="http://schemas.openxmlformats.org/drawingml/2006/lockedCanvas" id="{3E436183-313A-45A3-B684-359E53E8C2EC}"/>
              </a:ext>
            </a:extLst>
          </p:cNvPr>
          <p:cNvSpPr/>
          <p:nvPr/>
        </p:nvSpPr>
        <p:spPr>
          <a:xfrm>
            <a:off x="7681618" y="5699210"/>
            <a:ext cx="552267"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DA2E41"/>
                </a:solidFill>
                <a:latin typeface="Arial "/>
              </a:rPr>
              <a:t>115</a:t>
            </a:r>
            <a:endParaRPr lang="en-GB" dirty="0"/>
          </a:p>
        </p:txBody>
      </p:sp>
      <p:pic>
        <p:nvPicPr>
          <p:cNvPr id="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105084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Papers 2 (Reasoning)</a:t>
            </a:r>
            <a:endParaRPr lang="en-GB"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6" name="Picture 5">
            <a:extLst>
              <a:ext uri="{FF2B5EF4-FFF2-40B4-BE49-F238E27FC236}">
                <a16:creationId xmlns="" xmlns:a16="http://schemas.microsoft.com/office/drawing/2014/main" xmlns:lc="http://schemas.openxmlformats.org/drawingml/2006/lockedCanvas" id="{6BD02187-875F-499F-84FB-F51E2C95D9D6}"/>
              </a:ext>
            </a:extLst>
          </p:cNvPr>
          <p:cNvPicPr>
            <a:picLocks noChangeAspect="1"/>
          </p:cNvPicPr>
          <p:nvPr/>
        </p:nvPicPr>
        <p:blipFill>
          <a:blip r:embed="rId2"/>
          <a:stretch>
            <a:fillRect/>
          </a:stretch>
        </p:blipFill>
        <p:spPr>
          <a:xfrm>
            <a:off x="3668834" y="3425649"/>
            <a:ext cx="4305394" cy="3368910"/>
          </a:xfrm>
          <a:prstGeom prst="rect">
            <a:avLst/>
          </a:prstGeom>
          <a:effectLst>
            <a:outerShdw blurRad="50800" dist="38100" dir="2700000" algn="tl" rotWithShape="0">
              <a:prstClr val="black">
                <a:alpha val="40000"/>
              </a:prstClr>
            </a:outerShdw>
          </a:effectLst>
        </p:spPr>
      </p:pic>
      <p:pic>
        <p:nvPicPr>
          <p:cNvPr id="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038810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Papers 2 (Reasoning)</a:t>
            </a:r>
            <a:endParaRPr lang="en-GB"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7" name="Picture 6">
            <a:extLst>
              <a:ext uri="{FF2B5EF4-FFF2-40B4-BE49-F238E27FC236}">
                <a16:creationId xmlns="" xmlns:a16="http://schemas.microsoft.com/office/drawing/2014/main" xmlns:lc="http://schemas.openxmlformats.org/drawingml/2006/lockedCanvas" id="{35714FAC-D083-4D06-AADD-DEDCD083C37A}"/>
              </a:ext>
            </a:extLst>
          </p:cNvPr>
          <p:cNvPicPr>
            <a:picLocks noChangeAspect="1"/>
          </p:cNvPicPr>
          <p:nvPr/>
        </p:nvPicPr>
        <p:blipFill>
          <a:blip r:embed="rId2"/>
          <a:stretch>
            <a:fillRect/>
          </a:stretch>
        </p:blipFill>
        <p:spPr>
          <a:xfrm>
            <a:off x="3763045" y="2908090"/>
            <a:ext cx="4896568" cy="3859160"/>
          </a:xfrm>
          <a:prstGeom prst="rect">
            <a:avLst/>
          </a:prstGeom>
        </p:spPr>
      </p:pic>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5974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Maths Papers 3 (Reasoning)</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a:t>
            </a:r>
            <a:r>
              <a:rPr lang="en-US" b="1" dirty="0" smtClean="0">
                <a:latin typeface="Arial" panose="020B0604020202020204" pitchFamily="34" charset="0"/>
                <a:cs typeface="Arial" panose="020B0604020202020204" pitchFamily="34" charset="0"/>
              </a:rPr>
              <a:t>14th </a:t>
            </a:r>
            <a:r>
              <a:rPr lang="en-US" b="1" dirty="0">
                <a:latin typeface="Arial" panose="020B0604020202020204" pitchFamily="34" charset="0"/>
                <a:cs typeface="Arial" panose="020B0604020202020204" pitchFamily="34" charset="0"/>
              </a:rPr>
              <a:t>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5" name="Picture 4">
            <a:extLst>
              <a:ext uri="{FF2B5EF4-FFF2-40B4-BE49-F238E27FC236}">
                <a16:creationId xmlns="" xmlns:a16="http://schemas.microsoft.com/office/drawing/2014/main" xmlns:lc="http://schemas.openxmlformats.org/drawingml/2006/lockedCanvas" id="{11374398-7639-4CA7-AA5F-DB33EFF1059A}"/>
              </a:ext>
            </a:extLst>
          </p:cNvPr>
          <p:cNvPicPr>
            <a:picLocks noChangeAspect="1"/>
          </p:cNvPicPr>
          <p:nvPr/>
        </p:nvPicPr>
        <p:blipFill>
          <a:blip r:embed="rId2"/>
          <a:stretch>
            <a:fillRect/>
          </a:stretch>
        </p:blipFill>
        <p:spPr>
          <a:xfrm>
            <a:off x="3897778" y="3109184"/>
            <a:ext cx="4824812" cy="3701320"/>
          </a:xfrm>
          <a:prstGeom prst="rect">
            <a:avLst/>
          </a:prstGeom>
          <a:effectLst>
            <a:outerShdw blurRad="50800" dist="38100" dir="2700000" algn="tl" rotWithShape="0">
              <a:prstClr val="black">
                <a:alpha val="40000"/>
              </a:prstClr>
            </a:outerShdw>
          </a:effectLst>
        </p:spPr>
      </p:pic>
      <p:pic>
        <p:nvPicPr>
          <p:cNvPr id="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935003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Maths Papers 3 (Reasoning)</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a:t>
            </a:r>
            <a:r>
              <a:rPr lang="en-US" b="1" dirty="0" smtClean="0">
                <a:latin typeface="Arial" panose="020B0604020202020204" pitchFamily="34" charset="0"/>
                <a:cs typeface="Arial" panose="020B0604020202020204" pitchFamily="34" charset="0"/>
              </a:rPr>
              <a:t>14th </a:t>
            </a:r>
            <a:r>
              <a:rPr lang="en-US" b="1" dirty="0">
                <a:latin typeface="Arial" panose="020B0604020202020204" pitchFamily="34" charset="0"/>
                <a:cs typeface="Arial" panose="020B0604020202020204" pitchFamily="34" charset="0"/>
              </a:rPr>
              <a:t>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7" name="Picture 6">
            <a:extLst>
              <a:ext uri="{FF2B5EF4-FFF2-40B4-BE49-F238E27FC236}">
                <a16:creationId xmlns="" xmlns:a16="http://schemas.microsoft.com/office/drawing/2014/main" xmlns:lc="http://schemas.openxmlformats.org/drawingml/2006/lockedCanvas" id="{11374398-7639-4CA7-AA5F-DB33EFF1059A}"/>
              </a:ext>
            </a:extLst>
          </p:cNvPr>
          <p:cNvPicPr>
            <a:picLocks noChangeAspect="1"/>
          </p:cNvPicPr>
          <p:nvPr/>
        </p:nvPicPr>
        <p:blipFill>
          <a:blip r:embed="rId2"/>
          <a:stretch>
            <a:fillRect/>
          </a:stretch>
        </p:blipFill>
        <p:spPr>
          <a:xfrm>
            <a:off x="3395270" y="3011725"/>
            <a:ext cx="4824812" cy="3701320"/>
          </a:xfrm>
          <a:prstGeom prst="rect">
            <a:avLst/>
          </a:prstGeom>
          <a:effectLst>
            <a:outerShdw blurRad="50800" dist="38100" dir="2700000" algn="tl" rotWithShape="0">
              <a:prstClr val="black">
                <a:alpha val="40000"/>
              </a:prstClr>
            </a:outerShdw>
          </a:effectLst>
        </p:spPr>
      </p:pic>
      <p:sp>
        <p:nvSpPr>
          <p:cNvPr id="8" name="Arrow: Right 1">
            <a:extLst>
              <a:ext uri="{FF2B5EF4-FFF2-40B4-BE49-F238E27FC236}">
                <a16:creationId xmlns="" xmlns:a16="http://schemas.microsoft.com/office/drawing/2014/main" xmlns:lc="http://schemas.openxmlformats.org/drawingml/2006/lockedCanvas" id="{673154FC-45A4-414C-B4D3-5A7EFE349BFF}"/>
              </a:ext>
            </a:extLst>
          </p:cNvPr>
          <p:cNvSpPr/>
          <p:nvPr/>
        </p:nvSpPr>
        <p:spPr>
          <a:xfrm rot="10800000">
            <a:off x="5807676" y="4600739"/>
            <a:ext cx="945457" cy="201920"/>
          </a:xfrm>
          <a:prstGeom prst="rightArrow">
            <a:avLst/>
          </a:prstGeom>
          <a:solidFill>
            <a:srgbClr val="FADF47"/>
          </a:solidFill>
          <a:ln>
            <a:solidFill>
              <a:srgbClr val="DA2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pic>
        <p:nvPicPr>
          <p:cNvPr id="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285562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Maths Papers 3 (Reasoning)</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a:t>
            </a:r>
            <a:r>
              <a:rPr lang="en-US" b="1" dirty="0" smtClean="0">
                <a:latin typeface="Arial" panose="020B0604020202020204" pitchFamily="34" charset="0"/>
                <a:cs typeface="Arial" panose="020B0604020202020204" pitchFamily="34" charset="0"/>
              </a:rPr>
              <a:t>14th </a:t>
            </a:r>
            <a:r>
              <a:rPr lang="en-US" b="1" dirty="0">
                <a:latin typeface="Arial" panose="020B0604020202020204" pitchFamily="34" charset="0"/>
                <a:cs typeface="Arial" panose="020B0604020202020204" pitchFamily="34" charset="0"/>
              </a:rPr>
              <a:t>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6" name="Picture 5">
            <a:extLst>
              <a:ext uri="{FF2B5EF4-FFF2-40B4-BE49-F238E27FC236}">
                <a16:creationId xmlns="" xmlns:a16="http://schemas.microsoft.com/office/drawing/2014/main" xmlns:lc="http://schemas.openxmlformats.org/drawingml/2006/lockedCanvas" id="{2D0D3D26-A644-414F-A998-163CA8761D7B}"/>
              </a:ext>
            </a:extLst>
          </p:cNvPr>
          <p:cNvPicPr>
            <a:picLocks noChangeAspect="1"/>
          </p:cNvPicPr>
          <p:nvPr/>
        </p:nvPicPr>
        <p:blipFill>
          <a:blip r:embed="rId2"/>
          <a:stretch>
            <a:fillRect/>
          </a:stretch>
        </p:blipFill>
        <p:spPr>
          <a:xfrm>
            <a:off x="2095114" y="4169375"/>
            <a:ext cx="6848475" cy="1600200"/>
          </a:xfrm>
          <a:prstGeom prst="rect">
            <a:avLst/>
          </a:prstGeom>
          <a:effectLst>
            <a:outerShdw blurRad="50800" dist="38100" dir="2700000" algn="tl" rotWithShape="0">
              <a:prstClr val="black">
                <a:alpha val="40000"/>
              </a:prstClr>
            </a:outerShdw>
          </a:effectLst>
        </p:spPr>
      </p:pic>
      <p:pic>
        <p:nvPicPr>
          <p:cNvPr id="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773957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Maths Papers 3 (Reasoning)</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a:t>
            </a:r>
            <a:r>
              <a:rPr lang="en-US" b="1" dirty="0" smtClean="0">
                <a:latin typeface="Arial" panose="020B0604020202020204" pitchFamily="34" charset="0"/>
                <a:cs typeface="Arial" panose="020B0604020202020204" pitchFamily="34" charset="0"/>
              </a:rPr>
              <a:t>14th </a:t>
            </a:r>
            <a:r>
              <a:rPr lang="en-US" b="1" dirty="0">
                <a:latin typeface="Arial" panose="020B0604020202020204" pitchFamily="34" charset="0"/>
                <a:cs typeface="Arial" panose="020B0604020202020204" pitchFamily="34" charset="0"/>
              </a:rPr>
              <a:t>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6" name="Picture 5">
            <a:extLst>
              <a:ext uri="{FF2B5EF4-FFF2-40B4-BE49-F238E27FC236}">
                <a16:creationId xmlns="" xmlns:a16="http://schemas.microsoft.com/office/drawing/2014/main" xmlns:lc="http://schemas.openxmlformats.org/drawingml/2006/lockedCanvas" id="{2D0D3D26-A644-414F-A998-163CA8761D7B}"/>
              </a:ext>
            </a:extLst>
          </p:cNvPr>
          <p:cNvPicPr>
            <a:picLocks noChangeAspect="1"/>
          </p:cNvPicPr>
          <p:nvPr/>
        </p:nvPicPr>
        <p:blipFill>
          <a:blip r:embed="rId2"/>
          <a:stretch>
            <a:fillRect/>
          </a:stretch>
        </p:blipFill>
        <p:spPr>
          <a:xfrm>
            <a:off x="2095114" y="4169375"/>
            <a:ext cx="6848475" cy="1600200"/>
          </a:xfrm>
          <a:prstGeom prst="rect">
            <a:avLst/>
          </a:prstGeom>
          <a:effectLst>
            <a:outerShdw blurRad="50800" dist="38100" dir="2700000" algn="tl" rotWithShape="0">
              <a:prstClr val="black">
                <a:alpha val="40000"/>
              </a:prstClr>
            </a:outerShdw>
          </a:effectLst>
        </p:spPr>
      </p:pic>
      <p:sp>
        <p:nvSpPr>
          <p:cNvPr id="5" name="Rectangle 4">
            <a:extLst>
              <a:ext uri="{FF2B5EF4-FFF2-40B4-BE49-F238E27FC236}">
                <a16:creationId xmlns="" xmlns:a16="http://schemas.microsoft.com/office/drawing/2014/main" xmlns:lc="http://schemas.openxmlformats.org/drawingml/2006/lockedCanvas" id="{08285403-1877-4B21-BDC4-F33ABE5CC19C}"/>
              </a:ext>
            </a:extLst>
          </p:cNvPr>
          <p:cNvSpPr/>
          <p:nvPr/>
        </p:nvSpPr>
        <p:spPr>
          <a:xfrm>
            <a:off x="2918744" y="4969475"/>
            <a:ext cx="5431873" cy="369332"/>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DA2E41"/>
                </a:solidFill>
                <a:latin typeface="Arial" panose="020B0604020202020204" pitchFamily="34" charset="0"/>
                <a:cs typeface="Arial" panose="020B0604020202020204" pitchFamily="34" charset="0"/>
              </a:rPr>
              <a:t>Fifty-three thousand, one hundred and forty-eight</a:t>
            </a:r>
            <a:endParaRPr lang="en-GB" dirty="0">
              <a:solidFill>
                <a:srgbClr val="DA2E41"/>
              </a:solidFill>
              <a:latin typeface="Arial" panose="020B0604020202020204" pitchFamily="34" charset="0"/>
              <a:cs typeface="Arial" panose="020B0604020202020204" pitchFamily="34" charset="0"/>
            </a:endParaRPr>
          </a:p>
        </p:txBody>
      </p:sp>
      <p:pic>
        <p:nvPicPr>
          <p:cNvPr id="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075968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Maths Papers 3 (Reasoning)</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a:t>
            </a:r>
            <a:r>
              <a:rPr lang="en-US" b="1" dirty="0" smtClean="0">
                <a:latin typeface="Arial" panose="020B0604020202020204" pitchFamily="34" charset="0"/>
                <a:cs typeface="Arial" panose="020B0604020202020204" pitchFamily="34" charset="0"/>
              </a:rPr>
              <a:t>14th </a:t>
            </a:r>
            <a:r>
              <a:rPr lang="en-US" b="1" dirty="0">
                <a:latin typeface="Arial" panose="020B0604020202020204" pitchFamily="34" charset="0"/>
                <a:cs typeface="Arial" panose="020B0604020202020204" pitchFamily="34" charset="0"/>
              </a:rPr>
              <a:t>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7" name="Picture 6">
            <a:extLst>
              <a:ext uri="{FF2B5EF4-FFF2-40B4-BE49-F238E27FC236}">
                <a16:creationId xmlns="" xmlns:a16="http://schemas.microsoft.com/office/drawing/2014/main" xmlns:lc="http://schemas.openxmlformats.org/drawingml/2006/lockedCanvas" id="{BB434394-396D-4D0D-81A8-8ED8E3EDA1A3}"/>
              </a:ext>
            </a:extLst>
          </p:cNvPr>
          <p:cNvPicPr>
            <a:picLocks noChangeAspect="1"/>
          </p:cNvPicPr>
          <p:nvPr/>
        </p:nvPicPr>
        <p:blipFill>
          <a:blip r:embed="rId2"/>
          <a:stretch>
            <a:fillRect/>
          </a:stretch>
        </p:blipFill>
        <p:spPr>
          <a:xfrm>
            <a:off x="3491155" y="3177451"/>
            <a:ext cx="5440350" cy="3657767"/>
          </a:xfrm>
          <a:prstGeom prst="rect">
            <a:avLst/>
          </a:prstGeom>
          <a:effectLst>
            <a:outerShdw blurRad="50800" dist="38100" dir="2700000" algn="tl" rotWithShape="0">
              <a:prstClr val="black">
                <a:alpha val="40000"/>
              </a:prstClr>
            </a:outerShdw>
          </a:effectLst>
        </p:spPr>
      </p:pic>
      <p:pic>
        <p:nvPicPr>
          <p:cNvPr id="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583111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Maths Papers 3 (Reasoning)</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a:spLocks noGrp="1"/>
          </p:cNvSpPr>
          <p:nvPr>
            <p:ph idx="1"/>
          </p:nvPr>
        </p:nvSpPr>
        <p:spPr>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a:t>
            </a:r>
            <a:r>
              <a:rPr lang="en-US" b="1" dirty="0" smtClean="0">
                <a:latin typeface="Arial" panose="020B0604020202020204" pitchFamily="34" charset="0"/>
                <a:cs typeface="Arial" panose="020B0604020202020204" pitchFamily="34" charset="0"/>
              </a:rPr>
              <a:t>14th </a:t>
            </a:r>
            <a:r>
              <a:rPr lang="en-US" b="1" dirty="0">
                <a:latin typeface="Arial" panose="020B0604020202020204" pitchFamily="34" charset="0"/>
                <a:cs typeface="Arial" panose="020B0604020202020204" pitchFamily="34" charset="0"/>
              </a:rPr>
              <a:t>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5" name="Picture 4">
            <a:extLst>
              <a:ext uri="{FF2B5EF4-FFF2-40B4-BE49-F238E27FC236}">
                <a16:creationId xmlns="" xmlns:a16="http://schemas.microsoft.com/office/drawing/2014/main" xmlns:lc="http://schemas.openxmlformats.org/drawingml/2006/lockedCanvas" id="{52A9597C-64B5-4D0A-BD58-A39A119AC3A3}"/>
              </a:ext>
            </a:extLst>
          </p:cNvPr>
          <p:cNvPicPr>
            <a:picLocks noChangeAspect="1"/>
          </p:cNvPicPr>
          <p:nvPr/>
        </p:nvPicPr>
        <p:blipFill>
          <a:blip r:embed="rId2"/>
          <a:stretch>
            <a:fillRect/>
          </a:stretch>
        </p:blipFill>
        <p:spPr>
          <a:xfrm>
            <a:off x="3263971" y="3057430"/>
            <a:ext cx="5482825" cy="3741714"/>
          </a:xfrm>
          <a:prstGeom prst="rect">
            <a:avLst/>
          </a:prstGeom>
        </p:spPr>
      </p:pic>
      <p:pic>
        <p:nvPicPr>
          <p:cNvPr id="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706687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How can I support my child in preparing for their SATs?</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912866" y="1440062"/>
            <a:ext cx="8586896" cy="458587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Firstly, a positive attitude goes a long way – so as much encouragement and support as possible (but we don’t need to tell you that)!</a:t>
            </a:r>
          </a:p>
          <a:p>
            <a:endParaRPr lang="en-GB" dirty="0">
              <a:latin typeface="Arial" panose="020B0604020202020204" pitchFamily="34" charset="0"/>
              <a:cs typeface="Arial" panose="020B0604020202020204" pitchFamily="34" charset="0"/>
            </a:endParaRPr>
          </a:p>
          <a:p>
            <a:pPr>
              <a:spcAft>
                <a:spcPts val="600"/>
              </a:spcAft>
            </a:pPr>
            <a:r>
              <a:rPr lang="en-US" sz="1600" dirty="0" smtClean="0">
                <a:solidFill>
                  <a:srgbClr val="388CDA"/>
                </a:solidFill>
                <a:latin typeface="Arial" panose="020B0604020202020204" pitchFamily="34" charset="0"/>
                <a:cs typeface="Arial" panose="020B0604020202020204" pitchFamily="34" charset="0"/>
              </a:rPr>
              <a:t>• </a:t>
            </a:r>
            <a:r>
              <a:rPr lang="en-US" sz="1600" dirty="0">
                <a:solidFill>
                  <a:srgbClr val="388CDA"/>
                </a:solidFill>
                <a:latin typeface="Arial" panose="020B0604020202020204" pitchFamily="34" charset="0"/>
                <a:cs typeface="Arial" panose="020B0604020202020204" pitchFamily="34" charset="0"/>
              </a:rPr>
              <a:t>Direct any questions or concerns you have about SATs to your child’s teacher, rather than worry your child with them; </a:t>
            </a:r>
          </a:p>
          <a:p>
            <a:pPr>
              <a:spcAft>
                <a:spcPts val="600"/>
              </a:spcAft>
            </a:pPr>
            <a:r>
              <a:rPr lang="en-US" sz="1600" dirty="0">
                <a:solidFill>
                  <a:srgbClr val="388CDA"/>
                </a:solidFill>
                <a:latin typeface="Arial" panose="020B0604020202020204" pitchFamily="34" charset="0"/>
                <a:cs typeface="Arial" panose="020B0604020202020204" pitchFamily="34" charset="0"/>
              </a:rPr>
              <a:t>• Give your child opportunities to go outside and avoid overuse of screens - this can apply to leisure pursuits as well as how they study; </a:t>
            </a:r>
          </a:p>
          <a:p>
            <a:pPr>
              <a:spcAft>
                <a:spcPts val="600"/>
              </a:spcAft>
            </a:pPr>
            <a:r>
              <a:rPr lang="en-US" sz="1600" dirty="0">
                <a:solidFill>
                  <a:srgbClr val="388CDA"/>
                </a:solidFill>
                <a:latin typeface="Arial" panose="020B0604020202020204" pitchFamily="34" charset="0"/>
                <a:cs typeface="Arial" panose="020B0604020202020204" pitchFamily="34" charset="0"/>
              </a:rPr>
              <a:t>• Try to provide a quiet corner of the house for homework and study, that’s as free from distractions as possible;</a:t>
            </a:r>
          </a:p>
          <a:p>
            <a:pPr>
              <a:spcAft>
                <a:spcPts val="600"/>
              </a:spcAft>
            </a:pPr>
            <a:r>
              <a:rPr lang="en-US" sz="1600" dirty="0">
                <a:solidFill>
                  <a:srgbClr val="388CDA"/>
                </a:solidFill>
                <a:latin typeface="Arial" panose="020B0604020202020204" pitchFamily="34" charset="0"/>
                <a:cs typeface="Arial" panose="020B0604020202020204" pitchFamily="34" charset="0"/>
              </a:rPr>
              <a:t> • Encourage your child to talk to their teacher or another adult they trust if they express persisting anxieties about SATs. Remember that a small amount of anxiety is normal and not harmful; </a:t>
            </a:r>
          </a:p>
          <a:p>
            <a:pPr>
              <a:spcAft>
                <a:spcPts val="600"/>
              </a:spcAft>
            </a:pPr>
            <a:r>
              <a:rPr lang="en-US" sz="1600" dirty="0">
                <a:solidFill>
                  <a:srgbClr val="388CDA"/>
                </a:solidFill>
                <a:latin typeface="Arial" panose="020B0604020202020204" pitchFamily="34" charset="0"/>
                <a:cs typeface="Arial" panose="020B0604020202020204" pitchFamily="34" charset="0"/>
              </a:rPr>
              <a:t>• If your child is unwilling to talk to their teacher, talk to them yourself; </a:t>
            </a:r>
          </a:p>
          <a:p>
            <a:pPr>
              <a:spcAft>
                <a:spcPts val="600"/>
              </a:spcAft>
            </a:pPr>
            <a:r>
              <a:rPr lang="en-US" sz="1600" dirty="0">
                <a:solidFill>
                  <a:srgbClr val="388CDA"/>
                </a:solidFill>
                <a:latin typeface="Arial" panose="020B0604020202020204" pitchFamily="34" charset="0"/>
                <a:cs typeface="Arial" panose="020B0604020202020204" pitchFamily="34" charset="0"/>
              </a:rPr>
              <a:t>• Plan something nice and fun for the weekends before and after SATs – this will help your child start the week well and also give them something to look forward to; </a:t>
            </a:r>
          </a:p>
          <a:p>
            <a:pPr>
              <a:spcAft>
                <a:spcPts val="600"/>
              </a:spcAft>
            </a:pPr>
            <a:r>
              <a:rPr lang="en-US" sz="1600" dirty="0">
                <a:solidFill>
                  <a:srgbClr val="388CDA"/>
                </a:solidFill>
                <a:latin typeface="Arial" panose="020B0604020202020204" pitchFamily="34" charset="0"/>
                <a:cs typeface="Arial" panose="020B0604020202020204" pitchFamily="34" charset="0"/>
              </a:rPr>
              <a:t>• Ensure your child is eating and drinking well, and getting a suitable amount of sleep.</a:t>
            </a:r>
            <a:endParaRPr lang="en-GB" sz="1600" dirty="0">
              <a:solidFill>
                <a:srgbClr val="388CDA"/>
              </a:solidFill>
              <a:latin typeface="Arial" panose="020B0604020202020204" pitchFamily="34" charset="0"/>
              <a:cs typeface="Arial" panose="020B0604020202020204" pitchFamily="34" charset="0"/>
            </a:endParaRPr>
          </a:p>
        </p:txBody>
      </p:sp>
      <p:sp>
        <p:nvSpPr>
          <p:cNvPr id="5" name="TextBox 1">
            <a:extLst>
              <a:ext uri="{FF2B5EF4-FFF2-40B4-BE49-F238E27FC236}">
                <a16:creationId xmlns="" xmlns:a16="http://schemas.microsoft.com/office/drawing/2014/main" xmlns:lc="http://schemas.openxmlformats.org/drawingml/2006/lockedCanvas" id="{DBE6AD01-527D-4EAE-9C3A-4E24D216E7CE}"/>
              </a:ext>
            </a:extLst>
          </p:cNvPr>
          <p:cNvSpPr txBox="1"/>
          <p:nvPr/>
        </p:nvSpPr>
        <p:spPr>
          <a:xfrm>
            <a:off x="3070684" y="6040585"/>
            <a:ext cx="5330113" cy="584775"/>
          </a:xfrm>
          <a:prstGeom prst="rect">
            <a:avLst/>
          </a:prstGeom>
          <a:noFill/>
          <a:ln w="38100">
            <a:solidFill>
              <a:srgbClr val="DA2E41"/>
            </a:solidFill>
          </a:ln>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b="1" dirty="0">
                <a:solidFill>
                  <a:srgbClr val="DA2E41"/>
                </a:solidFill>
                <a:latin typeface="Arial" panose="020B0604020202020204" pitchFamily="34" charset="0"/>
                <a:cs typeface="Arial" panose="020B0604020202020204" pitchFamily="34" charset="0"/>
              </a:rPr>
              <a:t>DO NOT USE PAST PAPERS </a:t>
            </a:r>
            <a:r>
              <a:rPr lang="en-GB" sz="1600" dirty="0">
                <a:solidFill>
                  <a:srgbClr val="DA2E41"/>
                </a:solidFill>
                <a:latin typeface="Arial" panose="020B0604020202020204" pitchFamily="34" charset="0"/>
                <a:cs typeface="Arial" panose="020B0604020202020204" pitchFamily="34" charset="0"/>
              </a:rPr>
              <a:t>– if your child has a tutor, </a:t>
            </a:r>
          </a:p>
          <a:p>
            <a:r>
              <a:rPr lang="en-GB" sz="1600" dirty="0">
                <a:solidFill>
                  <a:srgbClr val="DA2E41"/>
                </a:solidFill>
                <a:latin typeface="Arial" panose="020B0604020202020204" pitchFamily="34" charset="0"/>
                <a:cs typeface="Arial" panose="020B0604020202020204" pitchFamily="34" charset="0"/>
              </a:rPr>
              <a:t>insist they </a:t>
            </a:r>
            <a:r>
              <a:rPr lang="en-GB" sz="1600" b="1" u="sng" dirty="0">
                <a:solidFill>
                  <a:srgbClr val="DA2E41"/>
                </a:solidFill>
                <a:latin typeface="Arial" panose="020B0604020202020204" pitchFamily="34" charset="0"/>
                <a:cs typeface="Arial" panose="020B0604020202020204" pitchFamily="34" charset="0"/>
              </a:rPr>
              <a:t>do not </a:t>
            </a:r>
            <a:r>
              <a:rPr lang="en-GB" sz="1600" dirty="0">
                <a:solidFill>
                  <a:srgbClr val="DA2E41"/>
                </a:solidFill>
                <a:latin typeface="Arial" panose="020B0604020202020204" pitchFamily="34" charset="0"/>
                <a:cs typeface="Arial" panose="020B0604020202020204" pitchFamily="34" charset="0"/>
              </a:rPr>
              <a:t>use them too! </a:t>
            </a:r>
          </a:p>
        </p:txBody>
      </p:sp>
      <p:pic>
        <p:nvPicPr>
          <p:cNvPr id="6"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641007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Remember this about SATs?</a:t>
            </a:r>
            <a:endParaRPr lang="en-GB" sz="3200" b="1" u="sng" dirty="0"/>
          </a:p>
        </p:txBody>
      </p:sp>
      <p:sp>
        <p:nvSpPr>
          <p:cNvPr id="6"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838200" y="1512832"/>
            <a:ext cx="8586896" cy="424731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dirty="0">
                <a:solidFill>
                  <a:srgbClr val="388CDA"/>
                </a:solidFill>
                <a:latin typeface="Arial" panose="020B0604020202020204" pitchFamily="34" charset="0"/>
                <a:cs typeface="Arial" panose="020B0604020202020204" pitchFamily="34" charset="0"/>
              </a:rPr>
              <a:t>SATs focus on what they know about Maths and English </a:t>
            </a:r>
          </a:p>
          <a:p>
            <a:r>
              <a:rPr lang="en-US" dirty="0">
                <a:latin typeface="Arial" panose="020B0604020202020204" pitchFamily="34" charset="0"/>
                <a:cs typeface="Arial" panose="020B0604020202020204" pitchFamily="34" charset="0"/>
              </a:rPr>
              <a:t>They won’t reflect how talented they are at Science, Geography, Art or PE, and they certainly won’t highlight positive personal characteristics such as kindness and integrity. </a:t>
            </a:r>
          </a:p>
          <a:p>
            <a:endParaRPr lang="en-US" dirty="0">
              <a:latin typeface="Arial" panose="020B0604020202020204" pitchFamily="34" charset="0"/>
              <a:cs typeface="Arial" panose="020B0604020202020204" pitchFamily="34" charset="0"/>
            </a:endParaRPr>
          </a:p>
          <a:p>
            <a:r>
              <a:rPr lang="en-US" b="1" dirty="0">
                <a:solidFill>
                  <a:srgbClr val="388CDA"/>
                </a:solidFill>
                <a:latin typeface="Arial" panose="020B0604020202020204" pitchFamily="34" charset="0"/>
                <a:cs typeface="Arial" panose="020B0604020202020204" pitchFamily="34" charset="0"/>
              </a:rPr>
              <a:t>SATs results don’t always tell the whole story </a:t>
            </a:r>
          </a:p>
          <a:p>
            <a:r>
              <a:rPr lang="en-US" dirty="0">
                <a:latin typeface="Arial" panose="020B0604020202020204" pitchFamily="34" charset="0"/>
                <a:cs typeface="Arial" panose="020B0604020202020204" pitchFamily="34" charset="0"/>
              </a:rPr>
              <a:t>The results will say they DID or DIDN’T meet a certain standard, but not necessarily by what margin. Additionally, the thresholds tend to change each year according to overall national performance, so what was classed as ‘did meet the expected standard’ in 2016 may have been considered a ‘did not’ in 2015. </a:t>
            </a:r>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S</a:t>
            </a:r>
            <a:r>
              <a:rPr lang="en-US" dirty="0" smtClean="0">
                <a:latin typeface="Arial" panose="020B0604020202020204" pitchFamily="34" charset="0"/>
                <a:cs typeface="Arial" panose="020B0604020202020204" pitchFamily="34" charset="0"/>
              </a:rPr>
              <a:t>o </a:t>
            </a:r>
            <a:r>
              <a:rPr lang="en-US" dirty="0">
                <a:latin typeface="Arial" panose="020B0604020202020204" pitchFamily="34" charset="0"/>
                <a:cs typeface="Arial" panose="020B0604020202020204" pitchFamily="34" charset="0"/>
              </a:rPr>
              <a:t>don’t let your child see SATs as a simple case of ‘pass’ or ‘fail’. </a:t>
            </a:r>
          </a:p>
          <a:p>
            <a:endParaRPr lang="en-US" dirty="0">
              <a:latin typeface="Arial" panose="020B0604020202020204" pitchFamily="34" charset="0"/>
              <a:cs typeface="Arial" panose="020B0604020202020204" pitchFamily="34" charset="0"/>
            </a:endParaRPr>
          </a:p>
          <a:p>
            <a:r>
              <a:rPr lang="en-US" b="1" dirty="0">
                <a:solidFill>
                  <a:srgbClr val="388CDA"/>
                </a:solidFill>
                <a:latin typeface="Arial" panose="020B0604020202020204" pitchFamily="34" charset="0"/>
                <a:cs typeface="Arial" panose="020B0604020202020204" pitchFamily="34" charset="0"/>
              </a:rPr>
              <a:t>SATs last for one week </a:t>
            </a:r>
          </a:p>
          <a:p>
            <a:r>
              <a:rPr lang="en-US" dirty="0">
                <a:latin typeface="Arial" panose="020B0604020202020204" pitchFamily="34" charset="0"/>
                <a:cs typeface="Arial" panose="020B0604020202020204" pitchFamily="34" charset="0"/>
              </a:rPr>
              <a:t>In reality it’s just one or two papers lasting 30-60 minutes each day. </a:t>
            </a:r>
            <a:r>
              <a:rPr lang="en-US" dirty="0" smtClean="0">
                <a:latin typeface="Arial" panose="020B0604020202020204" pitchFamily="34" charset="0"/>
                <a:cs typeface="Arial" panose="020B0604020202020204" pitchFamily="34" charset="0"/>
              </a:rPr>
              <a:t>We can’t </a:t>
            </a:r>
            <a:r>
              <a:rPr lang="en-US" dirty="0" err="1">
                <a:latin typeface="Arial" panose="020B0604020202020204" pitchFamily="34" charset="0"/>
                <a:cs typeface="Arial" panose="020B0604020202020204" pitchFamily="34" charset="0"/>
              </a:rPr>
              <a:t>emphasise</a:t>
            </a:r>
            <a:r>
              <a:rPr lang="en-US" dirty="0">
                <a:latin typeface="Arial" panose="020B0604020202020204" pitchFamily="34" charset="0"/>
                <a:cs typeface="Arial" panose="020B0604020202020204" pitchFamily="34" charset="0"/>
              </a:rPr>
              <a:t> enough the importance of keeping that in perspective.</a:t>
            </a:r>
            <a:endParaRPr lang="en-GB" sz="1600" dirty="0">
              <a:solidFill>
                <a:srgbClr val="388CDA"/>
              </a:solidFill>
              <a:latin typeface="Arial" panose="020B0604020202020204" pitchFamily="34" charset="0"/>
              <a:cs typeface="Arial" panose="020B0604020202020204" pitchFamily="34" charset="0"/>
            </a:endParaRPr>
          </a:p>
        </p:txBody>
      </p:sp>
      <p:pic>
        <p:nvPicPr>
          <p:cNvPr id="7"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780646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What should I do if I’m worried about my child?</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945816" y="1781592"/>
            <a:ext cx="8586896" cy="397031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It would be unnatural for SATs not to induce a certain degree of worry or anxiety but there is, of course, a tipping point.</a:t>
            </a:r>
          </a:p>
          <a:p>
            <a:endParaRPr lang="en-US"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SATs should not:</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affect a child’s appetite;</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affect a child’s ability to sleep;</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alter a child’s personality;</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induce panic, tears or disengagement from lessons;</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be a reason not to attend school.</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If any of the above are evident, then SATs may be causing an excessive degree of anxiety, and your child may benefit from additional support. This isn’t about removing the reality of SATs, but rather equipping your 10 or 11 year old child</a:t>
            </a:r>
          </a:p>
          <a:p>
            <a:r>
              <a:rPr lang="en-US" dirty="0">
                <a:latin typeface="Arial" panose="020B0604020202020204" pitchFamily="34" charset="0"/>
                <a:cs typeface="Arial" panose="020B0604020202020204" pitchFamily="34" charset="0"/>
              </a:rPr>
              <a:t>to cope with the situation and be stronger for it.</a:t>
            </a:r>
            <a:endParaRPr lang="en-GB" sz="1600" dirty="0">
              <a:latin typeface="Arial" panose="020B0604020202020204" pitchFamily="34" charset="0"/>
              <a:cs typeface="Arial" panose="020B0604020202020204" pitchFamily="34" charset="0"/>
            </a:endParaRPr>
          </a:p>
        </p:txBody>
      </p:sp>
      <p:pic>
        <p:nvPicPr>
          <p:cNvPr id="5"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126983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What should I do if I’m worried about my child?</a:t>
            </a:r>
            <a:endParaRPr lang="en-GB" sz="3200" b="1" u="sng" dirty="0"/>
          </a:p>
        </p:txBody>
      </p:sp>
      <p:sp>
        <p:nvSpPr>
          <p:cNvPr id="5"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682206" y="1326906"/>
            <a:ext cx="8586896" cy="532453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ts val="600"/>
              </a:spcBef>
            </a:pPr>
            <a:r>
              <a:rPr lang="en-US" b="1" dirty="0">
                <a:latin typeface="Arial" panose="020B0604020202020204" pitchFamily="34" charset="0"/>
                <a:cs typeface="Arial" panose="020B0604020202020204" pitchFamily="34" charset="0"/>
              </a:rPr>
              <a:t>Steps to take:</a:t>
            </a:r>
            <a:endParaRPr lang="en-US" sz="600" b="1" dirty="0">
              <a:latin typeface="Arial" panose="020B0604020202020204" pitchFamily="34" charset="0"/>
              <a:cs typeface="Arial" panose="020B0604020202020204" pitchFamily="34" charset="0"/>
            </a:endParaRPr>
          </a:p>
          <a:p>
            <a:pPr>
              <a:spcBef>
                <a:spcPts val="600"/>
              </a:spcBef>
              <a:spcAft>
                <a:spcPts val="600"/>
              </a:spcAft>
            </a:pPr>
            <a:r>
              <a:rPr lang="en-US" sz="1600" b="1" dirty="0">
                <a:solidFill>
                  <a:srgbClr val="388CDA"/>
                </a:solidFill>
                <a:latin typeface="Arial" panose="020B0604020202020204" pitchFamily="34" charset="0"/>
                <a:cs typeface="Arial" panose="020B0604020202020204" pitchFamily="34" charset="0"/>
              </a:rPr>
              <a:t>Talk to the </a:t>
            </a:r>
            <a:r>
              <a:rPr lang="en-US" sz="1600" b="1" dirty="0" smtClean="0">
                <a:solidFill>
                  <a:srgbClr val="388CDA"/>
                </a:solidFill>
                <a:latin typeface="Arial" panose="020B0604020202020204" pitchFamily="34" charset="0"/>
                <a:cs typeface="Arial" panose="020B0604020202020204" pitchFamily="34" charset="0"/>
              </a:rPr>
              <a:t>class teacher </a:t>
            </a:r>
            <a:endParaRPr lang="en-US" sz="1600" b="1" dirty="0">
              <a:solidFill>
                <a:srgbClr val="388CDA"/>
              </a:solidFill>
              <a:latin typeface="Arial" panose="020B0604020202020204" pitchFamily="34" charset="0"/>
              <a:cs typeface="Arial" panose="020B0604020202020204" pitchFamily="34" charset="0"/>
            </a:endParaRPr>
          </a:p>
          <a:p>
            <a:pPr>
              <a:spcAft>
                <a:spcPts val="600"/>
              </a:spcAft>
            </a:pPr>
            <a:r>
              <a:rPr lang="en-US" sz="1600" dirty="0">
                <a:latin typeface="Arial" panose="020B0604020202020204" pitchFamily="34" charset="0"/>
                <a:cs typeface="Arial" panose="020B0604020202020204" pitchFamily="34" charset="0"/>
              </a:rPr>
              <a:t>Is your child showing the same symptoms at school as they are at home? Is there anything else going on at home which may be contributing to your child’s overall level of stress? Work with the school so everyone concerned can be offering the support that’s needed.</a:t>
            </a:r>
            <a:r>
              <a:rPr lang="en-US" sz="1600" b="1" dirty="0">
                <a:latin typeface="Arial" panose="020B0604020202020204" pitchFamily="34" charset="0"/>
                <a:cs typeface="Arial" panose="020B0604020202020204" pitchFamily="34" charset="0"/>
              </a:rPr>
              <a:t> </a:t>
            </a:r>
          </a:p>
          <a:p>
            <a:pPr>
              <a:spcAft>
                <a:spcPts val="600"/>
              </a:spcAft>
            </a:pPr>
            <a:r>
              <a:rPr lang="en-US" sz="1600" b="1" dirty="0">
                <a:solidFill>
                  <a:srgbClr val="388CDA"/>
                </a:solidFill>
                <a:latin typeface="Arial" panose="020B0604020202020204" pitchFamily="34" charset="0"/>
                <a:cs typeface="Arial" panose="020B0604020202020204" pitchFamily="34" charset="0"/>
              </a:rPr>
              <a:t>Spend time with your child</a:t>
            </a:r>
          </a:p>
          <a:p>
            <a:pPr>
              <a:spcAft>
                <a:spcPts val="600"/>
              </a:spcAft>
            </a:pPr>
            <a:r>
              <a:rPr lang="en-US" sz="1600" dirty="0">
                <a:latin typeface="Arial" panose="020B0604020202020204" pitchFamily="34" charset="0"/>
                <a:cs typeface="Arial" panose="020B0604020202020204" pitchFamily="34" charset="0"/>
              </a:rPr>
              <a:t>Try to understand what aspect of SATs concerns them most. Is it the worry of ‘failing’? Is it the worry of getting stuck on a paper? If your child can pinpoint what’s bothering them most, you can take specific steps to help reassure them. </a:t>
            </a:r>
          </a:p>
          <a:p>
            <a:pPr>
              <a:spcAft>
                <a:spcPts val="600"/>
              </a:spcAft>
            </a:pPr>
            <a:r>
              <a:rPr lang="en-US" sz="1600" b="1" dirty="0">
                <a:solidFill>
                  <a:srgbClr val="388CDA"/>
                </a:solidFill>
                <a:latin typeface="Arial" panose="020B0604020202020204" pitchFamily="34" charset="0"/>
                <a:cs typeface="Arial" panose="020B0604020202020204" pitchFamily="34" charset="0"/>
              </a:rPr>
              <a:t>Try not to project your own anxieties or views on the SATs</a:t>
            </a:r>
          </a:p>
          <a:p>
            <a:pPr>
              <a:spcAft>
                <a:spcPts val="600"/>
              </a:spcAft>
            </a:pPr>
            <a:r>
              <a:rPr lang="en-US" sz="1600" dirty="0">
                <a:latin typeface="Arial" panose="020B0604020202020204" pitchFamily="34" charset="0"/>
                <a:cs typeface="Arial" panose="020B0604020202020204" pitchFamily="34" charset="0"/>
              </a:rPr>
              <a:t>If you don’t believe in SATs, or do not think your child should be doing them, then neither will they. </a:t>
            </a:r>
          </a:p>
          <a:p>
            <a:pPr>
              <a:spcAft>
                <a:spcPts val="600"/>
              </a:spcAft>
            </a:pPr>
            <a:r>
              <a:rPr lang="en-US" sz="1600" b="1" dirty="0">
                <a:solidFill>
                  <a:srgbClr val="388CDA"/>
                </a:solidFill>
                <a:latin typeface="Arial" panose="020B0604020202020204" pitchFamily="34" charset="0"/>
                <a:cs typeface="Arial" panose="020B0604020202020204" pitchFamily="34" charset="0"/>
              </a:rPr>
              <a:t>Confront any media coverage</a:t>
            </a:r>
          </a:p>
          <a:p>
            <a:pPr>
              <a:spcAft>
                <a:spcPts val="600"/>
              </a:spcAft>
            </a:pPr>
            <a:r>
              <a:rPr lang="en-US" sz="1600" dirty="0">
                <a:latin typeface="Arial" panose="020B0604020202020204" pitchFamily="34" charset="0"/>
                <a:cs typeface="Arial" panose="020B0604020202020204" pitchFamily="34" charset="0"/>
              </a:rPr>
              <a:t>Show clippings if there’s been anything negative and ask them to talk about what they’re seen and how they feel. Reinforce the reality. </a:t>
            </a:r>
          </a:p>
          <a:p>
            <a:pPr>
              <a:spcAft>
                <a:spcPts val="600"/>
              </a:spcAft>
            </a:pPr>
            <a:r>
              <a:rPr lang="en-US" sz="1600" b="1" dirty="0">
                <a:solidFill>
                  <a:srgbClr val="388CDA"/>
                </a:solidFill>
                <a:latin typeface="Arial" panose="020B0604020202020204" pitchFamily="34" charset="0"/>
                <a:cs typeface="Arial" panose="020B0604020202020204" pitchFamily="34" charset="0"/>
              </a:rPr>
              <a:t>Encourage your child to talk to their teacher</a:t>
            </a:r>
          </a:p>
          <a:p>
            <a:pPr>
              <a:spcAft>
                <a:spcPts val="600"/>
              </a:spcAft>
            </a:pPr>
            <a:r>
              <a:rPr lang="en-US" sz="1600" dirty="0">
                <a:latin typeface="Arial" panose="020B0604020202020204" pitchFamily="34" charset="0"/>
                <a:cs typeface="Arial" panose="020B0604020202020204" pitchFamily="34" charset="0"/>
              </a:rPr>
              <a:t>SATs are obviously linked to school, so don’t be surprised if they </a:t>
            </a:r>
            <a:r>
              <a:rPr lang="en-US" sz="1600" dirty="0" err="1">
                <a:latin typeface="Arial" panose="020B0604020202020204" pitchFamily="34" charset="0"/>
                <a:cs typeface="Arial" panose="020B0604020202020204" pitchFamily="34" charset="0"/>
              </a:rPr>
              <a:t>favour</a:t>
            </a:r>
            <a:r>
              <a:rPr lang="en-US" sz="1600" dirty="0">
                <a:latin typeface="Arial" panose="020B0604020202020204" pitchFamily="34" charset="0"/>
                <a:cs typeface="Arial" panose="020B0604020202020204" pitchFamily="34" charset="0"/>
              </a:rPr>
              <a:t> the reassurance of teachers above family members.</a:t>
            </a:r>
            <a:endParaRPr lang="en-GB" sz="1600" dirty="0">
              <a:latin typeface="Arial" panose="020B0604020202020204" pitchFamily="34" charset="0"/>
              <a:cs typeface="Arial" panose="020B0604020202020204" pitchFamily="34" charset="0"/>
            </a:endParaRPr>
          </a:p>
        </p:txBody>
      </p:sp>
      <p:pic>
        <p:nvPicPr>
          <p:cNvPr id="6"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713643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SATs Breakfast</a:t>
            </a:r>
            <a:endParaRPr lang="en-GB" dirty="0"/>
          </a:p>
        </p:txBody>
      </p:sp>
      <p:sp>
        <p:nvSpPr>
          <p:cNvPr id="3" name="Content Placeholder 2"/>
          <p:cNvSpPr>
            <a:spLocks noGrp="1"/>
          </p:cNvSpPr>
          <p:nvPr>
            <p:ph idx="1"/>
          </p:nvPr>
        </p:nvSpPr>
        <p:spPr/>
        <p:txBody>
          <a:bodyPr/>
          <a:lstStyle/>
          <a:p>
            <a:pPr marL="0" indent="0">
              <a:buNone/>
            </a:pPr>
            <a:r>
              <a:rPr lang="en-GB" dirty="0" smtClean="0"/>
              <a:t>During the week of SATs we will have daily SATs breakfast for the children</a:t>
            </a:r>
          </a:p>
          <a:p>
            <a:pPr marL="0" indent="0">
              <a:buNone/>
            </a:pPr>
            <a:r>
              <a:rPr lang="en-GB" dirty="0" smtClean="0"/>
              <a:t>This will ensure that the children are relaxed and ready for the test ahead.</a:t>
            </a:r>
          </a:p>
          <a:p>
            <a:pPr marL="0" indent="0">
              <a:buNone/>
            </a:pPr>
            <a:r>
              <a:rPr lang="en-GB" dirty="0" smtClean="0"/>
              <a:t>SATs breakfast is for </a:t>
            </a:r>
            <a:r>
              <a:rPr lang="en-GB" b="1" dirty="0" smtClean="0"/>
              <a:t>Year 6 pupils only </a:t>
            </a:r>
            <a:r>
              <a:rPr lang="en-GB" dirty="0" smtClean="0"/>
              <a:t>(NO SIBLINGS ALLOWED)</a:t>
            </a:r>
          </a:p>
          <a:p>
            <a:pPr marL="0" indent="0">
              <a:buNone/>
            </a:pPr>
            <a:endParaRPr lang="en-GB" dirty="0"/>
          </a:p>
          <a:p>
            <a:pPr marL="0" indent="0">
              <a:buNone/>
            </a:pPr>
            <a:r>
              <a:rPr lang="en-GB" dirty="0" smtClean="0"/>
              <a:t>Gate will open at 8:00 and the children will be provided </a:t>
            </a:r>
            <a:r>
              <a:rPr lang="en-GB" smtClean="0"/>
              <a:t>with breakfast.</a:t>
            </a:r>
            <a:endParaRPr lang="en-GB" dirty="0"/>
          </a:p>
        </p:txBody>
      </p:sp>
    </p:spTree>
    <p:extLst>
      <p:ext uri="{BB962C8B-B14F-4D97-AF65-F5344CB8AC3E}">
        <p14:creationId xmlns:p14="http://schemas.microsoft.com/office/powerpoint/2010/main" val="162062862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smtClean="0"/>
              <a:t>Advice for Year 6 children!</a:t>
            </a:r>
            <a:endParaRPr lang="en-GB" sz="3200" b="1" u="sng" dirty="0"/>
          </a:p>
        </p:txBody>
      </p:sp>
      <p:sp>
        <p:nvSpPr>
          <p:cNvPr id="4" name="TextBox 10">
            <a:extLst>
              <a:ext uri="{FF2B5EF4-FFF2-40B4-BE49-F238E27FC236}">
                <a16:creationId xmlns="" xmlns:a16="http://schemas.microsoft.com/office/drawing/2014/main" xmlns:lc="http://schemas.openxmlformats.org/drawingml/2006/lockedCanvas" id="{C5A22397-22CB-48B1-9847-DF279AAA275F}"/>
              </a:ext>
            </a:extLst>
          </p:cNvPr>
          <p:cNvSpPr txBox="1"/>
          <p:nvPr/>
        </p:nvSpPr>
        <p:spPr>
          <a:xfrm>
            <a:off x="756347" y="1606226"/>
            <a:ext cx="8586896" cy="29700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Listen to what your teacher says; </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Your teacher is cheering you on and wants you to do your best; </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Make sure you get plenty of sleep and stay well fed – sleep and food help keep the brain moving; </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Read the questions carefully. This can help to avoid any silly mistakes! </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Don’t worry if there’s something you can’t answer. Take a deep breath! You can always move on and go back later but it’s better to write something rather than nothing;</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Keep in mind year 6 SATs are just one week of your entire life!</a:t>
            </a:r>
            <a:endParaRPr lang="en-GB" sz="1600" dirty="0">
              <a:latin typeface="Arial" panose="020B0604020202020204" pitchFamily="34" charset="0"/>
              <a:cs typeface="Arial" panose="020B0604020202020204" pitchFamily="34" charset="0"/>
            </a:endParaRPr>
          </a:p>
        </p:txBody>
      </p:sp>
      <p:pic>
        <p:nvPicPr>
          <p:cNvPr id="6"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85358" y="111502"/>
            <a:ext cx="1084220" cy="129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16945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3962</Words>
  <Application>Microsoft Office PowerPoint</Application>
  <PresentationFormat>Widescreen</PresentationFormat>
  <Paragraphs>405</Paragraphs>
  <Slides>54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Arial </vt:lpstr>
      <vt:lpstr>Calibri</vt:lpstr>
      <vt:lpstr>Calibri Light</vt:lpstr>
      <vt:lpstr>Courier New</vt:lpstr>
      <vt:lpstr>Office Theme</vt:lpstr>
      <vt:lpstr>KS2 SATS Meeting</vt:lpstr>
      <vt:lpstr>What are the SATs?</vt:lpstr>
      <vt:lpstr>When and how are the SATs carried out?</vt:lpstr>
      <vt:lpstr>Specific arrangements for SATs:</vt:lpstr>
      <vt:lpstr>What sort of results are reported?</vt:lpstr>
      <vt:lpstr>Grammar, Punctuation and Spelling</vt:lpstr>
      <vt:lpstr>Grammar, Punctuation and Spelling (Paper 1)</vt:lpstr>
      <vt:lpstr>Grammar, Punctuation and Spelling (Paper 1)</vt:lpstr>
      <vt:lpstr>PowerPoint Presentation</vt:lpstr>
      <vt:lpstr>Grammar, Punctuation and Spelling (Paper 2)</vt:lpstr>
      <vt:lpstr>Grammar, Punctuation and Spelling (Paper 2)</vt:lpstr>
      <vt:lpstr>Reading</vt:lpstr>
      <vt:lpstr>Reading</vt:lpstr>
      <vt:lpstr>Reading</vt:lpstr>
      <vt:lpstr>Reading</vt:lpstr>
      <vt:lpstr>Reading</vt:lpstr>
      <vt:lpstr>Reading</vt:lpstr>
      <vt:lpstr>Reading</vt:lpstr>
      <vt:lpstr>Reading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Papers 2 &amp; 3 (Reasoning)</vt:lpstr>
      <vt:lpstr>Maths Papers 2 (Reasoning)</vt:lpstr>
      <vt:lpstr>Maths Papers 2 (Reasoning)</vt:lpstr>
      <vt:lpstr>Maths Papers 2 (Reasoning)</vt:lpstr>
      <vt:lpstr>Maths Papers 2 (Reasoning)</vt:lpstr>
      <vt:lpstr>Maths Papers 2 (Reasoning)</vt:lpstr>
      <vt:lpstr>Maths Papers 2 (Reasoning)</vt:lpstr>
      <vt:lpstr>Maths Papers 3 (Reasoning)</vt:lpstr>
      <vt:lpstr>Maths Papers 3 (Reasoning)</vt:lpstr>
      <vt:lpstr>Maths Papers 3 (Reasoning)</vt:lpstr>
      <vt:lpstr>Maths Papers 3 (Reasoning)</vt:lpstr>
      <vt:lpstr>Maths Papers 3 (Reasoning)</vt:lpstr>
      <vt:lpstr>Maths Papers 3 (Reasoning)</vt:lpstr>
      <vt:lpstr>How can I support my child in preparing for their SATs?</vt:lpstr>
      <vt:lpstr>Remember this about SATs?</vt:lpstr>
      <vt:lpstr>What should I do if I’m worried about my child?</vt:lpstr>
      <vt:lpstr>What should I do if I’m worried about my child?</vt:lpstr>
      <vt:lpstr>SATs Breakfast</vt:lpstr>
      <vt:lpstr>Advice for Year 6 children!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SATS Meeting</dc:title>
  <dc:creator>Delia Jameson</dc:creator>
  <cp:lastModifiedBy>Delia Jameson</cp:lastModifiedBy>
  <cp:revision>7</cp:revision>
  <dcterms:created xsi:type="dcterms:W3CDTF">2019-12-12T10:57:26Z</dcterms:created>
  <dcterms:modified xsi:type="dcterms:W3CDTF">2019-12-12T12:20:38Z</dcterms:modified>
</cp:coreProperties>
</file>