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5" r:id="rId3"/>
    <p:sldId id="258" r:id="rId4"/>
    <p:sldId id="261" r:id="rId5"/>
    <p:sldId id="272" r:id="rId6"/>
    <p:sldId id="267" r:id="rId7"/>
    <p:sldId id="275" r:id="rId8"/>
    <p:sldId id="269" r:id="rId9"/>
    <p:sldId id="270" r:id="rId10"/>
    <p:sldId id="271" r:id="rId11"/>
    <p:sldId id="273" r:id="rId12"/>
    <p:sldId id="276" r:id="rId13"/>
    <p:sldId id="274"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717"/>
  </p:normalViewPr>
  <p:slideViewPr>
    <p:cSldViewPr>
      <p:cViewPr varScale="1">
        <p:scale>
          <a:sx n="105" d="100"/>
          <a:sy n="105" d="100"/>
        </p:scale>
        <p:origin x="48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D7C8AC-649D-4B3A-BA7C-757B415FFCC0}" type="datetimeFigureOut">
              <a:rPr lang="en-GB" smtClean="0"/>
              <a:t>20/09/2023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EB049F-3601-482A-996B-3C72999120C9}" type="slidenum">
              <a:rPr lang="en-GB" smtClean="0"/>
              <a:t>‹#›</a:t>
            </a:fld>
            <a:endParaRPr lang="en-GB"/>
          </a:p>
        </p:txBody>
      </p:sp>
    </p:spTree>
    <p:extLst>
      <p:ext uri="{BB962C8B-B14F-4D97-AF65-F5344CB8AC3E}">
        <p14:creationId xmlns:p14="http://schemas.microsoft.com/office/powerpoint/2010/main" val="526677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6EB049F-3601-482A-996B-3C72999120C9}" type="slidenum">
              <a:rPr lang="en-GB" smtClean="0"/>
              <a:t>7</a:t>
            </a:fld>
            <a:endParaRPr lang="en-GB"/>
          </a:p>
        </p:txBody>
      </p:sp>
    </p:spTree>
    <p:extLst>
      <p:ext uri="{BB962C8B-B14F-4D97-AF65-F5344CB8AC3E}">
        <p14:creationId xmlns:p14="http://schemas.microsoft.com/office/powerpoint/2010/main" val="3394006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1AE42DF-851A-45F4-94D4-470B30EA427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3116655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AE42DF-851A-45F4-94D4-470B30EA427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3735254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AE42DF-851A-45F4-94D4-470B30EA427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760915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1AE42DF-851A-45F4-94D4-470B30EA427E}"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3283854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1AE42DF-851A-45F4-94D4-470B30EA427E}" type="datetimeFigureOut">
              <a:rPr lang="en-GB" smtClean="0"/>
              <a:t>20/09/2023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2045306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1AE42DF-851A-45F4-94D4-470B30EA427E}" type="datetimeFigureOut">
              <a:rPr lang="en-GB" smtClean="0"/>
              <a:t>20/09/2023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568169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AE42DF-851A-45F4-94D4-470B30EA427E}" type="datetimeFigureOut">
              <a:rPr lang="en-GB" smtClean="0"/>
              <a:t>20/09/2023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3753678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AE42DF-851A-45F4-94D4-470B30EA427E}"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904541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AE42DF-851A-45F4-94D4-470B30EA427E}"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36287581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AE42DF-851A-45F4-94D4-470B30EA427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941047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AE42DF-851A-45F4-94D4-470B30EA427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3575727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AE42DF-851A-45F4-94D4-470B30EA427E}" type="datetimeFigureOut">
              <a:rPr lang="en-GB" smtClean="0"/>
              <a:t>20/09/2023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63C46F-CF45-412E-B5B9-FE614E58EBD1}" type="slidenum">
              <a:rPr lang="en-GB" smtClean="0"/>
              <a:t>‹#›</a:t>
            </a:fld>
            <a:endParaRPr lang="en-GB"/>
          </a:p>
        </p:txBody>
      </p:sp>
    </p:spTree>
    <p:extLst>
      <p:ext uri="{BB962C8B-B14F-4D97-AF65-F5344CB8AC3E}">
        <p14:creationId xmlns:p14="http://schemas.microsoft.com/office/powerpoint/2010/main" val="41960676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772400" cy="3314799"/>
          </a:xfrm>
        </p:spPr>
        <p:txBody>
          <a:bodyPr>
            <a:noAutofit/>
          </a:bodyPr>
          <a:lstStyle/>
          <a:p>
            <a:r>
              <a:rPr lang="en-GB" sz="9600" b="1" dirty="0"/>
              <a:t>Welcome to</a:t>
            </a:r>
            <a:br>
              <a:rPr lang="en-GB" sz="9600" b="1" dirty="0"/>
            </a:br>
            <a:r>
              <a:rPr lang="en-GB" sz="9600" b="1" dirty="0"/>
              <a:t>Year 1</a:t>
            </a:r>
          </a:p>
        </p:txBody>
      </p:sp>
      <p:pic>
        <p:nvPicPr>
          <p:cNvPr id="1026" name="Picture 2" descr="http://www.stchadsprimaryschool.com/userimages/School%20Badge%20Colou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7904" y="3645024"/>
            <a:ext cx="180975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9745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a:extLst>
              <a:ext uri="{FF2B5EF4-FFF2-40B4-BE49-F238E27FC236}">
                <a16:creationId xmlns:a16="http://schemas.microsoft.com/office/drawing/2014/main" id="{256B0C09-2BDC-FF49-88BC-90266A95DC46}"/>
              </a:ext>
            </a:extLst>
          </p:cNvPr>
          <p:cNvSpPr txBox="1">
            <a:spLocks/>
          </p:cNvSpPr>
          <p:nvPr/>
        </p:nvSpPr>
        <p:spPr>
          <a:xfrm>
            <a:off x="2470053" y="332656"/>
            <a:ext cx="4038600" cy="6120680"/>
          </a:xfrm>
          <a:prstGeom prst="rect">
            <a:avLst/>
          </a:prstGeom>
          <a:ln w="25400">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4400" b="1" u="sng" dirty="0"/>
              <a:t>St Elizabeth</a:t>
            </a:r>
          </a:p>
          <a:p>
            <a:pPr marL="0" indent="0" algn="ctr">
              <a:buFont typeface="Arial" panose="020B0604020202020204" pitchFamily="34" charset="0"/>
              <a:buNone/>
            </a:pPr>
            <a:endParaRPr lang="en-GB" dirty="0"/>
          </a:p>
          <a:p>
            <a:pPr marL="0" indent="0" algn="ctr">
              <a:buFont typeface="Arial" panose="020B0604020202020204" pitchFamily="34" charset="0"/>
              <a:buNone/>
            </a:pPr>
            <a:endParaRPr lang="en-GB" u="sng" dirty="0"/>
          </a:p>
          <a:p>
            <a:pPr marL="0" indent="0" algn="ctr">
              <a:buFont typeface="Arial" panose="020B0604020202020204" pitchFamily="34" charset="0"/>
              <a:buNone/>
            </a:pPr>
            <a:endParaRPr lang="en-GB" u="sng" dirty="0"/>
          </a:p>
          <a:p>
            <a:pPr marL="0" indent="0" algn="ctr">
              <a:buFont typeface="Arial" panose="020B0604020202020204" pitchFamily="34" charset="0"/>
              <a:buNone/>
            </a:pPr>
            <a:endParaRPr lang="en-GB" u="sng" dirty="0"/>
          </a:p>
          <a:p>
            <a:pPr marL="0" indent="0" algn="ctr">
              <a:buFont typeface="Arial" panose="020B0604020202020204" pitchFamily="34" charset="0"/>
              <a:buNone/>
            </a:pPr>
            <a:endParaRPr lang="en-GB" u="sng" dirty="0"/>
          </a:p>
          <a:p>
            <a:pPr marL="0" indent="0" algn="ctr">
              <a:buFont typeface="Arial" panose="020B0604020202020204" pitchFamily="34" charset="0"/>
              <a:buNone/>
            </a:pPr>
            <a:endParaRPr lang="en-GB" u="sng" dirty="0" smtClean="0"/>
          </a:p>
          <a:p>
            <a:pPr marL="0" indent="0" algn="ctr">
              <a:buFont typeface="Arial" panose="020B0604020202020204" pitchFamily="34" charset="0"/>
              <a:buNone/>
            </a:pPr>
            <a:endParaRPr lang="en-GB" u="sng" dirty="0"/>
          </a:p>
          <a:p>
            <a:pPr marL="0" indent="0" algn="ctr">
              <a:buFont typeface="Arial" panose="020B0604020202020204" pitchFamily="34" charset="0"/>
              <a:buNone/>
            </a:pPr>
            <a:r>
              <a:rPr lang="en-GB" dirty="0" smtClean="0"/>
              <a:t>Mrs Campbell</a:t>
            </a:r>
          </a:p>
          <a:p>
            <a:pPr marL="0" indent="0" algn="ctr">
              <a:buFont typeface="Arial" panose="020B0604020202020204" pitchFamily="34" charset="0"/>
              <a:buNone/>
            </a:pPr>
            <a:r>
              <a:rPr lang="en-GB" dirty="0" smtClean="0"/>
              <a:t>Miss Butler</a:t>
            </a:r>
            <a:endParaRPr lang="en-GB" dirty="0"/>
          </a:p>
          <a:p>
            <a:pPr marL="0" indent="0" algn="ctr">
              <a:buFont typeface="Arial" panose="020B0604020202020204" pitchFamily="34" charset="0"/>
              <a:buNone/>
            </a:pPr>
            <a:r>
              <a:rPr lang="en-GB" dirty="0"/>
              <a:t> </a:t>
            </a:r>
          </a:p>
        </p:txBody>
      </p:sp>
      <p:pic>
        <p:nvPicPr>
          <p:cNvPr id="6" name="Picture 5" descr="A picture containing fabric, rug&#10;&#10;Description automatically generated">
            <a:extLst>
              <a:ext uri="{FF2B5EF4-FFF2-40B4-BE49-F238E27FC236}">
                <a16:creationId xmlns:a16="http://schemas.microsoft.com/office/drawing/2014/main" id="{50658215-BA4E-CF48-BFA1-1A9984C25A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63888" y="1600200"/>
            <a:ext cx="1996800" cy="2620888"/>
          </a:xfrm>
          <a:prstGeom prst="rect">
            <a:avLst/>
          </a:prstGeom>
        </p:spPr>
      </p:pic>
      <p:sp>
        <p:nvSpPr>
          <p:cNvPr id="2" name="Content Placeholder 1"/>
          <p:cNvSpPr>
            <a:spLocks noGrp="1"/>
          </p:cNvSpPr>
          <p:nvPr>
            <p:ph sz="half" idx="1"/>
          </p:nvPr>
        </p:nvSpPr>
        <p:spPr/>
        <p:txBody>
          <a:bodyPr/>
          <a:lstStyle/>
          <a:p>
            <a:endParaRPr lang="en-GB" dirty="0" smtClean="0"/>
          </a:p>
          <a:p>
            <a:endParaRPr lang="en-GB" dirty="0"/>
          </a:p>
          <a:p>
            <a:pPr marL="0" indent="0">
              <a:buNone/>
            </a:pPr>
            <a:r>
              <a:rPr lang="en-GB" dirty="0" smtClean="0"/>
              <a:t> </a:t>
            </a:r>
            <a:endParaRPr lang="en-GB" dirty="0"/>
          </a:p>
        </p:txBody>
      </p:sp>
    </p:spTree>
    <p:extLst>
      <p:ext uri="{BB962C8B-B14F-4D97-AF65-F5344CB8AC3E}">
        <p14:creationId xmlns:p14="http://schemas.microsoft.com/office/powerpoint/2010/main" val="2207099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b="1" dirty="0"/>
              <a:t>Uniform</a:t>
            </a:r>
          </a:p>
        </p:txBody>
      </p:sp>
      <p:sp>
        <p:nvSpPr>
          <p:cNvPr id="3" name="Content Placeholder 2"/>
          <p:cNvSpPr>
            <a:spLocks noGrp="1"/>
          </p:cNvSpPr>
          <p:nvPr>
            <p:ph idx="1"/>
          </p:nvPr>
        </p:nvSpPr>
        <p:spPr>
          <a:xfrm>
            <a:off x="457200" y="1052736"/>
            <a:ext cx="8229600" cy="5328592"/>
          </a:xfrm>
        </p:spPr>
        <p:txBody>
          <a:bodyPr>
            <a:noAutofit/>
          </a:bodyPr>
          <a:lstStyle/>
          <a:p>
            <a:pPr marL="0" indent="0">
              <a:buNone/>
            </a:pPr>
            <a:r>
              <a:rPr lang="en-GB" sz="2800" b="1" dirty="0" smtClean="0"/>
              <a:t>Correct uniform must be worn at all times including school trips. </a:t>
            </a:r>
          </a:p>
          <a:p>
            <a:r>
              <a:rPr lang="en-GB" sz="2400" b="1" dirty="0" smtClean="0"/>
              <a:t>Labels</a:t>
            </a:r>
            <a:r>
              <a:rPr lang="en-GB" sz="2400" b="1" dirty="0"/>
              <a:t>: </a:t>
            </a:r>
            <a:r>
              <a:rPr lang="en-GB" sz="2400" dirty="0"/>
              <a:t>please label </a:t>
            </a:r>
            <a:r>
              <a:rPr lang="en-GB" sz="2400" b="1" dirty="0"/>
              <a:t>all</a:t>
            </a:r>
            <a:r>
              <a:rPr lang="en-GB" sz="2400" dirty="0"/>
              <a:t> uniform</a:t>
            </a:r>
          </a:p>
          <a:p>
            <a:r>
              <a:rPr lang="en-GB" sz="2400" b="1" dirty="0"/>
              <a:t>Shirts: </a:t>
            </a:r>
            <a:r>
              <a:rPr lang="en-GB" sz="2400" dirty="0"/>
              <a:t>tucked in, top button done up</a:t>
            </a:r>
          </a:p>
          <a:p>
            <a:r>
              <a:rPr lang="en-GB" sz="2400" b="1" dirty="0"/>
              <a:t>Ties</a:t>
            </a:r>
            <a:r>
              <a:rPr lang="en-GB" sz="2400" dirty="0"/>
              <a:t>: </a:t>
            </a:r>
            <a:r>
              <a:rPr lang="en-GB" sz="2400" dirty="0" smtClean="0"/>
              <a:t>should be purchased </a:t>
            </a:r>
            <a:r>
              <a:rPr lang="en-GB" sz="2400" dirty="0"/>
              <a:t>from school </a:t>
            </a:r>
            <a:r>
              <a:rPr lang="en-GB" sz="2400" dirty="0" smtClean="0"/>
              <a:t>office. </a:t>
            </a:r>
          </a:p>
          <a:p>
            <a:r>
              <a:rPr lang="en-GB" sz="2400" b="1" dirty="0" smtClean="0"/>
              <a:t>Socks</a:t>
            </a:r>
            <a:r>
              <a:rPr lang="en-GB" sz="2400" dirty="0" smtClean="0"/>
              <a:t>: Boys: grey or black socks. Girls: Grey </a:t>
            </a:r>
            <a:r>
              <a:rPr lang="en-GB" sz="2400" dirty="0" smtClean="0"/>
              <a:t>tights or socks.  White socks with summer uniform.    </a:t>
            </a:r>
            <a:endParaRPr lang="en-GB" sz="2400" dirty="0"/>
          </a:p>
          <a:p>
            <a:r>
              <a:rPr lang="en-GB" sz="2400" b="1" dirty="0"/>
              <a:t>Correct school coat</a:t>
            </a:r>
            <a:r>
              <a:rPr lang="en-GB" sz="2400" b="1" dirty="0" smtClean="0"/>
              <a:t>:</a:t>
            </a:r>
            <a:r>
              <a:rPr lang="en-GB" sz="2400" dirty="0" smtClean="0"/>
              <a:t> </a:t>
            </a:r>
            <a:r>
              <a:rPr lang="en-GB" sz="2400" dirty="0"/>
              <a:t>black coat with school </a:t>
            </a:r>
            <a:r>
              <a:rPr lang="en-GB" sz="2400" dirty="0" smtClean="0"/>
              <a:t>badge</a:t>
            </a:r>
            <a:r>
              <a:rPr lang="en-GB" sz="2400" dirty="0"/>
              <a:t>.</a:t>
            </a:r>
          </a:p>
          <a:p>
            <a:r>
              <a:rPr lang="en-GB" sz="2400" b="1" dirty="0"/>
              <a:t>Jewellery:</a:t>
            </a:r>
            <a:r>
              <a:rPr lang="en-GB" sz="2400" dirty="0"/>
              <a:t> stud </a:t>
            </a:r>
            <a:r>
              <a:rPr lang="en-GB" sz="2400" dirty="0" smtClean="0"/>
              <a:t>gold earrings </a:t>
            </a:r>
            <a:endParaRPr lang="en-GB" sz="2400" dirty="0"/>
          </a:p>
          <a:p>
            <a:r>
              <a:rPr lang="en-GB" sz="2400" b="1" dirty="0"/>
              <a:t>Hair:</a:t>
            </a:r>
            <a:r>
              <a:rPr lang="en-GB" sz="2400" dirty="0"/>
              <a:t> long hair must be tied back with a </a:t>
            </a:r>
            <a:r>
              <a:rPr lang="en-GB" sz="2400" b="1" dirty="0"/>
              <a:t>grey, white, yellow, or black </a:t>
            </a:r>
            <a:r>
              <a:rPr lang="en-GB" sz="2400" b="1" dirty="0" smtClean="0"/>
              <a:t>hairband</a:t>
            </a:r>
            <a:r>
              <a:rPr lang="en-GB" sz="2400" dirty="0" smtClean="0"/>
              <a:t>. No beads. No shaved patterns.</a:t>
            </a:r>
          </a:p>
          <a:p>
            <a:r>
              <a:rPr lang="en-GB" sz="2400" b="1" dirty="0" smtClean="0"/>
              <a:t>Shoes: </a:t>
            </a:r>
            <a:r>
              <a:rPr lang="en-GB" sz="2400" dirty="0" smtClean="0"/>
              <a:t>No laced shoes.</a:t>
            </a:r>
          </a:p>
          <a:p>
            <a:endParaRPr lang="en-GB" sz="2400" dirty="0" smtClean="0"/>
          </a:p>
          <a:p>
            <a:pPr marL="0" indent="0">
              <a:buNone/>
            </a:pPr>
            <a:endParaRPr lang="en-GB" sz="2400" dirty="0"/>
          </a:p>
          <a:p>
            <a:endParaRPr lang="en-GB" sz="2000" dirty="0">
              <a:latin typeface="Comic Sans MS" panose="030F0702030302020204" pitchFamily="66" charset="0"/>
            </a:endParaRPr>
          </a:p>
          <a:p>
            <a:pPr marL="0" indent="0">
              <a:buNone/>
            </a:pPr>
            <a:endParaRPr lang="en-GB" sz="2000" dirty="0">
              <a:latin typeface="Comic Sans MS" panose="030F0702030302020204" pitchFamily="66" charset="0"/>
            </a:endParaRPr>
          </a:p>
        </p:txBody>
      </p:sp>
    </p:spTree>
    <p:extLst>
      <p:ext uri="{BB962C8B-B14F-4D97-AF65-F5344CB8AC3E}">
        <p14:creationId xmlns:p14="http://schemas.microsoft.com/office/powerpoint/2010/main" val="2996899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404664"/>
            <a:ext cx="5400600" cy="1654591"/>
          </a:xfrm>
        </p:spPr>
        <p:txBody>
          <a:bodyPr>
            <a:normAutofit fontScale="90000"/>
          </a:bodyPr>
          <a:lstStyle/>
          <a:p>
            <a:pPr algn="l"/>
            <a:r>
              <a:rPr lang="en-GB" b="1" dirty="0"/>
              <a:t>     </a:t>
            </a:r>
            <a:r>
              <a:rPr lang="en-GB" b="1" dirty="0" smtClean="0"/>
              <a:t>          </a:t>
            </a:r>
            <a:br>
              <a:rPr lang="en-GB" b="1" dirty="0" smtClean="0"/>
            </a:br>
            <a:r>
              <a:rPr lang="en-GB" b="1" dirty="0"/>
              <a:t>  </a:t>
            </a:r>
            <a:r>
              <a:rPr lang="en-GB" b="1" dirty="0" smtClean="0"/>
              <a:t>               PE</a:t>
            </a:r>
            <a:r>
              <a:rPr lang="en-GB" b="1" dirty="0"/>
              <a:t/>
            </a:r>
            <a:br>
              <a:rPr lang="en-GB" b="1" dirty="0"/>
            </a:br>
            <a:r>
              <a:rPr lang="en-GB" sz="3100" b="1" dirty="0" smtClean="0"/>
              <a:t>St </a:t>
            </a:r>
            <a:r>
              <a:rPr lang="en-GB" sz="3100" b="1" dirty="0"/>
              <a:t>Elizabeth </a:t>
            </a:r>
            <a:r>
              <a:rPr lang="en-GB" sz="3100" b="1" dirty="0" smtClean="0"/>
              <a:t>– Tuesday &amp; Friday</a:t>
            </a:r>
            <a:r>
              <a:rPr lang="en-GB" sz="3100" b="1" dirty="0"/>
              <a:t/>
            </a:r>
            <a:br>
              <a:rPr lang="en-GB" sz="3100" b="1" dirty="0"/>
            </a:br>
            <a:r>
              <a:rPr lang="en-GB" sz="3100" b="1" dirty="0" smtClean="0"/>
              <a:t/>
            </a:r>
            <a:br>
              <a:rPr lang="en-GB" sz="3100" b="1" dirty="0" smtClean="0"/>
            </a:br>
            <a:endParaRPr lang="en-GB" sz="3100" b="1" dirty="0"/>
          </a:p>
        </p:txBody>
      </p:sp>
      <p:sp>
        <p:nvSpPr>
          <p:cNvPr id="3" name="Content Placeholder 2"/>
          <p:cNvSpPr>
            <a:spLocks noGrp="1"/>
          </p:cNvSpPr>
          <p:nvPr>
            <p:ph idx="1"/>
          </p:nvPr>
        </p:nvSpPr>
        <p:spPr>
          <a:xfrm>
            <a:off x="161764" y="2678629"/>
            <a:ext cx="8820472" cy="3918723"/>
          </a:xfrm>
        </p:spPr>
        <p:txBody>
          <a:bodyPr>
            <a:noAutofit/>
          </a:bodyPr>
          <a:lstStyle/>
          <a:p>
            <a:r>
              <a:rPr lang="en-GB" sz="2800" dirty="0"/>
              <a:t>Children to come into school in kits on their PE day.</a:t>
            </a:r>
          </a:p>
          <a:p>
            <a:r>
              <a:rPr lang="en-GB" sz="2800" dirty="0"/>
              <a:t>Yellow polo shirt with school logo</a:t>
            </a:r>
          </a:p>
          <a:p>
            <a:r>
              <a:rPr lang="en-GB" sz="2800" dirty="0" smtClean="0"/>
              <a:t>Black plimsolls or trainers (only laces if they can tie them)</a:t>
            </a:r>
            <a:endParaRPr lang="en-GB" sz="2800" dirty="0"/>
          </a:p>
          <a:p>
            <a:r>
              <a:rPr lang="en-GB" sz="2800" dirty="0"/>
              <a:t>Black </a:t>
            </a:r>
            <a:r>
              <a:rPr lang="en-GB" sz="2800" dirty="0" smtClean="0"/>
              <a:t>shorts/Black </a:t>
            </a:r>
            <a:r>
              <a:rPr lang="en-GB" sz="2800" dirty="0" smtClean="0"/>
              <a:t>jogging bottoms (depending </a:t>
            </a:r>
            <a:r>
              <a:rPr lang="en-GB" sz="2800" dirty="0" smtClean="0"/>
              <a:t>on the weather, what </a:t>
            </a:r>
            <a:r>
              <a:rPr lang="en-GB" sz="2800" dirty="0"/>
              <a:t>they wore in Reception)</a:t>
            </a:r>
          </a:p>
        </p:txBody>
      </p:sp>
      <p:pic>
        <p:nvPicPr>
          <p:cNvPr id="5" name="Picture 4" descr="A picture containing room&#10;&#10;Description automatically generated">
            <a:extLst>
              <a:ext uri="{FF2B5EF4-FFF2-40B4-BE49-F238E27FC236}">
                <a16:creationId xmlns:a16="http://schemas.microsoft.com/office/drawing/2014/main" id="{E5BCA72F-F20B-8E48-8E8D-4987709676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4248" y="270827"/>
            <a:ext cx="1813457" cy="1922264"/>
          </a:xfrm>
          <a:prstGeom prst="rect">
            <a:avLst/>
          </a:prstGeom>
        </p:spPr>
      </p:pic>
    </p:spTree>
    <p:extLst>
      <p:ext uri="{BB962C8B-B14F-4D97-AF65-F5344CB8AC3E}">
        <p14:creationId xmlns:p14="http://schemas.microsoft.com/office/powerpoint/2010/main" val="932115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Clothing and bags</a:t>
            </a:r>
          </a:p>
        </p:txBody>
      </p:sp>
      <p:sp>
        <p:nvSpPr>
          <p:cNvPr id="3" name="Content Placeholder 2"/>
          <p:cNvSpPr>
            <a:spLocks noGrp="1"/>
          </p:cNvSpPr>
          <p:nvPr>
            <p:ph idx="1"/>
          </p:nvPr>
        </p:nvSpPr>
        <p:spPr/>
        <p:txBody>
          <a:bodyPr/>
          <a:lstStyle/>
          <a:p>
            <a:r>
              <a:rPr lang="en-GB" b="1" u="sng" dirty="0"/>
              <a:t>ALL</a:t>
            </a:r>
            <a:r>
              <a:rPr lang="en-GB" b="1" dirty="0"/>
              <a:t> school</a:t>
            </a:r>
            <a:r>
              <a:rPr lang="en-GB" dirty="0"/>
              <a:t> clothes, PE kit, book bags and water bottles need </a:t>
            </a:r>
            <a:r>
              <a:rPr lang="en-GB" b="1" u="sng" dirty="0"/>
              <a:t>labels.</a:t>
            </a:r>
          </a:p>
          <a:p>
            <a:r>
              <a:rPr lang="en-GB" dirty="0"/>
              <a:t>Bags to come into school </a:t>
            </a:r>
            <a:r>
              <a:rPr lang="en-GB" b="1" dirty="0"/>
              <a:t>every </a:t>
            </a:r>
            <a:r>
              <a:rPr lang="en-GB" b="1" dirty="0" smtClean="0"/>
              <a:t>day. </a:t>
            </a:r>
          </a:p>
          <a:p>
            <a:r>
              <a:rPr lang="en-GB" dirty="0" smtClean="0"/>
              <a:t>Water bottles in school each day</a:t>
            </a:r>
            <a:r>
              <a:rPr lang="en-GB" b="1" dirty="0" smtClean="0"/>
              <a:t>.</a:t>
            </a:r>
            <a:endParaRPr lang="en-GB" dirty="0"/>
          </a:p>
          <a:p>
            <a:r>
              <a:rPr lang="en-GB" dirty="0" smtClean="0"/>
              <a:t>Please </a:t>
            </a:r>
            <a:r>
              <a:rPr lang="en-GB" dirty="0"/>
              <a:t>teach your child how to put their tie on and do/undo buttons</a:t>
            </a:r>
            <a:r>
              <a:rPr lang="en-GB" dirty="0" smtClean="0"/>
              <a:t>.</a:t>
            </a:r>
          </a:p>
          <a:p>
            <a:r>
              <a:rPr lang="en-GB" dirty="0" smtClean="0"/>
              <a:t>Black </a:t>
            </a:r>
            <a:r>
              <a:rPr lang="en-GB" dirty="0" err="1" smtClean="0"/>
              <a:t>velcro</a:t>
            </a:r>
            <a:r>
              <a:rPr lang="en-GB" dirty="0" smtClean="0"/>
              <a:t> or buckle shoes. No ankle boots, laces, trainers or shoes with flashing lights. </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606232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Reading</a:t>
            </a:r>
          </a:p>
        </p:txBody>
      </p:sp>
      <p:sp>
        <p:nvSpPr>
          <p:cNvPr id="3" name="Content Placeholder 2"/>
          <p:cNvSpPr>
            <a:spLocks noGrp="1"/>
          </p:cNvSpPr>
          <p:nvPr>
            <p:ph idx="1"/>
          </p:nvPr>
        </p:nvSpPr>
        <p:spPr>
          <a:xfrm>
            <a:off x="457200" y="1268762"/>
            <a:ext cx="8229600" cy="5112566"/>
          </a:xfrm>
        </p:spPr>
        <p:txBody>
          <a:bodyPr>
            <a:normAutofit fontScale="25000" lnSpcReduction="20000"/>
          </a:bodyPr>
          <a:lstStyle/>
          <a:p>
            <a:pPr>
              <a:lnSpc>
                <a:spcPct val="120000"/>
              </a:lnSpc>
            </a:pPr>
            <a:r>
              <a:rPr lang="en-GB" sz="11200" dirty="0"/>
              <a:t>Please listen to your child read </a:t>
            </a:r>
            <a:r>
              <a:rPr lang="en-GB" sz="11200" b="1" dirty="0"/>
              <a:t>every </a:t>
            </a:r>
            <a:r>
              <a:rPr lang="en-GB" sz="11200" b="1" dirty="0" smtClean="0"/>
              <a:t>night.</a:t>
            </a:r>
            <a:endParaRPr lang="en-GB" sz="11200" b="1" dirty="0"/>
          </a:p>
          <a:p>
            <a:pPr>
              <a:lnSpc>
                <a:spcPct val="120000"/>
              </a:lnSpc>
            </a:pPr>
            <a:r>
              <a:rPr lang="en-GB" sz="11200" dirty="0"/>
              <a:t>Ask questions to assess their understanding of the </a:t>
            </a:r>
            <a:r>
              <a:rPr lang="en-GB" sz="11200" dirty="0" smtClean="0"/>
              <a:t>text/pictures.</a:t>
            </a:r>
            <a:endParaRPr lang="en-GB" sz="11200" dirty="0"/>
          </a:p>
          <a:p>
            <a:pPr>
              <a:lnSpc>
                <a:spcPct val="120000"/>
              </a:lnSpc>
            </a:pPr>
            <a:r>
              <a:rPr lang="en-GB" sz="11200" dirty="0" smtClean="0"/>
              <a:t>Daily group guided reading has begun in class. </a:t>
            </a:r>
          </a:p>
          <a:p>
            <a:pPr>
              <a:lnSpc>
                <a:spcPct val="120000"/>
              </a:lnSpc>
            </a:pPr>
            <a:r>
              <a:rPr lang="en-GB" sz="11200" dirty="0" smtClean="0"/>
              <a:t>Books </a:t>
            </a:r>
            <a:r>
              <a:rPr lang="en-GB" sz="11200" dirty="0"/>
              <a:t>will be changed twice a </a:t>
            </a:r>
            <a:r>
              <a:rPr lang="en-GB" sz="11200" dirty="0" smtClean="0"/>
              <a:t>week. </a:t>
            </a:r>
          </a:p>
          <a:p>
            <a:pPr>
              <a:lnSpc>
                <a:spcPct val="120000"/>
              </a:lnSpc>
            </a:pPr>
            <a:r>
              <a:rPr lang="en-GB" sz="11200" b="1" dirty="0" smtClean="0"/>
              <a:t>Books will only be changed if there is a parent signature to show they have read at home.</a:t>
            </a:r>
          </a:p>
          <a:p>
            <a:pPr>
              <a:lnSpc>
                <a:spcPct val="120000"/>
              </a:lnSpc>
            </a:pPr>
            <a:r>
              <a:rPr lang="en-GB" sz="11200" dirty="0" smtClean="0"/>
              <a:t>It is suggested that you allow your child to read the book more than once to reinforce understanding of text.  There are usually questions and ideas that you can ask your child in the books.</a:t>
            </a:r>
          </a:p>
          <a:p>
            <a:pPr marL="0" indent="0">
              <a:lnSpc>
                <a:spcPct val="120000"/>
              </a:lnSpc>
              <a:buNone/>
            </a:pPr>
            <a:endParaRPr lang="en-GB" sz="11200" dirty="0"/>
          </a:p>
          <a:p>
            <a:endParaRPr lang="en-GB" sz="3500" dirty="0">
              <a:latin typeface="Comic Sans MS" panose="030F0702030302020204" pitchFamily="66" charset="0"/>
            </a:endParaRPr>
          </a:p>
          <a:p>
            <a:endParaRPr lang="en-GB" sz="3500" dirty="0">
              <a:latin typeface="Comic Sans MS" panose="030F0702030302020204" pitchFamily="66" charset="0"/>
            </a:endParaRPr>
          </a:p>
        </p:txBody>
      </p:sp>
      <p:sp>
        <p:nvSpPr>
          <p:cNvPr id="7" name="Content Placeholder 2"/>
          <p:cNvSpPr txBox="1">
            <a:spLocks/>
          </p:cNvSpPr>
          <p:nvPr/>
        </p:nvSpPr>
        <p:spPr>
          <a:xfrm>
            <a:off x="172108" y="1268761"/>
            <a:ext cx="8820472" cy="54006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sz="1800" dirty="0">
              <a:latin typeface="Comic Sans MS" panose="030F0702030302020204" pitchFamily="66" charset="0"/>
            </a:endParaRPr>
          </a:p>
        </p:txBody>
      </p:sp>
      <p:pic>
        <p:nvPicPr>
          <p:cNvPr id="2050" name="Picture 2" descr="https://tse2.mm.bing.net/th?id=OIP.T0qESRlG3MqLhanzLCAN6wHaH5&amp;pid=15.1&amp;P=0&amp;w=300&amp;h=300">
            <a:extLst>
              <a:ext uri="{FF2B5EF4-FFF2-40B4-BE49-F238E27FC236}">
                <a16:creationId xmlns:a16="http://schemas.microsoft.com/office/drawing/2014/main" id="{C62A56D4-70B9-435C-AE5A-3F208CC3EEB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2321" y="188638"/>
            <a:ext cx="1387370" cy="1475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2289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Handwriting</a:t>
            </a:r>
            <a:endParaRPr lang="en-GB" b="1" dirty="0"/>
          </a:p>
        </p:txBody>
      </p:sp>
      <p:sp>
        <p:nvSpPr>
          <p:cNvPr id="3" name="Content Placeholder 2"/>
          <p:cNvSpPr>
            <a:spLocks noGrp="1"/>
          </p:cNvSpPr>
          <p:nvPr>
            <p:ph idx="1"/>
          </p:nvPr>
        </p:nvSpPr>
        <p:spPr/>
        <p:txBody>
          <a:bodyPr>
            <a:normAutofit/>
          </a:bodyPr>
          <a:lstStyle/>
          <a:p>
            <a:pPr marL="0" indent="0">
              <a:buNone/>
            </a:pPr>
            <a:r>
              <a:rPr lang="en-GB" dirty="0" smtClean="0"/>
              <a:t>The children need to develop their handwriting and so we encourage you to work with them at home by practicing correct letter formation.</a:t>
            </a:r>
          </a:p>
          <a:p>
            <a:pPr marL="0" indent="0">
              <a:buNone/>
            </a:pPr>
            <a:r>
              <a:rPr lang="en-GB" dirty="0" smtClean="0"/>
              <a:t>We </a:t>
            </a:r>
            <a:r>
              <a:rPr lang="en-GB" dirty="0" smtClean="0"/>
              <a:t>will be focussing on this in class each day.  </a:t>
            </a:r>
            <a:endParaRPr lang="en-GB" dirty="0" smtClean="0"/>
          </a:p>
        </p:txBody>
      </p:sp>
    </p:spTree>
    <p:extLst>
      <p:ext uri="{BB962C8B-B14F-4D97-AF65-F5344CB8AC3E}">
        <p14:creationId xmlns:p14="http://schemas.microsoft.com/office/powerpoint/2010/main" val="1209100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Homework </a:t>
            </a:r>
            <a:br>
              <a:rPr lang="en-GB" b="1" dirty="0"/>
            </a:br>
            <a:r>
              <a:rPr lang="en-GB" sz="3100" b="1" dirty="0"/>
              <a:t>Set on Friday return by Wednesday morning or earlier</a:t>
            </a:r>
            <a:endParaRPr lang="en-GB" sz="4000" b="1" dirty="0"/>
          </a:p>
        </p:txBody>
      </p:sp>
      <p:sp>
        <p:nvSpPr>
          <p:cNvPr id="3" name="Content Placeholder 2"/>
          <p:cNvSpPr>
            <a:spLocks noGrp="1"/>
          </p:cNvSpPr>
          <p:nvPr>
            <p:ph idx="1"/>
          </p:nvPr>
        </p:nvSpPr>
        <p:spPr>
          <a:xfrm>
            <a:off x="443089" y="1844824"/>
            <a:ext cx="8229600" cy="4525963"/>
          </a:xfrm>
        </p:spPr>
        <p:txBody>
          <a:bodyPr>
            <a:normAutofit/>
          </a:bodyPr>
          <a:lstStyle/>
          <a:p>
            <a:r>
              <a:rPr lang="en-GB" dirty="0"/>
              <a:t>Reading (every day</a:t>
            </a:r>
            <a:r>
              <a:rPr lang="en-GB" dirty="0" smtClean="0"/>
              <a:t>)</a:t>
            </a:r>
          </a:p>
          <a:p>
            <a:r>
              <a:rPr lang="en-GB" dirty="0" smtClean="0"/>
              <a:t>Phonics homework</a:t>
            </a:r>
            <a:endParaRPr lang="en-GB" dirty="0"/>
          </a:p>
          <a:p>
            <a:r>
              <a:rPr lang="en-GB" dirty="0" smtClean="0"/>
              <a:t>Spellings </a:t>
            </a:r>
            <a:r>
              <a:rPr lang="en-GB" dirty="0"/>
              <a:t>- </a:t>
            </a:r>
            <a:r>
              <a:rPr lang="en-GB" dirty="0" smtClean="0"/>
              <a:t>high </a:t>
            </a:r>
            <a:r>
              <a:rPr lang="en-GB" dirty="0"/>
              <a:t>frequency words (HFWs) these will be </a:t>
            </a:r>
            <a:r>
              <a:rPr lang="en-GB" dirty="0" smtClean="0"/>
              <a:t>send home weekly after half term.</a:t>
            </a:r>
          </a:p>
          <a:p>
            <a:r>
              <a:rPr lang="en-GB" dirty="0" smtClean="0"/>
              <a:t>Other </a:t>
            </a:r>
            <a:r>
              <a:rPr lang="en-GB" dirty="0"/>
              <a:t>homework will be issued when relevant, for example </a:t>
            </a:r>
            <a:r>
              <a:rPr lang="en-GB" dirty="0" smtClean="0"/>
              <a:t>Maths or </a:t>
            </a:r>
            <a:r>
              <a:rPr lang="en-GB" dirty="0"/>
              <a:t>topic </a:t>
            </a:r>
            <a:r>
              <a:rPr lang="en-GB" dirty="0" smtClean="0"/>
              <a:t>work.</a:t>
            </a:r>
            <a:endParaRPr lang="en-GB" dirty="0"/>
          </a:p>
        </p:txBody>
      </p:sp>
    </p:spTree>
    <p:extLst>
      <p:ext uri="{BB962C8B-B14F-4D97-AF65-F5344CB8AC3E}">
        <p14:creationId xmlns:p14="http://schemas.microsoft.com/office/powerpoint/2010/main" val="1910639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Autofit/>
          </a:bodyPr>
          <a:lstStyle/>
          <a:p>
            <a:r>
              <a:rPr lang="en-GB" dirty="0"/>
              <a:t/>
            </a:r>
            <a:br>
              <a:rPr lang="en-GB" dirty="0"/>
            </a:br>
            <a:r>
              <a:rPr lang="en-GB" b="1" dirty="0"/>
              <a:t>General</a:t>
            </a:r>
            <a:r>
              <a:rPr lang="en-GB" dirty="0">
                <a:latin typeface="Comic Sans MS" panose="030F0702030302020204" pitchFamily="66" charset="0"/>
              </a:rPr>
              <a:t/>
            </a:r>
            <a:br>
              <a:rPr lang="en-GB" dirty="0">
                <a:latin typeface="Comic Sans MS" panose="030F0702030302020204" pitchFamily="66" charset="0"/>
              </a:rPr>
            </a:b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77500" lnSpcReduction="20000"/>
          </a:bodyPr>
          <a:lstStyle/>
          <a:p>
            <a:r>
              <a:rPr lang="en-GB" dirty="0"/>
              <a:t>Please ensure you are dropping </a:t>
            </a:r>
            <a:r>
              <a:rPr lang="en-GB" dirty="0" smtClean="0"/>
              <a:t>your child off at the gate and </a:t>
            </a:r>
            <a:r>
              <a:rPr lang="en-GB" dirty="0"/>
              <a:t>picking up your child promptly each day – </a:t>
            </a:r>
            <a:r>
              <a:rPr lang="en-GB" b="1" dirty="0" smtClean="0"/>
              <a:t>8.30am </a:t>
            </a:r>
            <a:r>
              <a:rPr lang="en-GB" b="1" dirty="0"/>
              <a:t>and 3</a:t>
            </a:r>
            <a:r>
              <a:rPr lang="en-GB" b="1" dirty="0" smtClean="0"/>
              <a:t>pm. (we are not available to speak to in the mornings)</a:t>
            </a:r>
            <a:endParaRPr lang="en-GB" b="1" dirty="0"/>
          </a:p>
          <a:p>
            <a:r>
              <a:rPr lang="en-GB" b="1" dirty="0"/>
              <a:t>Labelled water bottles: </a:t>
            </a:r>
            <a:r>
              <a:rPr lang="en-GB" dirty="0"/>
              <a:t>S</a:t>
            </a:r>
            <a:r>
              <a:rPr lang="en-GB" dirty="0" smtClean="0"/>
              <a:t>hould </a:t>
            </a:r>
            <a:r>
              <a:rPr lang="en-GB" dirty="0"/>
              <a:t>be brought in from home each </a:t>
            </a:r>
            <a:r>
              <a:rPr lang="en-GB" dirty="0" smtClean="0"/>
              <a:t>day. Only water.</a:t>
            </a:r>
            <a:endParaRPr lang="en-GB" dirty="0"/>
          </a:p>
          <a:p>
            <a:r>
              <a:rPr lang="en-GB" b="1" dirty="0"/>
              <a:t>Collection:</a:t>
            </a:r>
            <a:r>
              <a:rPr lang="en-GB" dirty="0"/>
              <a:t> </a:t>
            </a:r>
            <a:r>
              <a:rPr lang="en-GB" dirty="0" smtClean="0"/>
              <a:t>Please </a:t>
            </a:r>
            <a:r>
              <a:rPr lang="en-GB" dirty="0"/>
              <a:t>inform the class teacher or the office if someone else will be collecting your child.</a:t>
            </a:r>
          </a:p>
          <a:p>
            <a:r>
              <a:rPr lang="en-GB" b="1" dirty="0"/>
              <a:t>Questions: </a:t>
            </a:r>
            <a:r>
              <a:rPr lang="en-GB" dirty="0"/>
              <a:t>I</a:t>
            </a:r>
            <a:r>
              <a:rPr lang="en-GB" dirty="0" smtClean="0"/>
              <a:t>t </a:t>
            </a:r>
            <a:r>
              <a:rPr lang="en-GB" dirty="0"/>
              <a:t>is more difficult to talk </a:t>
            </a:r>
            <a:r>
              <a:rPr lang="en-GB" dirty="0" smtClean="0"/>
              <a:t>when we are dismissing children.  Please communicate </a:t>
            </a:r>
            <a:r>
              <a:rPr lang="en-GB" dirty="0"/>
              <a:t>any questions or queries via the school office or if necessary, an appointment can be requested.</a:t>
            </a:r>
          </a:p>
          <a:p>
            <a:r>
              <a:rPr lang="en-GB" b="1" dirty="0"/>
              <a:t>Parents evening</a:t>
            </a:r>
            <a:r>
              <a:rPr lang="en-GB" b="1" dirty="0" smtClean="0"/>
              <a:t>: </a:t>
            </a:r>
            <a:r>
              <a:rPr lang="en-GB" b="1" dirty="0" smtClean="0"/>
              <a:t>TBA</a:t>
            </a:r>
            <a:endParaRPr lang="en-GB" dirty="0" smtClean="0"/>
          </a:p>
          <a:p>
            <a:r>
              <a:rPr lang="en-GB" b="1" dirty="0"/>
              <a:t>P</a:t>
            </a:r>
            <a:r>
              <a:rPr lang="en-GB" b="1" dirty="0" smtClean="0"/>
              <a:t>honics </a:t>
            </a:r>
            <a:r>
              <a:rPr lang="en-GB" b="1" dirty="0"/>
              <a:t>Year 1 meeting</a:t>
            </a:r>
            <a:r>
              <a:rPr lang="en-GB" b="1" dirty="0" smtClean="0"/>
              <a:t>: TBA</a:t>
            </a:r>
            <a:endParaRPr lang="en-GB" dirty="0"/>
          </a:p>
        </p:txBody>
      </p:sp>
      <p:pic>
        <p:nvPicPr>
          <p:cNvPr id="4" name="Picture 3">
            <a:extLst>
              <a:ext uri="{FF2B5EF4-FFF2-40B4-BE49-F238E27FC236}">
                <a16:creationId xmlns:a16="http://schemas.microsoft.com/office/drawing/2014/main" id="{7786CC0F-CCBB-4D7A-809D-38CBC053597B}"/>
              </a:ext>
            </a:extLst>
          </p:cNvPr>
          <p:cNvPicPr>
            <a:picLocks noChangeAspect="1"/>
          </p:cNvPicPr>
          <p:nvPr/>
        </p:nvPicPr>
        <p:blipFill>
          <a:blip r:embed="rId2"/>
          <a:stretch>
            <a:fillRect/>
          </a:stretch>
        </p:blipFill>
        <p:spPr>
          <a:xfrm>
            <a:off x="6876256" y="160337"/>
            <a:ext cx="2032000" cy="1143000"/>
          </a:xfrm>
          <a:prstGeom prst="rect">
            <a:avLst/>
          </a:prstGeom>
        </p:spPr>
      </p:pic>
    </p:spTree>
    <p:extLst>
      <p:ext uri="{BB962C8B-B14F-4D97-AF65-F5344CB8AC3E}">
        <p14:creationId xmlns:p14="http://schemas.microsoft.com/office/powerpoint/2010/main" val="26660803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Rules for Children</a:t>
            </a:r>
          </a:p>
        </p:txBody>
      </p:sp>
      <p:sp>
        <p:nvSpPr>
          <p:cNvPr id="3" name="Content Placeholder 2"/>
          <p:cNvSpPr>
            <a:spLocks noGrp="1"/>
          </p:cNvSpPr>
          <p:nvPr>
            <p:ph idx="1"/>
          </p:nvPr>
        </p:nvSpPr>
        <p:spPr>
          <a:xfrm>
            <a:off x="457200" y="1196752"/>
            <a:ext cx="8229600" cy="4929411"/>
          </a:xfrm>
        </p:spPr>
        <p:txBody>
          <a:bodyPr>
            <a:normAutofit fontScale="92500" lnSpcReduction="20000"/>
          </a:bodyPr>
          <a:lstStyle/>
          <a:p>
            <a:r>
              <a:rPr lang="en-GB" dirty="0" smtClean="0"/>
              <a:t>Our one school rule that governs all rules is to</a:t>
            </a:r>
          </a:p>
          <a:p>
            <a:pPr marL="0" indent="0">
              <a:buNone/>
            </a:pPr>
            <a:r>
              <a:rPr lang="en-GB" dirty="0"/>
              <a:t> </a:t>
            </a:r>
            <a:r>
              <a:rPr lang="en-GB" dirty="0" smtClean="0"/>
              <a:t>   ‘Be Kind’.</a:t>
            </a:r>
          </a:p>
          <a:p>
            <a:r>
              <a:rPr lang="en-GB" dirty="0" smtClean="0"/>
              <a:t>We </a:t>
            </a:r>
            <a:r>
              <a:rPr lang="en-GB" dirty="0"/>
              <a:t>encourage the children to look at and listen to the adults and other children when they are </a:t>
            </a:r>
            <a:r>
              <a:rPr lang="en-GB" dirty="0" smtClean="0"/>
              <a:t>speaking. </a:t>
            </a:r>
            <a:endParaRPr lang="en-GB" dirty="0"/>
          </a:p>
          <a:p>
            <a:r>
              <a:rPr lang="en-GB" dirty="0"/>
              <a:t>To speak in a clear </a:t>
            </a:r>
            <a:r>
              <a:rPr lang="en-GB" dirty="0" smtClean="0"/>
              <a:t>voice.</a:t>
            </a:r>
            <a:endParaRPr lang="en-GB" dirty="0"/>
          </a:p>
          <a:p>
            <a:r>
              <a:rPr lang="en-GB" dirty="0"/>
              <a:t>To be </a:t>
            </a:r>
            <a:r>
              <a:rPr lang="en-GB" dirty="0" smtClean="0"/>
              <a:t>respectful.</a:t>
            </a:r>
          </a:p>
          <a:p>
            <a:r>
              <a:rPr lang="en-GB" dirty="0" smtClean="0"/>
              <a:t>To follow instructions.</a:t>
            </a:r>
          </a:p>
          <a:p>
            <a:r>
              <a:rPr lang="en-GB" dirty="0" smtClean="0"/>
              <a:t>To keep hands and feet to themselves.</a:t>
            </a:r>
            <a:endParaRPr lang="en-GB" dirty="0"/>
          </a:p>
          <a:p>
            <a:r>
              <a:rPr lang="en-GB" dirty="0"/>
              <a:t>To say please and thank </a:t>
            </a:r>
            <a:r>
              <a:rPr lang="en-GB" dirty="0" smtClean="0"/>
              <a:t>you.</a:t>
            </a:r>
          </a:p>
          <a:p>
            <a:r>
              <a:rPr lang="en-GB" dirty="0" smtClean="0"/>
              <a:t>Always try their best!</a:t>
            </a:r>
            <a:endParaRPr lang="en-GB" dirty="0"/>
          </a:p>
        </p:txBody>
      </p:sp>
    </p:spTree>
    <p:extLst>
      <p:ext uri="{BB962C8B-B14F-4D97-AF65-F5344CB8AC3E}">
        <p14:creationId xmlns:p14="http://schemas.microsoft.com/office/powerpoint/2010/main" val="3579940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4326B-9B33-4A3D-89FC-1CBCA3A105DC}"/>
              </a:ext>
            </a:extLst>
          </p:cNvPr>
          <p:cNvSpPr>
            <a:spLocks noGrp="1"/>
          </p:cNvSpPr>
          <p:nvPr>
            <p:ph type="title"/>
          </p:nvPr>
        </p:nvSpPr>
        <p:spPr/>
        <p:txBody>
          <a:bodyPr/>
          <a:lstStyle/>
          <a:p>
            <a:r>
              <a:rPr lang="en-GB" b="1" dirty="0"/>
              <a:t>Transition</a:t>
            </a:r>
          </a:p>
        </p:txBody>
      </p:sp>
      <p:sp>
        <p:nvSpPr>
          <p:cNvPr id="3" name="Content Placeholder 2">
            <a:extLst>
              <a:ext uri="{FF2B5EF4-FFF2-40B4-BE49-F238E27FC236}">
                <a16:creationId xmlns:a16="http://schemas.microsoft.com/office/drawing/2014/main" id="{9F9383D7-D791-43E6-A524-14E68F0EA6A4}"/>
              </a:ext>
            </a:extLst>
          </p:cNvPr>
          <p:cNvSpPr>
            <a:spLocks noGrp="1"/>
          </p:cNvSpPr>
          <p:nvPr>
            <p:ph idx="1"/>
          </p:nvPr>
        </p:nvSpPr>
        <p:spPr/>
        <p:txBody>
          <a:bodyPr>
            <a:normAutofit lnSpcReduction="10000"/>
          </a:bodyPr>
          <a:lstStyle/>
          <a:p>
            <a:r>
              <a:rPr lang="en-GB" dirty="0" smtClean="0"/>
              <a:t>A carousel of learning activities and adult focus tasks.</a:t>
            </a:r>
          </a:p>
          <a:p>
            <a:r>
              <a:rPr lang="en-GB" dirty="0" smtClean="0"/>
              <a:t>Time </a:t>
            </a:r>
            <a:r>
              <a:rPr lang="en-GB" dirty="0"/>
              <a:t>for </a:t>
            </a:r>
            <a:r>
              <a:rPr lang="en-GB" dirty="0" smtClean="0"/>
              <a:t>play.</a:t>
            </a:r>
            <a:endParaRPr lang="en-GB" dirty="0"/>
          </a:p>
          <a:p>
            <a:r>
              <a:rPr lang="en-GB" dirty="0"/>
              <a:t>Teaching sessions include whole class and group </a:t>
            </a:r>
            <a:r>
              <a:rPr lang="en-GB" dirty="0" smtClean="0"/>
              <a:t>work.</a:t>
            </a:r>
          </a:p>
          <a:p>
            <a:r>
              <a:rPr lang="en-GB" dirty="0" smtClean="0"/>
              <a:t>Leading to a more </a:t>
            </a:r>
            <a:r>
              <a:rPr lang="en-GB" dirty="0"/>
              <a:t>structured day with </a:t>
            </a:r>
            <a:r>
              <a:rPr lang="en-GB" dirty="0" smtClean="0"/>
              <a:t>5 lessons.</a:t>
            </a:r>
            <a:endParaRPr lang="en-GB" dirty="0"/>
          </a:p>
          <a:p>
            <a:r>
              <a:rPr lang="en-GB" dirty="0" smtClean="0"/>
              <a:t>Children are encouraged </a:t>
            </a:r>
            <a:r>
              <a:rPr lang="en-GB" dirty="0"/>
              <a:t>to complete their work and </a:t>
            </a:r>
            <a:r>
              <a:rPr lang="en-GB" dirty="0" smtClean="0"/>
              <a:t>do their best.</a:t>
            </a:r>
            <a:endParaRPr lang="en-GB" dirty="0"/>
          </a:p>
          <a:p>
            <a:pPr marL="0" indent="0">
              <a:buNone/>
            </a:pPr>
            <a:endParaRPr lang="en-GB" dirty="0"/>
          </a:p>
        </p:txBody>
      </p:sp>
    </p:spTree>
    <p:extLst>
      <p:ext uri="{BB962C8B-B14F-4D97-AF65-F5344CB8AC3E}">
        <p14:creationId xmlns:p14="http://schemas.microsoft.com/office/powerpoint/2010/main" val="969861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Saint Feast Days</a:t>
            </a:r>
            <a:endParaRPr lang="en-GB" dirty="0"/>
          </a:p>
        </p:txBody>
      </p:sp>
      <p:sp>
        <p:nvSpPr>
          <p:cNvPr id="3" name="Content Placeholder 2"/>
          <p:cNvSpPr>
            <a:spLocks noGrp="1"/>
          </p:cNvSpPr>
          <p:nvPr>
            <p:ph idx="1"/>
          </p:nvPr>
        </p:nvSpPr>
        <p:spPr/>
        <p:txBody>
          <a:bodyPr/>
          <a:lstStyle/>
          <a:p>
            <a:pPr marL="0" indent="0">
              <a:buNone/>
            </a:pPr>
            <a:r>
              <a:rPr lang="en-GB" dirty="0" smtClean="0"/>
              <a:t>St Elizabeth’s feast day – 5</a:t>
            </a:r>
            <a:r>
              <a:rPr lang="en-GB" baseline="30000" dirty="0" smtClean="0"/>
              <a:t>th</a:t>
            </a:r>
            <a:r>
              <a:rPr lang="en-GB" dirty="0" smtClean="0"/>
              <a:t> November 2022</a:t>
            </a:r>
          </a:p>
          <a:p>
            <a:pPr marL="0" indent="0">
              <a:buNone/>
            </a:pPr>
            <a:endParaRPr lang="en-GB" dirty="0" smtClean="0"/>
          </a:p>
          <a:p>
            <a:pPr marL="0" indent="0">
              <a:buNone/>
            </a:pPr>
            <a:r>
              <a:rPr lang="en-GB" dirty="0"/>
              <a:t>Friday 3</a:t>
            </a:r>
            <a:r>
              <a:rPr lang="en-GB" baseline="30000" dirty="0"/>
              <a:t>rd</a:t>
            </a:r>
            <a:r>
              <a:rPr lang="en-GB" dirty="0"/>
              <a:t> </a:t>
            </a:r>
            <a:r>
              <a:rPr lang="en-GB" dirty="0" smtClean="0"/>
              <a:t>November at 2.30pm, parents are invited to attend our class liturgy celebrating our Saint’s Feast Day.  More details will be sent out closer to the time.</a:t>
            </a:r>
            <a:endParaRPr lang="en-GB" dirty="0"/>
          </a:p>
          <a:p>
            <a:pPr marL="0" indent="0">
              <a:buNone/>
            </a:pPr>
            <a:endParaRPr lang="en-GB" dirty="0"/>
          </a:p>
        </p:txBody>
      </p:sp>
    </p:spTree>
    <p:extLst>
      <p:ext uri="{BB962C8B-B14F-4D97-AF65-F5344CB8AC3E}">
        <p14:creationId xmlns:p14="http://schemas.microsoft.com/office/powerpoint/2010/main" val="3756356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73DB2-C36D-DE4C-8ACF-222E380D96BB}"/>
              </a:ext>
            </a:extLst>
          </p:cNvPr>
          <p:cNvSpPr>
            <a:spLocks noGrp="1"/>
          </p:cNvSpPr>
          <p:nvPr>
            <p:ph type="title"/>
          </p:nvPr>
        </p:nvSpPr>
        <p:spPr/>
        <p:txBody>
          <a:bodyPr/>
          <a:lstStyle/>
          <a:p>
            <a:endParaRPr lang="en-US" b="1" dirty="0"/>
          </a:p>
        </p:txBody>
      </p:sp>
      <p:sp>
        <p:nvSpPr>
          <p:cNvPr id="3" name="Content Placeholder 2">
            <a:extLst>
              <a:ext uri="{FF2B5EF4-FFF2-40B4-BE49-F238E27FC236}">
                <a16:creationId xmlns:a16="http://schemas.microsoft.com/office/drawing/2014/main" id="{52614FA8-F883-F849-95F3-148D6FFBF9DC}"/>
              </a:ext>
            </a:extLst>
          </p:cNvPr>
          <p:cNvSpPr>
            <a:spLocks noGrp="1"/>
          </p:cNvSpPr>
          <p:nvPr>
            <p:ph idx="1"/>
          </p:nvPr>
        </p:nvSpPr>
        <p:spPr>
          <a:xfrm>
            <a:off x="1326468" y="1988840"/>
            <a:ext cx="6491064" cy="1972816"/>
          </a:xfrm>
        </p:spPr>
        <p:txBody>
          <a:bodyPr>
            <a:normAutofit/>
          </a:bodyPr>
          <a:lstStyle/>
          <a:p>
            <a:pPr marL="0" indent="0">
              <a:buNone/>
            </a:pPr>
            <a:endParaRPr lang="en-US" dirty="0"/>
          </a:p>
          <a:p>
            <a:pPr marL="0" indent="0" algn="ctr">
              <a:buNone/>
            </a:pPr>
            <a:endParaRPr lang="en-US" dirty="0"/>
          </a:p>
          <a:p>
            <a:pPr marL="0" indent="0" algn="ctr">
              <a:buNone/>
            </a:pPr>
            <a:r>
              <a:rPr lang="en-US" dirty="0"/>
              <a:t>Thank you and have a lovely evening!</a:t>
            </a:r>
          </a:p>
        </p:txBody>
      </p:sp>
    </p:spTree>
    <p:extLst>
      <p:ext uri="{BB962C8B-B14F-4D97-AF65-F5344CB8AC3E}">
        <p14:creationId xmlns:p14="http://schemas.microsoft.com/office/powerpoint/2010/main" val="28108871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443</TotalTime>
  <Words>714</Words>
  <Application>Microsoft Office PowerPoint</Application>
  <PresentationFormat>On-screen Show (4:3)</PresentationFormat>
  <Paragraphs>86</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Comic Sans MS</vt:lpstr>
      <vt:lpstr>Office Theme</vt:lpstr>
      <vt:lpstr>Welcome to Year 1</vt:lpstr>
      <vt:lpstr>PowerPoint Presentation</vt:lpstr>
      <vt:lpstr>Uniform</vt:lpstr>
      <vt:lpstr>                                 PE St Elizabeth – Tuesday &amp; Friday  </vt:lpstr>
      <vt:lpstr>Clothing and bags</vt:lpstr>
      <vt:lpstr>Reading</vt:lpstr>
      <vt:lpstr>Handwriting</vt:lpstr>
      <vt:lpstr>Homework  Set on Friday return by Wednesday morning or earlier</vt:lpstr>
      <vt:lpstr> General </vt:lpstr>
      <vt:lpstr>Rules for Children</vt:lpstr>
      <vt:lpstr>Transition</vt:lpstr>
      <vt:lpstr>Saint Feast Days</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kirsty grant</dc:creator>
  <cp:lastModifiedBy>Jennifer Campbell</cp:lastModifiedBy>
  <cp:revision>77</cp:revision>
  <dcterms:created xsi:type="dcterms:W3CDTF">2014-09-17T10:56:36Z</dcterms:created>
  <dcterms:modified xsi:type="dcterms:W3CDTF">2023-09-20T14:53:31Z</dcterms:modified>
</cp:coreProperties>
</file>